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108"/>
  </p:notesMasterIdLst>
  <p:sldIdLst>
    <p:sldId id="319" r:id="rId2"/>
    <p:sldId id="414" r:id="rId3"/>
    <p:sldId id="320" r:id="rId4"/>
    <p:sldId id="322" r:id="rId5"/>
    <p:sldId id="323" r:id="rId6"/>
    <p:sldId id="336" r:id="rId7"/>
    <p:sldId id="338" r:id="rId8"/>
    <p:sldId id="339" r:id="rId9"/>
    <p:sldId id="396" r:id="rId10"/>
    <p:sldId id="421" r:id="rId11"/>
    <p:sldId id="395" r:id="rId12"/>
    <p:sldId id="337" r:id="rId13"/>
    <p:sldId id="413" r:id="rId14"/>
    <p:sldId id="325" r:id="rId15"/>
    <p:sldId id="417" r:id="rId16"/>
    <p:sldId id="326" r:id="rId17"/>
    <p:sldId id="327" r:id="rId18"/>
    <p:sldId id="333" r:id="rId19"/>
    <p:sldId id="334" r:id="rId20"/>
    <p:sldId id="340" r:id="rId21"/>
    <p:sldId id="420" r:id="rId22"/>
    <p:sldId id="335" r:id="rId23"/>
    <p:sldId id="279" r:id="rId24"/>
    <p:sldId id="261" r:id="rId25"/>
    <p:sldId id="404" r:id="rId26"/>
    <p:sldId id="405" r:id="rId27"/>
    <p:sldId id="406" r:id="rId28"/>
    <p:sldId id="407" r:id="rId29"/>
    <p:sldId id="408" r:id="rId30"/>
    <p:sldId id="391" r:id="rId31"/>
    <p:sldId id="392" r:id="rId32"/>
    <p:sldId id="393" r:id="rId33"/>
    <p:sldId id="394" r:id="rId34"/>
    <p:sldId id="269" r:id="rId35"/>
    <p:sldId id="341" r:id="rId36"/>
    <p:sldId id="342" r:id="rId37"/>
    <p:sldId id="343" r:id="rId38"/>
    <p:sldId id="344" r:id="rId39"/>
    <p:sldId id="419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409" r:id="rId57"/>
    <p:sldId id="410" r:id="rId58"/>
    <p:sldId id="411" r:id="rId59"/>
    <p:sldId id="412" r:id="rId60"/>
    <p:sldId id="415" r:id="rId61"/>
    <p:sldId id="378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76" r:id="rId74"/>
    <p:sldId id="377" r:id="rId75"/>
    <p:sldId id="416" r:id="rId76"/>
    <p:sldId id="403" r:id="rId77"/>
    <p:sldId id="400" r:id="rId78"/>
    <p:sldId id="398" r:id="rId79"/>
    <p:sldId id="399" r:id="rId80"/>
    <p:sldId id="401" r:id="rId81"/>
    <p:sldId id="402" r:id="rId82"/>
    <p:sldId id="397" r:id="rId83"/>
    <p:sldId id="297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05" r:id="rId92"/>
    <p:sldId id="306" r:id="rId93"/>
    <p:sldId id="307" r:id="rId94"/>
    <p:sldId id="308" r:id="rId95"/>
    <p:sldId id="309" r:id="rId96"/>
    <p:sldId id="310" r:id="rId97"/>
    <p:sldId id="311" r:id="rId98"/>
    <p:sldId id="312" r:id="rId99"/>
    <p:sldId id="313" r:id="rId100"/>
    <p:sldId id="314" r:id="rId101"/>
    <p:sldId id="315" r:id="rId102"/>
    <p:sldId id="316" r:id="rId103"/>
    <p:sldId id="317" r:id="rId104"/>
    <p:sldId id="318" r:id="rId105"/>
    <p:sldId id="268" r:id="rId106"/>
    <p:sldId id="418" r:id="rId10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Világos stílus 1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71" autoAdjust="0"/>
  </p:normalViewPr>
  <p:slideViewPr>
    <p:cSldViewPr>
      <p:cViewPr varScale="1">
        <p:scale>
          <a:sx n="65" d="100"/>
          <a:sy n="65" d="100"/>
        </p:scale>
        <p:origin x="-14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6ADA72-8AFB-4026-944F-52A2A77A544F}" type="datetimeFigureOut">
              <a:rPr lang="hu-HU"/>
              <a:pPr>
                <a:defRPr/>
              </a:pPr>
              <a:t>2012.04.26.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536163-1E41-4131-A3DE-76E8885A97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Symbol" pitchFamily="18" charset="2"/>
              <a:buNone/>
            </a:pPr>
            <a:r>
              <a:rPr lang="en-GB" smtClean="0"/>
              <a:t>Authors would like to say thank to István Keszthelyi and the Kamleithner Kft. for providing the monitoring equipment (Kimo instruments), to József Feiler, the owner of the Pécel house</a:t>
            </a:r>
            <a:r>
              <a:rPr lang="hu-HU" smtClean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Szabadkézi sokszög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dirty="0" smtClean="0"/>
              <a:t>Alcím mintájának szerkesztése</a:t>
            </a:r>
            <a:endParaRPr lang="en-US" dirty="0"/>
          </a:p>
        </p:txBody>
      </p:sp>
      <p:sp>
        <p:nvSpPr>
          <p:cNvPr id="6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7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8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4B86C-2487-4017-B463-BD369BE03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DCB1-37EE-4C1F-9989-EDA2A3C5E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EAF1-6FC8-440D-9CE7-0D9A2A543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B31AF-0119-49F3-8EA1-FDB500930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9360-97A1-41AE-8B6C-1843B7D6E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75A6E-F66C-4A50-8CBA-21E0154E8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61B1B-50E5-4C57-929F-A447E2FF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D649-8CFF-4109-A35A-139FDF1D8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Szabadkézi sokszög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DABE-E08D-4D12-80B4-E55B2D015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EC83-6DB7-4430-8785-3FA66B504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067F-7FA8-4FB3-A3F3-162B5E88C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B18A-504F-468B-BB15-3633B1AB1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Élőláb hely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929B3-9070-4DF6-95D1-A902FEE3F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7B827-9F6B-485C-844A-4F86D2212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Energetikai Szakkollégium Egyesület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6E3E5-4BDD-4686-B385-EB890AC60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14625" y="1643063"/>
            <a:ext cx="3713163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abadkézi sokszög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Szabadkézi sokszög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3" name="Cím hely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2054" name="Szöveg hely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hu-HU"/>
              <a:t>2009. március 11.</a:t>
            </a:r>
            <a:endParaRPr lang="en-US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hu-HU"/>
              <a:t>Energetikai Szakkollégium Egyesület</a:t>
            </a:r>
            <a:endParaRPr lang="en-US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4640CA-116A-4DB4-B96B-E93BBBE6C6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ahoma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diagram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mailto:talamon.attila@gmail.c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-lueftung.net/" TargetMode="External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aul-lueftung.net/" TargetMode="Externa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-lueftung.net/" TargetMode="External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3ptechnik.de/" TargetMode="External"/><Relationship Id="rId5" Type="http://schemas.openxmlformats.org/officeDocument/2006/relationships/hyperlink" Target="http://www.esovizgyujtes.hu/" TargetMode="External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vizgyujtes.hu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ptechnik.de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/>
              <a:t/>
            </a:r>
            <a:br>
              <a:rPr lang="hu-HU"/>
            </a:br>
            <a:r>
              <a:rPr lang="hu-HU" sz="3200" smtClean="0">
                <a:solidFill>
                  <a:schemeClr val="tx1"/>
                </a:solidFill>
              </a:rPr>
              <a:t>Passzív házak kialakítási lehetőségei, az épületek energiaracionalizálása</a:t>
            </a:r>
            <a:endParaRPr sz="3200" smtClean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5084763"/>
            <a:ext cx="6400800" cy="1198562"/>
          </a:xfr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hu-HU" sz="3000" b="1" dirty="0" err="1" smtClean="0">
                <a:latin typeface="+mj-lt"/>
              </a:rPr>
              <a:t>Talamon</a:t>
            </a:r>
            <a:r>
              <a:rPr lang="hu-HU" sz="3000" b="1" dirty="0" smtClean="0">
                <a:latin typeface="+mj-lt"/>
              </a:rPr>
              <a:t> Attila</a:t>
            </a:r>
          </a:p>
          <a:p>
            <a:pPr algn="ctr">
              <a:lnSpc>
                <a:spcPct val="80000"/>
              </a:lnSpc>
              <a:defRPr/>
            </a:pPr>
            <a:r>
              <a:rPr lang="hu-HU" sz="2400" dirty="0" smtClean="0">
                <a:latin typeface="+mj-lt"/>
              </a:rPr>
              <a:t>Okleveles gépészmérnök</a:t>
            </a:r>
            <a:endParaRPr lang="hu-HU" sz="2400" dirty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r>
              <a:rPr lang="hu-HU" sz="2400" dirty="0">
                <a:latin typeface="+mj-lt"/>
              </a:rPr>
              <a:t>Debreceni Egyetem</a:t>
            </a:r>
            <a:endParaRPr lang="en-US" sz="2400" dirty="0">
              <a:latin typeface="+mj-lt"/>
            </a:endParaRPr>
          </a:p>
        </p:txBody>
      </p:sp>
      <p:pic>
        <p:nvPicPr>
          <p:cNvPr id="18436" name="Picture 10" descr="Lüftungsanalage_off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852738"/>
            <a:ext cx="2089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868613"/>
            <a:ext cx="25923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852738"/>
            <a:ext cx="21256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5"/>
          <p:cNvPicPr>
            <a:picLocks noChangeAspect="1" noChangeArrowheads="1"/>
          </p:cNvPicPr>
          <p:nvPr/>
        </p:nvPicPr>
        <p:blipFill>
          <a:blip r:embed="rId5" cstate="print"/>
          <a:srcRect r="52573" b="6807"/>
          <a:stretch>
            <a:fillRect/>
          </a:stretch>
        </p:blipFill>
        <p:spPr bwMode="auto">
          <a:xfrm>
            <a:off x="5219700" y="2852738"/>
            <a:ext cx="1425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PH Technológiai megoldások</a:t>
            </a:r>
          </a:p>
        </p:txBody>
      </p:sp>
      <p:sp>
        <p:nvSpPr>
          <p:cNvPr id="54275" name="Tartalom helye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507413" cy="50006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dirty="0" smtClean="0">
                <a:latin typeface="Arial" charset="0"/>
              </a:rPr>
              <a:t>PH követelmények a tanúsítványhoz</a:t>
            </a:r>
          </a:p>
          <a:p>
            <a:pPr eaLnBrk="1" hangingPunct="1">
              <a:spcBef>
                <a:spcPct val="8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Fajlagos éves fűtési energiafelhasználása kevesebb, mint 			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15 kWh/(m</a:t>
            </a:r>
            <a:r>
              <a:rPr lang="hu-H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év)</a:t>
            </a:r>
          </a:p>
          <a:p>
            <a:pPr eaLnBrk="1" hangingPunct="1">
              <a:spcBef>
                <a:spcPct val="6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Fajlagos éves primerenergia szükséglete kevesebb, mint 			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120 kWh/(m</a:t>
            </a:r>
            <a:r>
              <a:rPr lang="hu-H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év)</a:t>
            </a:r>
            <a:r>
              <a:rPr lang="hu-HU" dirty="0" smtClean="0"/>
              <a:t> </a:t>
            </a: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6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 Pa túlnyomással (</a:t>
            </a:r>
            <a:r>
              <a:rPr lang="hu-H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Blower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door-ral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mért légtömörsége (n</a:t>
            </a:r>
            <a:r>
              <a:rPr lang="hu-HU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kevesebb, mint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0,6 1/h</a:t>
            </a:r>
            <a:r>
              <a:rPr lang="hu-HU" dirty="0" smtClean="0"/>
              <a:t> </a:t>
            </a: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Fogyasztási adatok</a:t>
            </a:r>
          </a:p>
        </p:txBody>
      </p:sp>
      <p:sp>
        <p:nvSpPr>
          <p:cNvPr id="94211" name="Tartalom helye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9144000" cy="4464050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Január 29-én beszerelésre kerültek elektromos teljesítmény, és energiamérők. </a:t>
            </a:r>
          </a:p>
          <a:p>
            <a:pPr eaLnBrk="1" hangingPunct="1">
              <a:defRPr/>
            </a:pPr>
            <a:endParaRPr lang="hu-HU" sz="2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Az első eredmények szerint a villamos energia fogyasztások napi alakulása </a:t>
            </a:r>
            <a:r>
              <a:rPr lang="hu-H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2010.01.29-02.20</a:t>
            </a: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-ig: </a:t>
            </a:r>
          </a:p>
          <a:p>
            <a:pPr marL="742950" lvl="1" indent="-285750" eaLnBrk="1" hangingPunct="1">
              <a:defRPr/>
            </a:pP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Légtechnika	1,7 	kWh/nap	=	4,29 	kWh/(m2év)</a:t>
            </a:r>
          </a:p>
          <a:p>
            <a:pPr marL="742950" lvl="1" indent="-285750" eaLnBrk="1" hangingPunct="1">
              <a:defRPr/>
            </a:pP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Fűtés:		19,4 	kWh/nap	=	16,7	kWh/(m2év)</a:t>
            </a:r>
          </a:p>
          <a:p>
            <a:pPr marL="742950" lvl="1" indent="-285750" eaLnBrk="1" hangingPunct="1">
              <a:defRPr/>
            </a:pP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HMV:		3,0 	kWh/nap	=	7,55	kWh/(m2év)</a:t>
            </a:r>
          </a:p>
          <a:p>
            <a:pPr marL="742950" lvl="1" indent="-285750" eaLnBrk="1" hangingPunct="1">
              <a:defRPr/>
            </a:pPr>
            <a:r>
              <a:rPr lang="hu-HU" sz="22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Egyéb:		7,1 	kWh/nap	=	17,87	kWh/(m2év)</a:t>
            </a:r>
          </a:p>
          <a:p>
            <a:pPr marL="742950" lvl="1" indent="-285750" eaLnBrk="1" hangingPunct="1">
              <a:defRPr/>
            </a:pP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Összesen	31,2	kWh/nap	=	46,41	kWh/(m2év)</a:t>
            </a:r>
          </a:p>
          <a:p>
            <a:pPr marL="742950" lvl="1" indent="-285750" algn="r" eaLnBrk="1" hangingPunct="1">
              <a:buFont typeface="Wingdings 2" pitchFamily="18" charset="2"/>
              <a:buNone/>
              <a:defRPr/>
            </a:pP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Primer energiában: </a:t>
            </a:r>
            <a:r>
              <a:rPr lang="hu-H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116 kWh/(m2év)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Fűtési energia felhasználás</a:t>
            </a:r>
          </a:p>
        </p:txBody>
      </p:sp>
      <p:graphicFrame>
        <p:nvGraphicFramePr>
          <p:cNvPr id="96881" name="Group 625"/>
          <p:cNvGraphicFramePr>
            <a:graphicFrameLocks noGrp="1"/>
          </p:cNvGraphicFramePr>
          <p:nvPr/>
        </p:nvGraphicFramePr>
        <p:xfrm>
          <a:off x="250825" y="992188"/>
          <a:ext cx="8713788" cy="5608637"/>
        </p:xfrm>
        <a:graphic>
          <a:graphicData uri="http://schemas.openxmlformats.org/drawingml/2006/table">
            <a:tbl>
              <a:tblPr/>
              <a:tblGrid>
                <a:gridCol w="1209675"/>
                <a:gridCol w="1816100"/>
                <a:gridCol w="1666875"/>
                <a:gridCol w="1212850"/>
                <a:gridCol w="1295400"/>
                <a:gridCol w="151288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Hónap átlaghőmér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séklete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Napi fűtési energia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fogyasztás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Havi fűtési energia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fogyasztás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Havi 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fajlagos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fűtési energia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fogyasztás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°C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kWh/nap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Nap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hó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kWh/hónap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kWh/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  <a:r>
                        <a:rPr kumimoji="0" lang="hu-H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hó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Október 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(15-től)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7,4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9,6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November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10,6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319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December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14,4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446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Január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-6,4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Február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-0,8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15,4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Március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11,2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347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Április 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(15-ig)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7,9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9,3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139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Összes éves fűtési energia felhasználás:</a:t>
                      </a: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2428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kWh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/év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16,7 kWh/m</a:t>
                      </a:r>
                      <a:r>
                        <a:rPr kumimoji="0" lang="hu-H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év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705725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Energia felhasználás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388" y="981075"/>
          <a:ext cx="8675687" cy="5135563"/>
        </p:xfrm>
        <a:graphic>
          <a:graphicData uri="http://schemas.openxmlformats.org/presentationml/2006/ole">
            <p:oleObj spid="_x0000_s1026" name="Chart" r:id="rId3" imgW="7096049" imgH="4200449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Összegzés</a:t>
            </a:r>
          </a:p>
        </p:txBody>
      </p:sp>
      <p:sp>
        <p:nvSpPr>
          <p:cNvPr id="81923" name="Tartalom helye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9144000" cy="3600450"/>
          </a:xfrm>
        </p:spPr>
        <p:txBody>
          <a:bodyPr/>
          <a:lstStyle/>
          <a:p>
            <a:pPr eaLnBrk="1" hangingPunct="1">
              <a:buFont typeface="Symbol" pitchFamily="18" charset="2"/>
              <a:buChar char=""/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Az épület időállandója elég nagy ahhoz, hogy a nyári időszakban 3 napig ne jelentkezzen szignifikáns eltérés a belső hőmérsékletekben</a:t>
            </a:r>
            <a:endParaRPr lang="hu-HU" sz="26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lvl="1" indent="-285750" eaLnBrk="1" hangingPunct="1">
              <a:defRPr/>
            </a:pPr>
            <a:endParaRPr lang="hu-HU" sz="5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nyári időszakban a természetes szellőztetés hatása hatékony, mesterséges hűtés nélkül</a:t>
            </a:r>
          </a:p>
          <a:p>
            <a:pPr eaLnBrk="1" hangingPunct="1">
              <a:defRPr/>
            </a:pPr>
            <a:endParaRPr lang="hu-HU" sz="5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téli rekord hidegben is könnyedén tartható a közel konstans belső hőmérséklet</a:t>
            </a:r>
          </a:p>
          <a:p>
            <a:pPr eaLnBrk="1" hangingPunct="1">
              <a:defRPr/>
            </a:pPr>
            <a:r>
              <a:rPr lang="hu-HU" sz="5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defRPr/>
            </a:pP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relatív belső nedvességtartalom 50% (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±</a:t>
            </a: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10%) körül tartása </a:t>
            </a:r>
            <a:r>
              <a:rPr lang="hu-HU" sz="2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rekuperatív</a:t>
            </a:r>
            <a:r>
              <a:rPr lang="hu-HU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hőcserélővel is hatékonyan megoldható</a:t>
            </a:r>
          </a:p>
          <a:p>
            <a:pPr eaLnBrk="1" hangingPunct="1">
              <a:defRPr/>
            </a:pPr>
            <a:endParaRPr lang="hu-HU" sz="2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ím 1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Köszönetnyilvánítás</a:t>
            </a: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2997200"/>
            <a:ext cx="551973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941888"/>
            <a:ext cx="35290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artalom helye 2"/>
          <p:cNvSpPr>
            <a:spLocks/>
          </p:cNvSpPr>
          <p:nvPr/>
        </p:nvSpPr>
        <p:spPr bwMode="auto">
          <a:xfrm>
            <a:off x="395288" y="1412875"/>
            <a:ext cx="85074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Symbol" pitchFamily="18" charset="2"/>
              <a:buNone/>
              <a:defRPr/>
            </a:pPr>
            <a:r>
              <a:rPr lang="hu-HU" sz="300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Tulajdonosok: Tarczay Klára és Feiler József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Symbol" pitchFamily="18" charset="2"/>
              <a:buNone/>
              <a:defRPr/>
            </a:pPr>
            <a:endParaRPr lang="hu-HU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Symbol" pitchFamily="18" charset="2"/>
              <a:buNone/>
              <a:defRPr/>
            </a:pPr>
            <a:r>
              <a:rPr lang="hu-HU" sz="300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Szponzorok: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Cím 1"/>
          <p:cNvSpPr>
            <a:spLocks/>
          </p:cNvSpPr>
          <p:nvPr/>
        </p:nvSpPr>
        <p:spPr bwMode="auto">
          <a:xfrm>
            <a:off x="0" y="1700213"/>
            <a:ext cx="45720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defRPr/>
            </a:pPr>
            <a:r>
              <a:rPr lang="hu-HU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Köszönöm a </a:t>
            </a:r>
          </a:p>
          <a:p>
            <a:pPr algn="ctr">
              <a:defRPr/>
            </a:pPr>
            <a:r>
              <a:rPr lang="hu-HU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megtisztelő </a:t>
            </a:r>
          </a:p>
          <a:p>
            <a:pPr algn="ctr">
              <a:defRPr/>
            </a:pPr>
            <a:r>
              <a:rPr lang="hu-HU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figyelmet!</a:t>
            </a:r>
          </a:p>
          <a:p>
            <a:pPr algn="ctr">
              <a:defRPr/>
            </a:pPr>
            <a:endParaRPr lang="hu-HU" sz="5000" dirty="0">
              <a:effectLst>
                <a:outerShdw blurRad="38100" dist="38100" dir="2700000" algn="tl">
                  <a:srgbClr val="000000"/>
                </a:outerShdw>
              </a:effectLst>
              <a:latin typeface="Corbel" pitchFamily="34" charset="0"/>
            </a:endParaRPr>
          </a:p>
          <a:p>
            <a:pPr algn="ctr">
              <a:defRPr/>
            </a:pPr>
            <a:r>
              <a:rPr lang="hu-HU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KÉRDÉSEK?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                                                                    </a:t>
            </a:r>
            <a:r>
              <a:rPr lang="hu-H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	           </a:t>
            </a:r>
            <a:r>
              <a:rPr lang="hu-HU" sz="2400" dirty="0">
                <a:latin typeface="Tahoma" pitchFamily="34" charset="0"/>
              </a:rPr>
              <a:t> </a:t>
            </a:r>
            <a:br>
              <a:rPr lang="hu-HU" sz="2400" dirty="0">
                <a:latin typeface="Tahoma" pitchFamily="34" charset="0"/>
              </a:rPr>
            </a:br>
            <a:endParaRPr lang="hu-HU" sz="2400" dirty="0">
              <a:latin typeface="Tahoma" pitchFamily="34" charset="0"/>
            </a:endParaRPr>
          </a:p>
        </p:txBody>
      </p:sp>
      <p:pic>
        <p:nvPicPr>
          <p:cNvPr id="1239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549275"/>
            <a:ext cx="4010025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Cím 1"/>
          <p:cNvSpPr>
            <a:spLocks/>
          </p:cNvSpPr>
          <p:nvPr/>
        </p:nvSpPr>
        <p:spPr bwMode="auto">
          <a:xfrm>
            <a:off x="0" y="188913"/>
            <a:ext cx="88931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defRPr/>
            </a:pPr>
            <a:r>
              <a:rPr lang="hu-HU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Köszönöm a megtisztelő </a:t>
            </a:r>
          </a:p>
          <a:p>
            <a:pPr algn="ctr">
              <a:defRPr/>
            </a:pPr>
            <a:r>
              <a:rPr lang="hu-HU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figyelmet!</a:t>
            </a:r>
          </a:p>
          <a:p>
            <a:pPr algn="ctr">
              <a:defRPr/>
            </a:pPr>
            <a:r>
              <a:rPr lang="hu-H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	           </a:t>
            </a:r>
            <a:r>
              <a:rPr lang="hu-HU" sz="2400" dirty="0">
                <a:latin typeface="Tahoma" pitchFamily="34" charset="0"/>
              </a:rPr>
              <a:t> </a:t>
            </a:r>
            <a:br>
              <a:rPr lang="hu-HU" sz="2400" dirty="0">
                <a:latin typeface="Tahoma" pitchFamily="34" charset="0"/>
              </a:rPr>
            </a:br>
            <a:endParaRPr lang="hu-HU" sz="2400" dirty="0">
              <a:latin typeface="Tahoma" pitchFamily="34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11188" y="3429000"/>
            <a:ext cx="7993062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Talamon</a:t>
            </a:r>
            <a:r>
              <a:rPr lang="hu-HU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Attila</a:t>
            </a:r>
          </a:p>
          <a:p>
            <a:pPr algn="ctr"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Egyetemi tanársegéd</a:t>
            </a:r>
          </a:p>
          <a:p>
            <a:pPr algn="ctr"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Épületgépészeti és Létesítménymérnöki Tanszék</a:t>
            </a:r>
          </a:p>
          <a:p>
            <a:pPr algn="ctr">
              <a:defRPr/>
            </a:pPr>
            <a:r>
              <a:rPr lang="hu-HU" sz="3000" dirty="0" err="1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talamon.attila</a:t>
            </a: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@</a:t>
            </a:r>
            <a:r>
              <a:rPr lang="hu-HU" sz="3000" dirty="0" err="1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gmail.com</a:t>
            </a:r>
            <a:endParaRPr lang="hu-HU" sz="3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hu-HU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PH Technológiai </a:t>
            </a:r>
            <a:br>
              <a:rPr lang="hu-HU" sz="4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</a:br>
            <a:r>
              <a:rPr lang="hu-HU" sz="4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megoldások</a:t>
            </a:r>
          </a:p>
        </p:txBody>
      </p:sp>
      <p:sp>
        <p:nvSpPr>
          <p:cNvPr id="28675" name="Tartalom helye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507413" cy="50006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hu-HU" smtClean="0">
                <a:latin typeface="Arial" charset="0"/>
              </a:rPr>
              <a:t>Első passzívház 1991-ből,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smtClean="0">
                <a:latin typeface="Arial" charset="0"/>
              </a:rPr>
              <a:t>Darmstadt-ból.</a:t>
            </a:r>
          </a:p>
          <a:p>
            <a:pPr eaLnBrk="1" hangingPunct="1"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88913"/>
            <a:ext cx="2195513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4033837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57563"/>
            <a:ext cx="41798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7354887" cy="1143000"/>
          </a:xfrm>
        </p:spPr>
        <p:txBody>
          <a:bodyPr/>
          <a:lstStyle/>
          <a:p>
            <a:pPr eaLnBrk="1" hangingPunct="1"/>
            <a:r>
              <a:rPr lang="hu-HU" smtClean="0">
                <a:latin typeface="Corbel" pitchFamily="34" charset="0"/>
              </a:rPr>
              <a:t>Épületek fejlődéstörténete</a:t>
            </a:r>
          </a:p>
        </p:txBody>
      </p:sp>
      <p:graphicFrame>
        <p:nvGraphicFramePr>
          <p:cNvPr id="66563" name="Group 3"/>
          <p:cNvGraphicFramePr>
            <a:graphicFrameLocks noGrp="1"/>
          </p:cNvGraphicFramePr>
          <p:nvPr/>
        </p:nvGraphicFramePr>
        <p:xfrm>
          <a:off x="250825" y="981075"/>
          <a:ext cx="8497888" cy="5516563"/>
        </p:xfrm>
        <a:graphic>
          <a:graphicData uri="http://schemas.openxmlformats.org/drawingml/2006/table">
            <a:tbl>
              <a:tblPr/>
              <a:tblGrid>
                <a:gridCol w="1512888"/>
                <a:gridCol w="1716087"/>
                <a:gridCol w="1912938"/>
                <a:gridCol w="1627187"/>
                <a:gridCol w="1728788"/>
              </a:tblGrid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Régi épület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7/2006 (V.24)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TNMr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Alacsony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energiafelh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Passzívház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Éves f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tési energiafelh.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150-300 kWh/m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&lt;70-90 kWh/m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 50 kWh/m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&lt;15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kWh/m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Külső fal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U&lt; 0,7-1,8 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Nincs szig.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0,45 W/m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    30cm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falazóblokk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 5cm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hőszig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0,25 W/m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K,         15 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U&lt;0,15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d&gt;20..30 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Tető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= 0,7-2,0 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   0-1Ocm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0,25 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16-20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U&lt;0,15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K,      30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U&lt;0,1 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D&gt;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Nyílászárók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2,5-6 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hagyomá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nyos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U&lt; 1,6 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   2réteg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1,1 W/m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2réteg nemesgáz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 &lt; 0,8 W/m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                3réteg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nemesgáz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PH KÉRDÉSEK</a:t>
            </a:r>
          </a:p>
        </p:txBody>
      </p:sp>
      <p:sp>
        <p:nvSpPr>
          <p:cNvPr id="54275" name="Tartalom helye 2"/>
          <p:cNvSpPr>
            <a:spLocks noGrp="1"/>
          </p:cNvSpPr>
          <p:nvPr>
            <p:ph idx="4294967295"/>
          </p:nvPr>
        </p:nvSpPr>
        <p:spPr>
          <a:xfrm>
            <a:off x="250825" y="620713"/>
            <a:ext cx="8507413" cy="50006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HOGYAN EGYEZTETHETŐ ÖSSZE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AZ EPBD-VEL, AZ EU-S ÉS HAZAI ÉPÜLETENERGETIKAI IRÁNYELVEKKEL ÉS SZABVÁNYOKKAL?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[176/2008 KORMÁNY RENDELETTEL]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dirty="0" smtClean="0"/>
              <a:t>                                                </a:t>
            </a:r>
            <a:r>
              <a:rPr lang="hu-HU" sz="10000" b="1" dirty="0" smtClean="0">
                <a:solidFill>
                  <a:srgbClr val="FF0000"/>
                </a:solidFill>
              </a:rPr>
              <a:t>???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771900"/>
            <a:ext cx="27813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437063"/>
            <a:ext cx="35306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hu-HU" sz="280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Épület geometriája: </a:t>
            </a:r>
            <a:r>
              <a:rPr lang="hu-HU" sz="2800" b="1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hu-HU" sz="2800" b="1" smtClean="0">
                <a:solidFill>
                  <a:srgbClr val="FFFF00"/>
                </a:solidFill>
              </a:rPr>
              <a:t>A/V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2800" smtClean="0"/>
          </a:p>
        </p:txBody>
      </p:sp>
      <p:pic>
        <p:nvPicPr>
          <p:cNvPr id="31748" name="Picture 1027" descr="ind_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789363"/>
            <a:ext cx="56388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26" descr="ke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565400"/>
            <a:ext cx="38862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Épület geometriája: 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800" b="1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hu-HU" sz="2800" b="1" smtClean="0">
                <a:solidFill>
                  <a:srgbClr val="FFFF00"/>
                </a:solidFill>
              </a:rPr>
              <a:t>A/V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800" smtClean="0"/>
              <a:t>(kompakt  forma)</a:t>
            </a:r>
            <a:endParaRPr lang="en-US" sz="2800" smtClean="0"/>
          </a:p>
        </p:txBody>
      </p:sp>
      <p:pic>
        <p:nvPicPr>
          <p:cNvPr id="32772" name="Picture 1027" descr="ind_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981075"/>
            <a:ext cx="317658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3975"/>
            <a:ext cx="385127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00" y="4292600"/>
            <a:ext cx="2846388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gyenes összekötő nyíllal 8"/>
          <p:cNvCxnSpPr/>
          <p:nvPr/>
        </p:nvCxnSpPr>
        <p:spPr>
          <a:xfrm flipH="1">
            <a:off x="3563938" y="2276475"/>
            <a:ext cx="1728787" cy="1512888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6875463" y="2636838"/>
            <a:ext cx="144462" cy="1584325"/>
          </a:xfrm>
          <a:prstGeom prst="straightConnector1">
            <a:avLst/>
          </a:prstGeom>
          <a:ln w="1270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3708400" y="2636838"/>
            <a:ext cx="1584325" cy="36036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4211638" y="2276475"/>
            <a:ext cx="720725" cy="11525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Épület geometriája: </a:t>
            </a:r>
            <a:r>
              <a:rPr lang="hu-HU" sz="2800" b="1" smtClean="0">
                <a:solidFill>
                  <a:srgbClr val="FFFF00"/>
                </a:solidFill>
              </a:rPr>
              <a:t>Tájolás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2800" smtClean="0"/>
          </a:p>
        </p:txBody>
      </p:sp>
      <p:pic>
        <p:nvPicPr>
          <p:cNvPr id="33796" name="Picture 4" descr="mkop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2133600"/>
            <a:ext cx="33528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vf_pi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088" y="4343400"/>
            <a:ext cx="35814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eco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343400"/>
            <a:ext cx="33528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hkunt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1688" y="2133600"/>
            <a:ext cx="33401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Épület geometriája: 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800" smtClean="0"/>
              <a:t>			</a:t>
            </a:r>
            <a:r>
              <a:rPr lang="hu-HU" sz="2800" b="1" smtClean="0">
                <a:solidFill>
                  <a:srgbClr val="FFFF00"/>
                </a:solidFill>
              </a:rPr>
              <a:t>Benapozás, transzparens szerkezet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2800" smtClean="0"/>
          </a:p>
        </p:txBody>
      </p:sp>
      <p:pic>
        <p:nvPicPr>
          <p:cNvPr id="34820" name="Picture 3" descr="stont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463800"/>
            <a:ext cx="3962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atrb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3963" y="4445000"/>
            <a:ext cx="2819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sevsi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6363" y="2463800"/>
            <a:ext cx="29051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Tahoma" pitchFamily="34" charset="0"/>
              <a:buAutoNum type="arabicPeriod" startAt="2"/>
            </a:pPr>
            <a:r>
              <a:rPr lang="hu-HU" sz="2800" smtClean="0"/>
              <a:t>Épületburok hőszigetelése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hu-HU" sz="2800" smtClean="0"/>
              <a:t>Egyéb igények minimalizálása, pontos meghatározása (tervezés)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hu-HU" sz="2800" smtClean="0"/>
              <a:t>Korszerű szabályozástechnika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endParaRPr lang="en-US" sz="2800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284538"/>
            <a:ext cx="43211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141663"/>
            <a:ext cx="28797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467600" cy="45259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Tahoma" pitchFamily="34" charset="0"/>
              <a:buAutoNum type="arabicPeriod" startAt="5"/>
            </a:pPr>
            <a:r>
              <a:rPr lang="hu-HU" sz="2800" smtClean="0"/>
              <a:t>Szellőzési veszteségek </a:t>
            </a:r>
            <a:br>
              <a:rPr lang="hu-HU" sz="2800" smtClean="0"/>
            </a:br>
            <a:r>
              <a:rPr lang="hu-HU" sz="2800" smtClean="0"/>
              <a:t>minimalizálása,</a:t>
            </a:r>
            <a:br>
              <a:rPr lang="hu-HU" sz="2800" smtClean="0"/>
            </a:br>
            <a:r>
              <a:rPr lang="hu-HU" sz="2800" b="1" smtClean="0">
                <a:solidFill>
                  <a:srgbClr val="FFFF00"/>
                </a:solidFill>
              </a:rPr>
              <a:t>légtömörség</a:t>
            </a:r>
            <a:r>
              <a:rPr lang="hu-HU" sz="2800" smtClean="0"/>
              <a:t> növelése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5"/>
            </a:pPr>
            <a:endParaRPr lang="en-US" sz="2800" smtClean="0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484313"/>
            <a:ext cx="42672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359275"/>
            <a:ext cx="5761038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TARTALOM</a:t>
            </a:r>
          </a:p>
        </p:txBody>
      </p:sp>
      <p:sp>
        <p:nvSpPr>
          <p:cNvPr id="54275" name="Tartalom helye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507413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>
                <a:latin typeface="Arial" charset="0"/>
              </a:rPr>
              <a:t>Áttekintés</a:t>
            </a:r>
          </a:p>
          <a:p>
            <a:pPr eaLnBrk="1" hangingPunct="1">
              <a:defRPr/>
            </a:pPr>
            <a:endParaRPr lang="hu-HU" sz="15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hu-HU" dirty="0" smtClean="0">
                <a:latin typeface="Arial" charset="0"/>
              </a:rPr>
              <a:t>Passzívház definíció</a:t>
            </a:r>
          </a:p>
          <a:p>
            <a:pPr eaLnBrk="1" hangingPunct="1">
              <a:defRPr/>
            </a:pPr>
            <a:endParaRPr lang="hu-HU" sz="15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hu-HU" dirty="0" err="1" smtClean="0">
                <a:latin typeface="Arial" charset="0"/>
              </a:rPr>
              <a:t>Energiahatékony</a:t>
            </a:r>
            <a:r>
              <a:rPr lang="hu-HU" dirty="0" smtClean="0">
                <a:latin typeface="Arial" charset="0"/>
              </a:rPr>
              <a:t> épületek tervezési irányelvei</a:t>
            </a:r>
          </a:p>
          <a:p>
            <a:pPr eaLnBrk="1" hangingPunct="1">
              <a:defRPr/>
            </a:pPr>
            <a:endParaRPr lang="hu-HU" sz="15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hu-HU" dirty="0" smtClean="0">
                <a:latin typeface="Arial" charset="0"/>
              </a:rPr>
              <a:t>Hatékony épületenergetikai rendszerek és rendszerelemek bemutatása</a:t>
            </a:r>
          </a:p>
          <a:p>
            <a:pPr eaLnBrk="1" hangingPunct="1">
              <a:defRPr/>
            </a:pPr>
            <a:endParaRPr lang="hu-HU" sz="15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hu-HU" dirty="0" smtClean="0">
                <a:latin typeface="Arial" charset="0"/>
              </a:rPr>
              <a:t>Meglévő épületek energiaracionalizálása</a:t>
            </a:r>
          </a:p>
          <a:p>
            <a:pPr eaLnBrk="1" hangingPunct="1">
              <a:defRPr/>
            </a:pPr>
            <a:endParaRPr lang="hu-HU" sz="15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hu-HU" dirty="0" smtClean="0">
                <a:latin typeface="Arial" charset="0"/>
              </a:rPr>
              <a:t>Megvalósult magyar példa bemutatása</a:t>
            </a:r>
          </a:p>
          <a:p>
            <a:pPr eaLnBrk="1" hangingPunct="1">
              <a:defRPr/>
            </a:pPr>
            <a:endParaRPr lang="hu-HU" dirty="0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7467600" cy="4525962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Tahoma" pitchFamily="34" charset="0"/>
              <a:buAutoNum type="arabicPeriod" startAt="5"/>
            </a:pPr>
            <a:r>
              <a:rPr lang="hu-HU" sz="2800" smtClean="0"/>
              <a:t>Szellőzési veszteségek minimalizálása, </a:t>
            </a:r>
            <a:r>
              <a:rPr lang="hu-HU" sz="2800" b="1" smtClean="0">
                <a:solidFill>
                  <a:srgbClr val="FFFF00"/>
                </a:solidFill>
              </a:rPr>
              <a:t>légtömörség</a:t>
            </a:r>
            <a:r>
              <a:rPr lang="hu-HU" sz="2800" smtClean="0"/>
              <a:t> növelése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5"/>
            </a:pPr>
            <a:endParaRPr lang="en-US" sz="2800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349500"/>
            <a:ext cx="67691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7467600" cy="4525962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Tahoma" pitchFamily="34" charset="0"/>
              <a:buAutoNum type="arabicPeriod" startAt="5"/>
            </a:pPr>
            <a:r>
              <a:rPr lang="hu-HU" sz="2800" smtClean="0"/>
              <a:t>Szellőzési veszteségek minimalizálása, </a:t>
            </a:r>
            <a:r>
              <a:rPr lang="hu-HU" sz="2800" b="1" smtClean="0">
                <a:solidFill>
                  <a:srgbClr val="FFFF00"/>
                </a:solidFill>
              </a:rPr>
              <a:t>légtömörség</a:t>
            </a:r>
            <a:r>
              <a:rPr lang="hu-HU" sz="2800" smtClean="0"/>
              <a:t> növelése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5"/>
            </a:pPr>
            <a:endParaRPr lang="en-US" sz="2800" smtClean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2339975" y="2420938"/>
            <a:ext cx="1152525" cy="1800225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>
            <a:off x="5003800" y="2349500"/>
            <a:ext cx="1584325" cy="1584325"/>
          </a:xfrm>
          <a:prstGeom prst="straightConnector1">
            <a:avLst/>
          </a:prstGeom>
          <a:ln w="1270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2195513" y="3068638"/>
            <a:ext cx="1584325" cy="36036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2700338" y="2708275"/>
            <a:ext cx="719137" cy="11525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5157788"/>
            <a:ext cx="22733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4900"/>
            <a:ext cx="20859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149725"/>
            <a:ext cx="34559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Az energiatudatos épület kialakításának lépései</a:t>
            </a:r>
            <a:endParaRPr lang="en-US" sz="400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+mj-lt"/>
              <a:buAutoNum type="arabicPeriod" startAt="6"/>
              <a:defRPr/>
            </a:pPr>
            <a:r>
              <a:rPr lang="hu-HU" sz="2800" dirty="0" smtClean="0"/>
              <a:t>Korszerű </a:t>
            </a:r>
            <a:r>
              <a:rPr lang="hu-HU" sz="2800" dirty="0"/>
              <a:t>energiaellátás: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hu-HU" sz="2400" dirty="0"/>
              <a:t>Napkollektorok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hu-HU" sz="2400" dirty="0"/>
              <a:t>Napelemek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hu-HU" sz="2400" dirty="0"/>
              <a:t>Hőszivattyúk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hu-HU" sz="2400" dirty="0" smtClean="0"/>
              <a:t>Biomassza</a:t>
            </a:r>
          </a:p>
          <a:p>
            <a:pPr marL="527050" lvl="1" indent="-514350">
              <a:lnSpc>
                <a:spcPct val="80000"/>
              </a:lnSpc>
              <a:buFont typeface="+mj-lt"/>
              <a:buAutoNum type="arabicPeriod" startAt="7"/>
              <a:defRPr/>
            </a:pPr>
            <a:r>
              <a:rPr lang="hu-HU" sz="3000" b="1" dirty="0" smtClean="0">
                <a:solidFill>
                  <a:srgbClr val="FFFF00"/>
                </a:solidFill>
              </a:rPr>
              <a:t>HASZNÁLAT!!!</a:t>
            </a:r>
            <a:endParaRPr lang="hu-HU" sz="3000" b="1" dirty="0">
              <a:solidFill>
                <a:srgbClr val="FFFF00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6"/>
              <a:defRPr/>
            </a:pPr>
            <a:endParaRPr lang="en-US" sz="2800" dirty="0"/>
          </a:p>
        </p:txBody>
      </p:sp>
      <p:pic>
        <p:nvPicPr>
          <p:cNvPr id="39940" name="Picture 10" descr="Lüftungsanalage_off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" y="4337050"/>
            <a:ext cx="288131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300" y="4365625"/>
            <a:ext cx="34464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989138"/>
            <a:ext cx="2714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 descr="5"/>
          <p:cNvPicPr>
            <a:picLocks noChangeAspect="1" noChangeArrowheads="1"/>
          </p:cNvPicPr>
          <p:nvPr/>
        </p:nvPicPr>
        <p:blipFill>
          <a:blip r:embed="rId5" cstate="print"/>
          <a:srcRect r="52573" b="6807"/>
          <a:stretch>
            <a:fillRect/>
          </a:stretch>
        </p:blipFill>
        <p:spPr bwMode="auto">
          <a:xfrm>
            <a:off x="6889750" y="4244975"/>
            <a:ext cx="2001838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PH Technológiai megoldások</a:t>
            </a:r>
          </a:p>
        </p:txBody>
      </p:sp>
      <p:sp>
        <p:nvSpPr>
          <p:cNvPr id="54275" name="Tartalom helye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507413" cy="50006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dirty="0" smtClean="0">
                <a:latin typeface="Arial" charset="0"/>
              </a:rPr>
              <a:t>PH követelmények a tanúsítványhoz</a:t>
            </a:r>
          </a:p>
          <a:p>
            <a:pPr eaLnBrk="1" hangingPunct="1">
              <a:spcBef>
                <a:spcPct val="8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Fajlagos éves fűtési energiafelhasználása kevesebb, mint 			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15 kWh/(m</a:t>
            </a:r>
            <a:r>
              <a:rPr lang="hu-H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év)</a:t>
            </a:r>
          </a:p>
          <a:p>
            <a:pPr eaLnBrk="1" hangingPunct="1">
              <a:spcBef>
                <a:spcPct val="6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Fajlagos éves primerenergia szükséglete kevesebb, mint 			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120 kWh/(m</a:t>
            </a:r>
            <a:r>
              <a:rPr lang="hu-H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év)</a:t>
            </a:r>
            <a:r>
              <a:rPr lang="hu-HU" dirty="0" smtClean="0"/>
              <a:t> </a:t>
            </a: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60000"/>
              </a:spcBef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 Pa túlnyomással (</a:t>
            </a:r>
            <a:r>
              <a:rPr lang="hu-H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Blower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door-ral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mért légtömörsége (n</a:t>
            </a:r>
            <a:r>
              <a:rPr lang="hu-HU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kevesebb, mint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0,6 1/h</a:t>
            </a:r>
            <a:r>
              <a:rPr lang="hu-HU" dirty="0" smtClean="0"/>
              <a:t> </a:t>
            </a: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0723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Jellemző épület energiahatékonysági megoldások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48" name="Tartalom helye 2"/>
          <p:cNvSpPr>
            <a:spLocks/>
          </p:cNvSpPr>
          <p:nvPr/>
        </p:nvSpPr>
        <p:spPr bwMode="auto">
          <a:xfrm>
            <a:off x="250825" y="22764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Talajkollektorral</a:t>
            </a: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történő előmelegítés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Kiegyenlített </a:t>
            </a:r>
            <a:r>
              <a:rPr lang="hu-HU" sz="3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hővisszanyerős</a:t>
            </a: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szellőzés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Napkollektor 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Hőszivattyú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Biomassza tüzelésű kazánok (fa, </a:t>
            </a:r>
            <a:r>
              <a:rPr lang="hu-HU" sz="3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pellet</a:t>
            </a: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hu-HU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Egyéb</a:t>
            </a:r>
            <a:endParaRPr lang="hu-HU" sz="3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/>
            </a:pPr>
            <a:r>
              <a:rPr lang="hu-HU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Napelem, szélenergia hasznosítás, </a:t>
            </a:r>
            <a:r>
              <a:rPr lang="hu-HU" sz="2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stb</a:t>
            </a:r>
            <a:r>
              <a:rPr lang="hu-HU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1747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Talajhőcserélős előmelegítés</a:t>
            </a:r>
          </a:p>
        </p:txBody>
      </p:sp>
      <p:sp>
        <p:nvSpPr>
          <p:cNvPr id="31749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3013" name="Picture 10" descr="Talahőcserélő levegővel_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1916113"/>
            <a:ext cx="66484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2771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Talajhőcserélő hőszállító közeggel</a:t>
            </a:r>
          </a:p>
        </p:txBody>
      </p:sp>
      <p:sp>
        <p:nvSpPr>
          <p:cNvPr id="32773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7" name="Picture 7" descr="Talahőcserélő vízzel_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675"/>
            <a:ext cx="84105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3795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Kiegyenlített hővisszanyerős szellőzés</a:t>
            </a:r>
          </a:p>
        </p:txBody>
      </p:sp>
      <p:sp>
        <p:nvSpPr>
          <p:cNvPr id="33797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61" name="Picture 7" descr="Hővisszanyerős_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2349500"/>
            <a:ext cx="85534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4819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Összetett rendszer (Hőszivattyú, napkollektor)</a:t>
            </a:r>
          </a:p>
        </p:txBody>
      </p:sp>
      <p:sp>
        <p:nvSpPr>
          <p:cNvPr id="34821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5" name="Picture 7" descr="Összetett_01_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1989138"/>
            <a:ext cx="6953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36867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Összetett rendszer (Biomassza, napkollektor)</a:t>
            </a:r>
          </a:p>
        </p:txBody>
      </p:sp>
      <p:sp>
        <p:nvSpPr>
          <p:cNvPr id="36869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109" name="Picture 7" descr="Összetett_02_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1916113"/>
            <a:ext cx="83153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569325" cy="1584325"/>
          </a:xfrm>
        </p:spPr>
        <p:txBody>
          <a:bodyPr/>
          <a:lstStyle/>
          <a:p>
            <a:pPr eaLnBrk="1" hangingPunct="1"/>
            <a:r>
              <a:rPr lang="hu-HU" sz="3200" smtClean="0"/>
              <a:t>A globális átlaghőmérsékletek változása, </a:t>
            </a:r>
            <a:br>
              <a:rPr lang="hu-HU" sz="3200" smtClean="0"/>
            </a:br>
            <a:r>
              <a:rPr lang="hu-HU" sz="3200" smtClean="0"/>
              <a:t>1999-2008/1940-1980 (referencia időszak)</a:t>
            </a:r>
            <a:br>
              <a:rPr lang="hu-HU" sz="3200" smtClean="0"/>
            </a:br>
            <a:endParaRPr lang="hu-HU" sz="320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268413"/>
            <a:ext cx="750093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95288" y="6165850"/>
            <a:ext cx="842486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4500" b="1">
                <a:solidFill>
                  <a:srgbClr val="00B050"/>
                </a:solidFill>
              </a:rPr>
              <a:t>&gt;&gt;&gt; </a:t>
            </a:r>
            <a:r>
              <a:rPr lang="hu-HU" sz="4500" b="1">
                <a:solidFill>
                  <a:srgbClr val="FF0000"/>
                </a:solidFill>
              </a:rPr>
              <a:t>NASA</a:t>
            </a:r>
            <a:r>
              <a:rPr lang="hu-HU" sz="4500" b="1">
                <a:solidFill>
                  <a:srgbClr val="00B050"/>
                </a:solidFill>
              </a:rPr>
              <a:t> 2009 &lt;&lt;&lt;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Éves hőigény megoszlása</a:t>
            </a:r>
            <a:br>
              <a:rPr lang="hu-HU" sz="4000" smtClean="0"/>
            </a:br>
            <a:r>
              <a:rPr lang="hu-HU" sz="4000" smtClean="0"/>
              <a:t>(hőfokgyakoriság, hőfokhíd)</a:t>
            </a:r>
            <a:endParaRPr lang="en-US" sz="4000" smtClean="0"/>
          </a:p>
        </p:txBody>
      </p:sp>
      <p:pic>
        <p:nvPicPr>
          <p:cNvPr id="48131" name="Picture 7" descr="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700213"/>
            <a:ext cx="7854950" cy="4751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Monovalens és bivalens rendszerek</a:t>
            </a:r>
            <a:endParaRPr lang="en-US" sz="40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Monovalens rendszer: </a:t>
            </a:r>
          </a:p>
          <a:p>
            <a:pPr lvl="1"/>
            <a:r>
              <a:rPr lang="hu-HU" smtClean="0"/>
              <a:t>egy hőtermelő</a:t>
            </a:r>
          </a:p>
          <a:p>
            <a:pPr lvl="1"/>
            <a:r>
              <a:rPr lang="hu-HU" smtClean="0"/>
              <a:t>fűtési hőigényre méretezve</a:t>
            </a:r>
          </a:p>
          <a:p>
            <a:r>
              <a:rPr lang="hu-HU" smtClean="0"/>
              <a:t>Bivalens rendszer</a:t>
            </a:r>
          </a:p>
          <a:p>
            <a:pPr lvl="1"/>
            <a:r>
              <a:rPr lang="hu-HU" smtClean="0"/>
              <a:t>Bivalens alternatív rendszerek</a:t>
            </a:r>
          </a:p>
          <a:p>
            <a:pPr lvl="1"/>
            <a:r>
              <a:rPr lang="hu-HU" smtClean="0"/>
              <a:t>Bivalens párhuzamos rendszerek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Bivalens alternatív rendszerek</a:t>
            </a:r>
            <a:endParaRPr lang="en-US" smtClean="0"/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4038600" cy="4525963"/>
          </a:xfrm>
        </p:spPr>
        <p:txBody>
          <a:bodyPr/>
          <a:lstStyle/>
          <a:p>
            <a:r>
              <a:rPr lang="hu-HU" sz="2800" smtClean="0"/>
              <a:t>Példák: </a:t>
            </a:r>
          </a:p>
          <a:p>
            <a:pPr lvl="1"/>
            <a:r>
              <a:rPr lang="hu-HU" sz="2400" smtClean="0"/>
              <a:t>kandalló, kályha – gázkazán kombináció</a:t>
            </a:r>
          </a:p>
          <a:p>
            <a:pPr lvl="1"/>
            <a:r>
              <a:rPr lang="hu-HU" sz="2400" smtClean="0"/>
              <a:t>Levegő-</a:t>
            </a:r>
            <a:br>
              <a:rPr lang="hu-HU" sz="2400" smtClean="0"/>
            </a:br>
            <a:r>
              <a:rPr lang="hu-HU" sz="2400" smtClean="0"/>
              <a:t>levegő  </a:t>
            </a:r>
            <a:br>
              <a:rPr lang="hu-HU" sz="2400" smtClean="0"/>
            </a:br>
            <a:r>
              <a:rPr lang="hu-HU" sz="2400" smtClean="0"/>
              <a:t>hőszivattyú </a:t>
            </a:r>
            <a:br>
              <a:rPr lang="hu-HU" sz="2400" smtClean="0"/>
            </a:br>
            <a:r>
              <a:rPr lang="hu-HU" sz="2400" smtClean="0"/>
              <a:t>+ gázkazán</a:t>
            </a:r>
          </a:p>
          <a:p>
            <a:endParaRPr lang="hu-HU" sz="2800" smtClean="0"/>
          </a:p>
          <a:p>
            <a:endParaRPr lang="hu-HU" sz="2800" smtClean="0"/>
          </a:p>
          <a:p>
            <a:endParaRPr lang="hu-HU" sz="2800" smtClean="0"/>
          </a:p>
          <a:p>
            <a:endParaRPr lang="en-US" sz="2800" smtClean="0"/>
          </a:p>
        </p:txBody>
      </p:sp>
      <p:pic>
        <p:nvPicPr>
          <p:cNvPr id="50180" name="Picture 7" descr="5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60000">
            <a:off x="2411413" y="2708275"/>
            <a:ext cx="6732587" cy="3924300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Bivalens párhuzamos rendszerek</a:t>
            </a:r>
            <a:endParaRPr lang="en-US" sz="4000" smtClean="0"/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 smtClean="0"/>
              <a:t>Csúcskazán 0 </a:t>
            </a:r>
            <a:r>
              <a:rPr lang="hu-HU" sz="2800" baseline="30000" smtClean="0"/>
              <a:t>o</a:t>
            </a:r>
            <a:r>
              <a:rPr lang="hu-HU" sz="2800" smtClean="0"/>
              <a:t>C alatt</a:t>
            </a:r>
          </a:p>
          <a:p>
            <a:r>
              <a:rPr lang="hu-HU" sz="2800" smtClean="0"/>
              <a:t>Példák:</a:t>
            </a:r>
          </a:p>
          <a:p>
            <a:pPr lvl="1"/>
            <a:r>
              <a:rPr lang="hu-HU" sz="2400" smtClean="0"/>
              <a:t>Napkollektor -  Biomassza kazán</a:t>
            </a:r>
          </a:p>
          <a:p>
            <a:pPr lvl="1"/>
            <a:r>
              <a:rPr lang="hu-HU" sz="2400" smtClean="0"/>
              <a:t>Hőszivattyú – csúcskazán</a:t>
            </a:r>
          </a:p>
          <a:p>
            <a:pPr lvl="1"/>
            <a:r>
              <a:rPr lang="hu-HU" sz="2400" smtClean="0"/>
              <a:t>Napkollektor – </a:t>
            </a:r>
            <a:br>
              <a:rPr lang="hu-HU" sz="2400" smtClean="0"/>
            </a:br>
            <a:r>
              <a:rPr lang="hu-HU" sz="2400" smtClean="0"/>
              <a:t>kandalló – </a:t>
            </a:r>
            <a:br>
              <a:rPr lang="hu-HU" sz="2400" smtClean="0"/>
            </a:br>
            <a:r>
              <a:rPr lang="hu-HU" sz="2400" smtClean="0"/>
              <a:t>gázkazán</a:t>
            </a:r>
            <a:endParaRPr lang="en-US" sz="2400" smtClean="0"/>
          </a:p>
        </p:txBody>
      </p:sp>
      <p:pic>
        <p:nvPicPr>
          <p:cNvPr id="51204" name="Picture 7" descr="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180000">
            <a:off x="3351213" y="2557463"/>
            <a:ext cx="5548312" cy="3187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Alacsony energiafelhasználás</a:t>
            </a:r>
          </a:p>
        </p:txBody>
      </p:sp>
      <p:sp>
        <p:nvSpPr>
          <p:cNvPr id="43011" name="Tartalom helye 2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9001125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I. szadai magyar passzívház (tanúsítvánnyal)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Fűtésre: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 W/m</a:t>
            </a:r>
            <a:r>
              <a:rPr lang="hu-HU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240eFt/m</a:t>
            </a:r>
            <a:r>
              <a:rPr lang="hu-HU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3013" name="Tartalom helye 2"/>
          <p:cNvSpPr>
            <a:spLocks/>
          </p:cNvSpPr>
          <p:nvPr/>
        </p:nvSpPr>
        <p:spPr bwMode="auto">
          <a:xfrm>
            <a:off x="323850" y="2060575"/>
            <a:ext cx="85074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hu-HU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9" name="Picture 7" descr="BGY 0625 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2039938"/>
            <a:ext cx="619283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 sz="4000" smtClean="0"/>
              <a:t>Hővisszanyerős szellőzőrendszerek</a:t>
            </a:r>
            <a:endParaRPr lang="en-US" sz="4000" smtClean="0"/>
          </a:p>
        </p:txBody>
      </p:sp>
      <p:pic>
        <p:nvPicPr>
          <p:cNvPr id="5325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412875"/>
            <a:ext cx="5616575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576763" y="6491288"/>
            <a:ext cx="4567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/>
              <a:t>Forrás: </a:t>
            </a:r>
            <a:r>
              <a:rPr lang="hu-HU">
                <a:hlinkClick r:id="rId3"/>
              </a:rPr>
              <a:t>www.paul-lueftung.net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7538" y="260350"/>
            <a:ext cx="4508500" cy="887413"/>
          </a:xfrm>
        </p:spPr>
        <p:txBody>
          <a:bodyPr/>
          <a:lstStyle/>
          <a:p>
            <a:r>
              <a:rPr lang="hu-HU" smtClean="0"/>
              <a:t>Hővisszanyerők</a:t>
            </a:r>
            <a:endParaRPr lang="en-US" smtClean="0"/>
          </a:p>
        </p:txBody>
      </p:sp>
      <p:pic>
        <p:nvPicPr>
          <p:cNvPr id="54275" name="Picture 10" descr="Lüftungsanalage_offen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038600" cy="3001963"/>
          </a:xfrm>
          <a:noFill/>
        </p:spPr>
      </p:pic>
      <p:pic>
        <p:nvPicPr>
          <p:cNvPr id="54276" name="Picture 11" descr="Lüftungsanlage_z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23637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2" descr="solanova szellozes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700213"/>
            <a:ext cx="3440113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576763" y="6491288"/>
            <a:ext cx="4567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/>
              <a:t>Forrás: </a:t>
            </a:r>
            <a:r>
              <a:rPr lang="hu-HU">
                <a:hlinkClick r:id="rId5"/>
              </a:rPr>
              <a:t>www.paul-lueftung.net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437063"/>
            <a:ext cx="8229600" cy="1689100"/>
          </a:xfrm>
        </p:spPr>
        <p:txBody>
          <a:bodyPr/>
          <a:lstStyle/>
          <a:p>
            <a:pPr>
              <a:buFontTx/>
              <a:buNone/>
            </a:pPr>
            <a:r>
              <a:rPr lang="hu-HU" smtClean="0"/>
              <a:t>Néhány mikron falvastagságú műanyag hőcserélő lemezek  </a:t>
            </a:r>
            <a:r>
              <a:rPr lang="hu-HU" smtClean="0">
                <a:sym typeface="Wingdings 3" pitchFamily="18" charset="2"/>
              </a:rPr>
              <a:t> 90% feletti laboratóriumi hatásfok</a:t>
            </a:r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36613"/>
            <a:ext cx="8677275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6763" y="6491288"/>
            <a:ext cx="4567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/>
              <a:t>Forrás: </a:t>
            </a:r>
            <a:r>
              <a:rPr lang="hu-HU">
                <a:hlinkClick r:id="rId3"/>
              </a:rPr>
              <a:t>www.paul-lueftung.net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 smtClean="0"/>
              <a:t>Rekuperatív és regeneratív hővisszanyerők fajtái</a:t>
            </a:r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4576763" y="6491288"/>
            <a:ext cx="4567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/>
              <a:t>Forrás: Gróf Gyula, Hőközlés </a:t>
            </a:r>
            <a:endParaRPr lang="en-US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65850"/>
            <a:ext cx="59309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Kisebb szilárd biomassza tüzelésű épületenergetikai berendezések, hőtermelők</a:t>
            </a:r>
            <a:endParaRPr lang="en-US" sz="400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467600" cy="45259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Nyílt tűzhely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Zárt tűzhely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Hasábfa tüzelésű kandalló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Pellettűzelésű kandalló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Központi fűtést és HMV-t segítő sparhelt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Cserépkályha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Központi hasábfa tüzelésű kazán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Központi pellet kazán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Faapriték tüzelésű kazán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hu-HU" sz="2800" smtClean="0"/>
              <a:t>Vegyes tüzelésű kazán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GDP-eloszlás a világon</a:t>
            </a:r>
          </a:p>
        </p:txBody>
      </p:sp>
      <p:pic>
        <p:nvPicPr>
          <p:cNvPr id="21507" name="Picture 3" descr="gdp_den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79946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Nyílt tűzhely</a:t>
            </a:r>
            <a:endParaRPr lang="en-US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 smtClean="0"/>
              <a:t>Design, komfort-cél</a:t>
            </a:r>
          </a:p>
          <a:p>
            <a:r>
              <a:rPr lang="hu-HU" sz="2800" smtClean="0"/>
              <a:t>Alacsony hatásfok (20%)</a:t>
            </a:r>
          </a:p>
          <a:p>
            <a:r>
              <a:rPr lang="hu-HU" sz="2800" smtClean="0"/>
              <a:t>Átmeneti időszak</a:t>
            </a:r>
            <a:endParaRPr lang="en-US" sz="2800" smtClean="0"/>
          </a:p>
        </p:txBody>
      </p:sp>
      <p:pic>
        <p:nvPicPr>
          <p:cNvPr id="58372" name="Picture 4" descr="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3284538"/>
            <a:ext cx="5040313" cy="33067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Zárt tűzhely</a:t>
            </a:r>
            <a:endParaRPr lang="en-US" smtClean="0"/>
          </a:p>
        </p:txBody>
      </p:sp>
      <p:pic>
        <p:nvPicPr>
          <p:cNvPr id="59395" name="Picture 3" descr="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268413"/>
            <a:ext cx="6337300" cy="4038600"/>
          </a:xfrm>
          <a:noFill/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258888" y="5372100"/>
            <a:ext cx="3735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hu-HU" sz="2400"/>
              <a:t>Alacsony hatásfok (&lt;40%)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mtClean="0"/>
              <a:t>Hasábfa tüzelésű kandallók</a:t>
            </a:r>
            <a:endParaRPr lang="en-US" smtClean="0"/>
          </a:p>
        </p:txBody>
      </p:sp>
      <p:pic>
        <p:nvPicPr>
          <p:cNvPr id="60419" name="Picture 3" descr="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981075"/>
            <a:ext cx="4852987" cy="5589588"/>
          </a:xfrm>
          <a:noFill/>
        </p:spPr>
      </p:pic>
      <p:sp>
        <p:nvSpPr>
          <p:cNvPr id="23556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Hasábfa tüzelésű kandallók</a:t>
            </a:r>
            <a:endParaRPr lang="en-US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hu-HU" smtClean="0"/>
              <a:t>Klasszikus kályhák továbbfejlesztése</a:t>
            </a:r>
          </a:p>
          <a:p>
            <a:r>
              <a:rPr lang="hu-HU" smtClean="0"/>
              <a:t>Korszerű megoldások: </a:t>
            </a:r>
          </a:p>
          <a:p>
            <a:pPr lvl="1"/>
            <a:r>
              <a:rPr lang="hu-HU" smtClean="0"/>
              <a:t>köpeny konvektív levegő előmelegítéshez</a:t>
            </a:r>
          </a:p>
          <a:p>
            <a:pPr lvl="1"/>
            <a:r>
              <a:rPr lang="hu-HU" smtClean="0"/>
              <a:t>szabályozható hőtermelés (ventilátorral): 2-15 kW tartományban</a:t>
            </a:r>
          </a:p>
          <a:p>
            <a:pPr lvl="1"/>
            <a:r>
              <a:rPr lang="hu-HU" smtClean="0"/>
              <a:t>távirányításos szabályozás</a:t>
            </a:r>
          </a:p>
          <a:p>
            <a:pPr lvl="1"/>
            <a:r>
              <a:rPr lang="hu-HU" smtClean="0"/>
              <a:t>Vizes hőcserélővel rákapcsolható a központi fűtésre / HMV ellátásra</a:t>
            </a:r>
          </a:p>
          <a:p>
            <a:pPr lvl="1"/>
            <a:r>
              <a:rPr lang="hu-HU" smtClean="0">
                <a:solidFill>
                  <a:schemeClr val="hlink"/>
                </a:solidFill>
              </a:rPr>
              <a:t>Hatásfok: &lt;90%</a:t>
            </a:r>
            <a:endParaRPr lang="en-US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Működési elv</a:t>
            </a:r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 smtClean="0"/>
              <a:t>Levegő és hőáramok:</a:t>
            </a:r>
          </a:p>
          <a:p>
            <a:pPr lvl="1"/>
            <a:r>
              <a:rPr lang="hu-HU" sz="2400" smtClean="0"/>
              <a:t>Primer levegő</a:t>
            </a:r>
          </a:p>
          <a:p>
            <a:pPr lvl="1"/>
            <a:r>
              <a:rPr lang="hu-HU" sz="2400" smtClean="0"/>
              <a:t>Szekunder levegő</a:t>
            </a:r>
          </a:p>
          <a:p>
            <a:pPr lvl="1"/>
            <a:r>
              <a:rPr lang="hu-HU" sz="2400" smtClean="0"/>
              <a:t>Füstgáz (zöld)</a:t>
            </a:r>
          </a:p>
          <a:p>
            <a:pPr lvl="1"/>
            <a:r>
              <a:rPr lang="hu-HU" sz="2400" smtClean="0"/>
              <a:t>Hőcserélő, keringtetett víz</a:t>
            </a:r>
          </a:p>
          <a:p>
            <a:pPr lvl="1"/>
            <a:r>
              <a:rPr lang="hu-HU" sz="2400" smtClean="0"/>
              <a:t>„Ablakmosó” levegő</a:t>
            </a:r>
            <a:endParaRPr lang="en-US" sz="3600" smtClean="0"/>
          </a:p>
        </p:txBody>
      </p:sp>
      <p:pic>
        <p:nvPicPr>
          <p:cNvPr id="62468" name="Picture 4" descr="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1268413"/>
            <a:ext cx="2138363" cy="5256212"/>
          </a:xfrm>
          <a:noFill/>
        </p:spPr>
      </p:pic>
      <p:sp>
        <p:nvSpPr>
          <p:cNvPr id="26629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765175"/>
          </a:xfrm>
        </p:spPr>
        <p:txBody>
          <a:bodyPr/>
          <a:lstStyle/>
          <a:p>
            <a:r>
              <a:rPr lang="hu-HU" smtClean="0"/>
              <a:t>Pellet kandallók</a:t>
            </a:r>
            <a:endParaRPr lang="en-US" smtClean="0"/>
          </a:p>
        </p:txBody>
      </p:sp>
      <p:pic>
        <p:nvPicPr>
          <p:cNvPr id="63491" name="Picture 3" descr="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73238"/>
            <a:ext cx="5616575" cy="3094037"/>
          </a:xfrm>
          <a:noFill/>
        </p:spPr>
      </p:pic>
      <p:pic>
        <p:nvPicPr>
          <p:cNvPr id="63492" name="Picture 4" descr="5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425" y="1700213"/>
            <a:ext cx="2789238" cy="3167062"/>
          </a:xfrm>
          <a:noFill/>
        </p:spPr>
      </p:pic>
      <p:sp>
        <p:nvSpPr>
          <p:cNvPr id="28677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Pellet kandallók</a:t>
            </a:r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800" smtClean="0"/>
              <a:t>Különbségek: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Automatikus pellet adagolás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Elegendő 2 naponta feltölteni pellettel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30%-os terhelésen is szinte azonosan alacsony emisszió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Automatikus gyújtás (akár mobiltelefonnal)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Központi fűtésnél nem szükséges puffer (szabályozható adagolás miatt)</a:t>
            </a:r>
          </a:p>
          <a:p>
            <a:pPr lvl="1">
              <a:lnSpc>
                <a:spcPct val="80000"/>
              </a:lnSpc>
            </a:pPr>
            <a:r>
              <a:rPr lang="hu-HU" sz="2400" smtClean="0"/>
              <a:t>Tipikus alkalmazás: </a:t>
            </a:r>
          </a:p>
          <a:p>
            <a:pPr lvl="2">
              <a:lnSpc>
                <a:spcPct val="80000"/>
              </a:lnSpc>
            </a:pPr>
            <a:r>
              <a:rPr lang="hu-HU" sz="2000" smtClean="0"/>
              <a:t>Régi, központi fűtés nélküli, egyedi kéményes épületek felújítása</a:t>
            </a:r>
          </a:p>
          <a:p>
            <a:pPr lvl="2">
              <a:lnSpc>
                <a:spcPct val="80000"/>
              </a:lnSpc>
            </a:pPr>
            <a:r>
              <a:rPr lang="hu-HU" sz="2000" smtClean="0"/>
              <a:t>Alacsony energiafelhasználású épületek teljes hőellátása</a:t>
            </a:r>
            <a:endParaRPr lang="en-US" sz="200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Központi Központi fűtést és HMV-t segítő sparhelt</a:t>
            </a:r>
            <a:endParaRPr lang="en-US" sz="4000" smtClean="0"/>
          </a:p>
        </p:txBody>
      </p:sp>
      <p:pic>
        <p:nvPicPr>
          <p:cNvPr id="65539" name="Picture 3" descr="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00213"/>
            <a:ext cx="4697413" cy="4967287"/>
          </a:xfrm>
          <a:noFill/>
        </p:spPr>
      </p:pic>
      <p:sp>
        <p:nvSpPr>
          <p:cNvPr id="33796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Faelgázosító kazánok</a:t>
            </a:r>
            <a:endParaRPr 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 smtClean="0"/>
              <a:t>Önálló kazánház</a:t>
            </a:r>
          </a:p>
          <a:p>
            <a:r>
              <a:rPr lang="hu-HU" sz="2800" smtClean="0"/>
              <a:t>Teljes fűtési+HMV hőigény fedezésére</a:t>
            </a:r>
          </a:p>
          <a:p>
            <a:r>
              <a:rPr lang="hu-HU" sz="2800" smtClean="0"/>
              <a:t>Lakásfűtés, nagyobb épületek fűtése, mini távfűtés</a:t>
            </a:r>
          </a:p>
          <a:p>
            <a:r>
              <a:rPr lang="hu-HU" sz="2800" smtClean="0"/>
              <a:t>Hasábfák 25-100cm</a:t>
            </a:r>
            <a:endParaRPr lang="en-US" sz="2800" smtClean="0"/>
          </a:p>
        </p:txBody>
      </p:sp>
      <p:pic>
        <p:nvPicPr>
          <p:cNvPr id="66564" name="Picture 4" descr="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439988"/>
            <a:ext cx="4038600" cy="2846387"/>
          </a:xfrm>
          <a:noFill/>
        </p:spPr>
      </p:pic>
      <p:sp>
        <p:nvSpPr>
          <p:cNvPr id="39941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hu-HU" sz="4000" smtClean="0"/>
              <a:t>Faelgázosító kazánok</a:t>
            </a:r>
            <a:endParaRPr lang="en-US" sz="4000" smtClean="0"/>
          </a:p>
        </p:txBody>
      </p:sp>
      <p:pic>
        <p:nvPicPr>
          <p:cNvPr id="67587" name="Picture 3" descr="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201738"/>
            <a:ext cx="4489450" cy="5656262"/>
          </a:xfrm>
          <a:noFill/>
        </p:spPr>
      </p:pic>
      <p:sp>
        <p:nvSpPr>
          <p:cNvPr id="40964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9145587" cy="836613"/>
          </a:xfrm>
        </p:spPr>
        <p:txBody>
          <a:bodyPr/>
          <a:lstStyle/>
          <a:p>
            <a:pPr eaLnBrk="1" hangingPunct="1"/>
            <a:r>
              <a:rPr lang="hu-HU" sz="3400" smtClean="0"/>
              <a:t>A globális melegedésre utaló megfigyelések</a:t>
            </a:r>
          </a:p>
        </p:txBody>
      </p:sp>
      <p:sp>
        <p:nvSpPr>
          <p:cNvPr id="60419" name="Tartalom helye 2"/>
          <p:cNvSpPr>
            <a:spLocks noGrp="1"/>
          </p:cNvSpPr>
          <p:nvPr>
            <p:ph idx="4294967295"/>
          </p:nvPr>
        </p:nvSpPr>
        <p:spPr>
          <a:xfrm>
            <a:off x="395288" y="765175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A kontinentális jégtakaró 10%-kal csökkent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Tavaszi hóolvadás korábban indul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Folyók, tavak jege korábban kezd olvadni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Az Északi Sark körzetében a jég elvékonyodott, kiterjedése nyáron 10-15%-kal csökkent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Magashegységek gleccserei visszahúzódnak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A vegetációs időszak megnövekedett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Virágzási időszak korábbra tolódott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A költöző madarak tavasszal korábban érkeznek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Élőhelyek magasabb szélességek felé tolódnak</a:t>
            </a:r>
          </a:p>
          <a:p>
            <a:pPr eaLnBrk="1" hangingPunct="1">
              <a:defRPr/>
            </a:pPr>
            <a:r>
              <a:rPr lang="hu-HU" sz="2600" smtClean="0">
                <a:latin typeface="Arial" charset="0"/>
              </a:rPr>
              <a:t>Áramlási rendszerek módosultak (trópusokon, nyugatias szelek övében)           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	                            (</a:t>
            </a:r>
            <a:r>
              <a:rPr lang="hu-H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Bartholy Judit)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sz="4000" smtClean="0"/>
              <a:t>Pellet kazánok</a:t>
            </a:r>
            <a:endParaRPr lang="en-US" sz="4000" smtClean="0"/>
          </a:p>
        </p:txBody>
      </p:sp>
      <p:pic>
        <p:nvPicPr>
          <p:cNvPr id="68611" name="Picture 3" descr="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00213"/>
            <a:ext cx="8893175" cy="4348162"/>
          </a:xfrm>
          <a:noFill/>
        </p:spPr>
      </p:pic>
      <p:sp>
        <p:nvSpPr>
          <p:cNvPr id="41988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r>
              <a:rPr lang="hu-HU" sz="4000" smtClean="0"/>
              <a:t>Vegyes tüzelésű kazánok</a:t>
            </a:r>
            <a:endParaRPr lang="en-US" sz="4000" smtClean="0"/>
          </a:p>
        </p:txBody>
      </p:sp>
      <p:pic>
        <p:nvPicPr>
          <p:cNvPr id="69635" name="Picture 3" descr="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03350" y="836613"/>
            <a:ext cx="5832475" cy="6021387"/>
          </a:xfrm>
          <a:solidFill>
            <a:schemeClr val="tx1"/>
          </a:solidFill>
        </p:spPr>
      </p:pic>
      <p:sp>
        <p:nvSpPr>
          <p:cNvPr id="43012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hu-HU" sz="4000" smtClean="0"/>
              <a:t>Fűtési rendszer elemei</a:t>
            </a:r>
            <a:endParaRPr lang="en-US" sz="4000" smtClean="0"/>
          </a:p>
        </p:txBody>
      </p:sp>
      <p:pic>
        <p:nvPicPr>
          <p:cNvPr id="70659" name="Picture 3" descr="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5650" y="836613"/>
            <a:ext cx="7850188" cy="5802312"/>
          </a:xfrm>
          <a:solidFill>
            <a:schemeClr val="tx1"/>
          </a:solidFill>
        </p:spPr>
      </p:pic>
      <p:sp>
        <p:nvSpPr>
          <p:cNvPr id="38916" name="Cím 1"/>
          <p:cNvSpPr>
            <a:spLocks/>
          </p:cNvSpPr>
          <p:nvPr/>
        </p:nvSpPr>
        <p:spPr bwMode="auto">
          <a:xfrm>
            <a:off x="3733800" y="6597650"/>
            <a:ext cx="541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Biomass Systems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9145588" cy="1143000"/>
          </a:xfrm>
        </p:spPr>
        <p:txBody>
          <a:bodyPr/>
          <a:lstStyle/>
          <a:p>
            <a:r>
              <a:rPr lang="hu-HU" sz="3300" smtClean="0"/>
              <a:t>Levegő – víz hőszivattyú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84313"/>
            <a:ext cx="82804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ím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9145588" cy="1143000"/>
          </a:xfrm>
        </p:spPr>
        <p:txBody>
          <a:bodyPr/>
          <a:lstStyle/>
          <a:p>
            <a:r>
              <a:rPr lang="hu-HU" sz="3300" smtClean="0"/>
              <a:t>Víz – víz hőszivattyú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6613"/>
            <a:ext cx="7489825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ím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9145588" cy="1143000"/>
          </a:xfrm>
        </p:spPr>
        <p:txBody>
          <a:bodyPr/>
          <a:lstStyle/>
          <a:p>
            <a:r>
              <a:rPr lang="hu-HU" sz="3300" smtClean="0"/>
              <a:t>Föld – víz hőszivattyú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353425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algn="ctr"/>
            <a:r>
              <a:rPr lang="hu-HU" sz="5000" b="1" smtClean="0"/>
              <a:t>Passzív napenergia hasznosítás</a:t>
            </a:r>
            <a:endParaRPr lang="en-US" sz="5000" b="1" smtClean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73238"/>
            <a:ext cx="69627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229600" cy="1143000"/>
          </a:xfrm>
        </p:spPr>
        <p:txBody>
          <a:bodyPr/>
          <a:lstStyle/>
          <a:p>
            <a:pPr algn="ctr"/>
            <a:r>
              <a:rPr lang="hu-HU" sz="5000" b="1" smtClean="0"/>
              <a:t>Passzív napenergia hasznosítás</a:t>
            </a:r>
            <a:br>
              <a:rPr lang="hu-HU" sz="5000" b="1" smtClean="0"/>
            </a:br>
            <a:r>
              <a:rPr lang="hu-HU" sz="5000" b="1" smtClean="0"/>
              <a:t>- Tömegfal</a:t>
            </a:r>
            <a:endParaRPr lang="en-US" sz="5000" b="1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1513" y="2492375"/>
            <a:ext cx="46624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375"/>
            <a:ext cx="421163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229600" cy="1143000"/>
          </a:xfrm>
        </p:spPr>
        <p:txBody>
          <a:bodyPr/>
          <a:lstStyle/>
          <a:p>
            <a:pPr algn="ctr"/>
            <a:r>
              <a:rPr lang="hu-HU" sz="5000" b="1" smtClean="0"/>
              <a:t>Passzív napenergia hasznosítás</a:t>
            </a:r>
            <a:br>
              <a:rPr lang="hu-HU" sz="5000" b="1" smtClean="0"/>
            </a:br>
            <a:r>
              <a:rPr lang="hu-HU" sz="5000" b="1" smtClean="0"/>
              <a:t>- Trombe-fal</a:t>
            </a:r>
            <a:endParaRPr lang="en-US" sz="5000" b="1" smtClean="0"/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3513"/>
            <a:ext cx="4427538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08275"/>
            <a:ext cx="454818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 algn="ctr"/>
            <a:r>
              <a:rPr lang="hu-HU" sz="5000" b="1" smtClean="0"/>
              <a:t>Passzív napenergia hasznosítás</a:t>
            </a:r>
            <a:br>
              <a:rPr lang="hu-HU" sz="5000" b="1" smtClean="0"/>
            </a:br>
            <a:r>
              <a:rPr lang="hu-HU" sz="5000" b="1" smtClean="0"/>
              <a:t>- Transzparens hőszigetelés</a:t>
            </a:r>
            <a:endParaRPr lang="en-US" sz="5000" b="1" smtClean="0"/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236788"/>
            <a:ext cx="77041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Az energiafelhasználás szerkezete</a:t>
            </a:r>
          </a:p>
        </p:txBody>
      </p:sp>
      <p:pic>
        <p:nvPicPr>
          <p:cNvPr id="23555" name="Picture 7" descr="EnF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1393825"/>
            <a:ext cx="69850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 algn="ctr"/>
            <a:r>
              <a:rPr lang="hu-HU" sz="5000" b="1" smtClean="0"/>
              <a:t>Passzív napenergia hasznosítás</a:t>
            </a:r>
            <a:br>
              <a:rPr lang="hu-HU" sz="5000" b="1" smtClean="0"/>
            </a:br>
            <a:r>
              <a:rPr lang="hu-HU" sz="5000" b="1" smtClean="0"/>
              <a:t>- Transzparens hőszigetelés</a:t>
            </a:r>
            <a:endParaRPr lang="en-US" sz="5000" b="1" smtClean="0"/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133600"/>
            <a:ext cx="84661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250825" y="6491288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i="1">
                <a:solidFill>
                  <a:schemeClr val="accent2"/>
                </a:solidFill>
              </a:rPr>
              <a:t>Forrás: Planning and Installing Solar Thermal Systems</a:t>
            </a:r>
            <a:endParaRPr lang="en-US" i="1">
              <a:solidFill>
                <a:schemeClr val="accent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850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0" hangingPunct="0">
              <a:defRPr/>
            </a:pPr>
            <a:r>
              <a:rPr lang="hu-HU" sz="5000" b="1" dirty="0">
                <a:latin typeface="+mj-lt"/>
                <a:ea typeface="+mj-ea"/>
                <a:cs typeface="+mj-cs"/>
              </a:rPr>
              <a:t>Aktív napenergia hasznosítás</a:t>
            </a:r>
          </a:p>
          <a:p>
            <a:pPr algn="ctr" eaLnBrk="0" hangingPunct="0">
              <a:defRPr/>
            </a:pPr>
            <a:r>
              <a:rPr lang="hu-HU" sz="5000" b="1" dirty="0">
                <a:latin typeface="+mj-lt"/>
                <a:ea typeface="+mj-ea"/>
                <a:cs typeface="+mj-cs"/>
              </a:rPr>
              <a:t>- Napkollektor + PV</a:t>
            </a:r>
            <a:endParaRPr lang="en-US" sz="5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9876" name="Picture 3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2133600"/>
            <a:ext cx="6913562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Homlokzatra szerelt kollektorok</a:t>
            </a:r>
          </a:p>
        </p:txBody>
      </p:sp>
      <p:pic>
        <p:nvPicPr>
          <p:cNvPr id="80899" name="Picture 3" descr="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412875"/>
            <a:ext cx="6913562" cy="4846638"/>
          </a:xfrm>
          <a:noFill/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643438" y="6491288"/>
            <a:ext cx="4500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i="1">
                <a:solidFill>
                  <a:schemeClr val="accent2"/>
                </a:solidFill>
              </a:rPr>
              <a:t>Forrás: Wagner </a:t>
            </a:r>
            <a:r>
              <a:rPr lang="en-US" i="1">
                <a:solidFill>
                  <a:schemeClr val="accent2"/>
                </a:solidFill>
              </a:rPr>
              <a:t>&amp; Co, C</a:t>
            </a:r>
            <a:r>
              <a:rPr lang="hu-HU" i="1">
                <a:solidFill>
                  <a:schemeClr val="accent2"/>
                </a:solidFill>
              </a:rPr>
              <a:t>ölbe</a:t>
            </a:r>
            <a:endParaRPr lang="en-US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Napkollektorok</a:t>
            </a:r>
          </a:p>
        </p:txBody>
      </p:sp>
      <p:pic>
        <p:nvPicPr>
          <p:cNvPr id="81923" name="Picture 3" descr="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557338"/>
            <a:ext cx="7058025" cy="4165600"/>
          </a:xfrm>
          <a:noFill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4643438" y="6078538"/>
            <a:ext cx="450056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i="1">
                <a:solidFill>
                  <a:schemeClr val="accent2"/>
                </a:solidFill>
              </a:rPr>
              <a:t>Government Press Office, Berlin</a:t>
            </a:r>
          </a:p>
          <a:p>
            <a:pPr algn="r">
              <a:spcBef>
                <a:spcPct val="50000"/>
              </a:spcBef>
            </a:pPr>
            <a:r>
              <a:rPr lang="hu-HU" i="1">
                <a:solidFill>
                  <a:schemeClr val="accent2"/>
                </a:solidFill>
              </a:rPr>
              <a:t>Forrás: Viessmann, Allendorf</a:t>
            </a:r>
            <a:endParaRPr lang="en-US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rendszerek felépítése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52513"/>
            <a:ext cx="54864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9850"/>
            <a:ext cx="50038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Cím 1"/>
          <p:cNvSpPr>
            <a:spLocks/>
          </p:cNvSpPr>
          <p:nvPr/>
        </p:nvSpPr>
        <p:spPr bwMode="auto">
          <a:xfrm>
            <a:off x="3733800" y="6021388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C. Geyer/DGS LV Berlin BRB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napkövetés gépészete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392613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224213"/>
            <a:ext cx="46466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Cím 1"/>
          <p:cNvSpPr>
            <a:spLocks/>
          </p:cNvSpPr>
          <p:nvPr/>
        </p:nvSpPr>
        <p:spPr bwMode="auto">
          <a:xfrm>
            <a:off x="3348038" y="2420938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ATM Solar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25538"/>
            <a:ext cx="7920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47529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933825"/>
            <a:ext cx="47339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54197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32194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76475"/>
            <a:ext cx="31908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ím 1"/>
          <p:cNvSpPr>
            <a:spLocks noGrp="1"/>
          </p:cNvSpPr>
          <p:nvPr>
            <p:ph type="title" idx="4294967295"/>
          </p:nvPr>
        </p:nvSpPr>
        <p:spPr>
          <a:xfrm>
            <a:off x="287338" y="260350"/>
            <a:ext cx="8856662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Háztartások energiafelhasználásnak szerkezete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57338"/>
            <a:ext cx="77057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Cím 1"/>
          <p:cNvSpPr>
            <a:spLocks/>
          </p:cNvSpPr>
          <p:nvPr/>
        </p:nvSpPr>
        <p:spPr bwMode="auto">
          <a:xfrm>
            <a:off x="3563938" y="6073775"/>
            <a:ext cx="241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>
              <a:defRPr/>
            </a:pPr>
            <a:r>
              <a:rPr lang="hu-HU" sz="240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Barótfi István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52513"/>
            <a:ext cx="31242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975"/>
            <a:ext cx="32480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3789363"/>
            <a:ext cx="32289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felhasználási példák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25538"/>
            <a:ext cx="42481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500438"/>
            <a:ext cx="428625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Cím 1"/>
          <p:cNvSpPr>
            <a:spLocks/>
          </p:cNvSpPr>
          <p:nvPr/>
        </p:nvSpPr>
        <p:spPr bwMode="auto">
          <a:xfrm>
            <a:off x="2843213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Planning &amp; Installing Photovoltaic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7354887" cy="1143000"/>
          </a:xfrm>
        </p:spPr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PV a közlekedésben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981075"/>
            <a:ext cx="576103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492375"/>
            <a:ext cx="25336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175"/>
            <a:ext cx="28003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Cím 1"/>
          <p:cNvSpPr>
            <a:spLocks/>
          </p:cNvSpPr>
          <p:nvPr/>
        </p:nvSpPr>
        <p:spPr bwMode="auto">
          <a:xfrm>
            <a:off x="3733800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Solar Lifestyle GmbH</a:t>
            </a:r>
          </a:p>
        </p:txBody>
      </p:sp>
      <p:sp>
        <p:nvSpPr>
          <p:cNvPr id="17415" name="Cím 1"/>
          <p:cNvSpPr>
            <a:spLocks/>
          </p:cNvSpPr>
          <p:nvPr/>
        </p:nvSpPr>
        <p:spPr bwMode="auto">
          <a:xfrm>
            <a:off x="323850" y="4365625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Solar car</a:t>
            </a:r>
          </a:p>
        </p:txBody>
      </p:sp>
      <p:sp>
        <p:nvSpPr>
          <p:cNvPr id="17416" name="Cím 1"/>
          <p:cNvSpPr>
            <a:spLocks/>
          </p:cNvSpPr>
          <p:nvPr/>
        </p:nvSpPr>
        <p:spPr bwMode="auto">
          <a:xfrm>
            <a:off x="0" y="6165850"/>
            <a:ext cx="5410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defRPr/>
            </a:pPr>
            <a:r>
              <a:rPr lang="hu-HU" sz="1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Source: Aquawatt Yachtbau Company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274638"/>
            <a:ext cx="3683000" cy="1143000"/>
          </a:xfrm>
        </p:spPr>
        <p:txBody>
          <a:bodyPr/>
          <a:lstStyle/>
          <a:p>
            <a:r>
              <a:rPr lang="hu-HU" sz="3200" smtClean="0"/>
              <a:t>Esővizhasznosítás</a:t>
            </a:r>
            <a:endParaRPr lang="en-US" sz="3200" smtClean="0"/>
          </a:p>
        </p:txBody>
      </p:sp>
      <p:pic>
        <p:nvPicPr>
          <p:cNvPr id="92163" name="Picture 3" descr="kistartaly_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404813"/>
            <a:ext cx="4038600" cy="2786062"/>
          </a:xfrm>
          <a:noFill/>
        </p:spPr>
      </p:pic>
      <p:pic>
        <p:nvPicPr>
          <p:cNvPr id="92164" name="Picture 4" descr="kistartaly_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3284538"/>
            <a:ext cx="4038600" cy="2632075"/>
          </a:xfrm>
          <a:noFill/>
        </p:spPr>
      </p:pic>
      <p:pic>
        <p:nvPicPr>
          <p:cNvPr id="92165" name="Picture 5" descr="kistartaly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4675" y="2060575"/>
            <a:ext cx="31686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>
                <a:solidFill>
                  <a:schemeClr val="hlink"/>
                </a:solidFill>
              </a:rPr>
              <a:t>Ábra: </a:t>
            </a:r>
            <a:r>
              <a:rPr lang="hu-HU">
                <a:solidFill>
                  <a:schemeClr val="hlink"/>
                </a:solidFill>
                <a:hlinkClick r:id="rId5"/>
              </a:rPr>
              <a:t>www.esovizgyujtes.hu</a:t>
            </a:r>
            <a:r>
              <a:rPr lang="hu-HU">
                <a:solidFill>
                  <a:schemeClr val="hlink"/>
                </a:solidFill>
              </a:rPr>
              <a:t>, </a:t>
            </a:r>
            <a:r>
              <a:rPr lang="en-US">
                <a:solidFill>
                  <a:schemeClr val="hlink"/>
                </a:solidFill>
                <a:hlinkClick r:id="rId6"/>
              </a:rPr>
              <a:t>www.3ptechnik.de</a:t>
            </a:r>
            <a:r>
              <a:rPr lang="hu-HU">
                <a:solidFill>
                  <a:schemeClr val="hlink"/>
                </a:solidFill>
              </a:rPr>
              <a:t> 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mtClean="0"/>
              <a:t>Esővizhasznosítás</a:t>
            </a:r>
            <a:endParaRPr lang="en-US" sz="3600" smtClean="0"/>
          </a:p>
        </p:txBody>
      </p:sp>
      <p:pic>
        <p:nvPicPr>
          <p:cNvPr id="93187" name="Picture 3" descr="tartaly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05050" y="1600200"/>
            <a:ext cx="4533900" cy="4525963"/>
          </a:xfrm>
          <a:noFill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>
                <a:solidFill>
                  <a:schemeClr val="hlink"/>
                </a:solidFill>
              </a:rPr>
              <a:t>Ábra: </a:t>
            </a:r>
            <a:r>
              <a:rPr lang="hu-HU">
                <a:solidFill>
                  <a:schemeClr val="hlink"/>
                </a:solidFill>
                <a:hlinkClick r:id="rId3"/>
              </a:rPr>
              <a:t>www.esovizgyujtes.hu</a:t>
            </a:r>
            <a:r>
              <a:rPr lang="hu-HU">
                <a:solidFill>
                  <a:schemeClr val="hlink"/>
                </a:solidFill>
              </a:rPr>
              <a:t>, </a:t>
            </a:r>
            <a:r>
              <a:rPr lang="en-US">
                <a:solidFill>
                  <a:schemeClr val="hlink"/>
                </a:solidFill>
                <a:hlinkClick r:id="rId4"/>
              </a:rPr>
              <a:t>www.3ptechnik.de</a:t>
            </a:r>
            <a:r>
              <a:rPr lang="hu-HU">
                <a:solidFill>
                  <a:schemeClr val="hlink"/>
                </a:solidFill>
              </a:rPr>
              <a:t> 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I. Összegzés </a:t>
            </a:r>
          </a:p>
        </p:txBody>
      </p:sp>
      <p:sp>
        <p:nvSpPr>
          <p:cNvPr id="37891" name="Tartalom helye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Pénzügy</a:t>
            </a:r>
          </a:p>
          <a:p>
            <a:pPr marL="742950" lvl="1" indent="-285750" eaLnBrk="1" hangingPunct="1">
              <a:defRPr/>
            </a:pPr>
            <a:r>
              <a:rPr lang="hu-HU" sz="2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Nagyobb kezdőtőkét igényel</a:t>
            </a: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Műszakilag kifogástalan</a:t>
            </a: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Környezetvédelem</a:t>
            </a: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Élhető </a:t>
            </a:r>
          </a:p>
          <a:p>
            <a:pPr marL="742950" lvl="1" indent="-285750" eaLnBrk="1" hangingPunct="1">
              <a:defRPr/>
            </a:pPr>
            <a:r>
              <a:rPr lang="hu-HU" sz="2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Komfortszint (gyakorlatilag diszkomfort-mentes)</a:t>
            </a:r>
          </a:p>
          <a:p>
            <a:pPr marL="742950" lvl="1" indent="-285750" eaLnBrk="1" hangingPunct="1">
              <a:defRPr/>
            </a:pPr>
            <a:r>
              <a:rPr lang="hu-HU" sz="2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Akusztikailag kiváló</a:t>
            </a:r>
          </a:p>
          <a:p>
            <a:pPr marL="742950" lvl="1" indent="-285750" eaLnBrk="1" hangingPunct="1">
              <a:defRPr/>
            </a:pPr>
            <a:r>
              <a:rPr lang="hu-HU" sz="2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Belső levegő minőség (allergiamentes otthon)</a:t>
            </a: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Elemenkénti megtérülés</a:t>
            </a:r>
            <a:r>
              <a:rPr lang="hu-HU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Gépészet: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	</a:t>
            </a:r>
            <a:r>
              <a:rPr lang="hu-H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8,8…13,5 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év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HMV:</a:t>
            </a:r>
            <a:r>
              <a:rPr lang="hu-HU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		</a:t>
            </a:r>
            <a:r>
              <a:rPr lang="hu-H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12,7</a:t>
            </a:r>
            <a:r>
              <a:rPr lang="hu-HU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év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Falszerkezet:</a:t>
            </a:r>
            <a:r>
              <a:rPr lang="hu-H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21,8…33,2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év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ím 1"/>
          <p:cNvSpPr>
            <a:spLocks noGrp="1"/>
          </p:cNvSpPr>
          <p:nvPr>
            <p:ph type="title" idx="4294967295"/>
          </p:nvPr>
        </p:nvSpPr>
        <p:spPr>
          <a:xfrm>
            <a:off x="539750" y="404813"/>
            <a:ext cx="8434388" cy="3154362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MEGLÉVŐ ÉPÜLETEK ENERGIARACIONALIZÁSA</a:t>
            </a:r>
          </a:p>
        </p:txBody>
      </p:sp>
      <p:pic>
        <p:nvPicPr>
          <p:cNvPr id="952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97200"/>
            <a:ext cx="32416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2" descr="torna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997200"/>
            <a:ext cx="51816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Meglévő házak</a:t>
            </a:r>
          </a:p>
        </p:txBody>
      </p:sp>
      <p:sp>
        <p:nvSpPr>
          <p:cNvPr id="71683" name="Tartalom helye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Szemléletváltásra van szükség</a:t>
            </a: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Szerkezeti felújítással </a:t>
            </a: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 – 120 000 Ft </a:t>
            </a: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gázköltség megtakarítás évente háztartásonként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</a:t>
            </a: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1600 – 1800 kg CO</a:t>
            </a:r>
            <a:r>
              <a:rPr lang="hu-HU" sz="2600" b="1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  <a:p>
            <a:pPr eaLnBrk="1" hangingPunct="1">
              <a:defRPr/>
            </a:pPr>
            <a:endParaRPr lang="hu-HU" sz="2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3924300" y="3141663"/>
            <a:ext cx="9350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pic>
        <p:nvPicPr>
          <p:cNvPr id="9626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916113"/>
            <a:ext cx="2416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060575"/>
            <a:ext cx="3328988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Meglévő házak</a:t>
            </a:r>
          </a:p>
        </p:txBody>
      </p:sp>
      <p:sp>
        <p:nvSpPr>
          <p:cNvPr id="69635" name="Tartalom helye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Szemléletváltásra van szükség</a:t>
            </a: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 W-os izzó cseréjével éves szinten </a:t>
            </a: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1200</a:t>
            </a: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Ft-tal kevesebbet a villanyszámla. [Napi 1 óra használat]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10,5 kg CO</a:t>
            </a:r>
            <a:r>
              <a:rPr lang="hu-HU" sz="2600" b="1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  <a:p>
            <a:pPr eaLnBrk="1" hangingPunct="1">
              <a:defRPr/>
            </a:pPr>
            <a:endParaRPr lang="hu-HU" sz="2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916113"/>
            <a:ext cx="21939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844675"/>
            <a:ext cx="14366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3924300" y="3141663"/>
            <a:ext cx="1295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Meglévő házak</a:t>
            </a:r>
          </a:p>
        </p:txBody>
      </p:sp>
      <p:sp>
        <p:nvSpPr>
          <p:cNvPr id="70659" name="Tartalom helye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Szemléletváltásra van szükség</a:t>
            </a: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Régi gázkazán cseréjével </a:t>
            </a:r>
            <a:r>
              <a:rPr lang="hu-HU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30 - 50 000 Ft </a:t>
            </a: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gázköltség megtakarítás évente háztartásonként</a:t>
            </a:r>
          </a:p>
          <a:p>
            <a:pPr marL="742950" lvl="1" indent="-285750" eaLnBrk="1" hangingPunct="1">
              <a:buFont typeface="Wingdings 2" pitchFamily="18" charset="2"/>
              <a:buNone/>
              <a:defRPr/>
            </a:pPr>
            <a:r>
              <a:rPr lang="hu-HU" sz="2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</a:t>
            </a:r>
            <a:r>
              <a:rPr lang="hu-HU" sz="2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500 – 700 kg CO</a:t>
            </a:r>
            <a:r>
              <a:rPr lang="hu-HU" sz="2200" b="1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  <a:p>
            <a:pPr eaLnBrk="1" hangingPunct="1">
              <a:defRPr/>
            </a:pPr>
            <a:endParaRPr lang="hu-HU" sz="2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  <p:sp>
        <p:nvSpPr>
          <p:cNvPr id="98308" name="Line 6"/>
          <p:cNvSpPr>
            <a:spLocks noChangeShapeType="1"/>
          </p:cNvSpPr>
          <p:nvPr/>
        </p:nvSpPr>
        <p:spPr bwMode="auto">
          <a:xfrm>
            <a:off x="3924300" y="3141663"/>
            <a:ext cx="1295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hu-HU"/>
          </a:p>
        </p:txBody>
      </p:sp>
      <p:pic>
        <p:nvPicPr>
          <p:cNvPr id="9830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916113"/>
            <a:ext cx="21859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16113"/>
            <a:ext cx="25352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ím 1"/>
          <p:cNvSpPr>
            <a:spLocks noGrp="1"/>
          </p:cNvSpPr>
          <p:nvPr>
            <p:ph type="title" idx="4294967295"/>
          </p:nvPr>
        </p:nvSpPr>
        <p:spPr>
          <a:xfrm>
            <a:off x="287338" y="260350"/>
            <a:ext cx="8856662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Háztartások energiafelhasználásnak szerkezete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57338"/>
            <a:ext cx="77057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Cím 1"/>
          <p:cNvSpPr>
            <a:spLocks/>
          </p:cNvSpPr>
          <p:nvPr/>
        </p:nvSpPr>
        <p:spPr bwMode="auto">
          <a:xfrm>
            <a:off x="3563938" y="6073775"/>
            <a:ext cx="241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>
              <a:defRPr/>
            </a:pPr>
            <a:r>
              <a:rPr lang="hu-HU" sz="240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Barótfi István</a:t>
            </a: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7019925" y="3429000"/>
            <a:ext cx="1439863" cy="7921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ím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354888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Egyéb megtakarítások </a:t>
            </a:r>
          </a:p>
        </p:txBody>
      </p:sp>
      <p:sp>
        <p:nvSpPr>
          <p:cNvPr id="72707" name="Tartalom helye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507412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Energia szerződések felülvizsgálata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Energiafogyasztás rendszeres feljegyzése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Nyílászárók tömítése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Helyiséghőmérséklet csökkentés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Kazán, puffer, vezetékek szigetelése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Felesleges radiátorok elzárása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Takarékos szerelvények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Szükségtelen világítás lekapcsolása, szakaszolása, mozgásérzékelők szerelése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ím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7354887" cy="1143000"/>
          </a:xfrm>
        </p:spPr>
        <p:txBody>
          <a:bodyPr/>
          <a:lstStyle/>
          <a:p>
            <a:pPr marL="1168400" indent="-1168400"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Egyéb megtakarítások 2</a:t>
            </a:r>
          </a:p>
        </p:txBody>
      </p:sp>
      <p:sp>
        <p:nvSpPr>
          <p:cNvPr id="73731" name="Tartalom helye 2"/>
          <p:cNvSpPr>
            <a:spLocks noGrp="1"/>
          </p:cNvSpPr>
          <p:nvPr>
            <p:ph idx="4294967295"/>
          </p:nvPr>
        </p:nvSpPr>
        <p:spPr>
          <a:xfrm>
            <a:off x="323850" y="908050"/>
            <a:ext cx="8507413" cy="5000625"/>
          </a:xfrm>
        </p:spPr>
        <p:txBody>
          <a:bodyPr/>
          <a:lstStyle/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Fűtési rendszer beszabályozása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Termosztatikus szelepek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Nyáron éjszakai szellőztetés/hűtés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HMV cirkuláció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Hővisszanyerős szellőztetés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Megújuló energiaforrások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Energiatakarékos berendezések használata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Izzók cseréje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Radiátorok közvetlen szabad környezetének biztosítása</a:t>
            </a:r>
          </a:p>
          <a:p>
            <a:pPr eaLnBrk="1" hangingPunct="1">
              <a:defRPr/>
            </a:pPr>
            <a:r>
              <a:rPr lang="hu-HU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Stb…</a:t>
            </a:r>
          </a:p>
          <a:p>
            <a:pPr eaLnBrk="1" hangingPunct="1">
              <a:defRPr/>
            </a:pPr>
            <a:endParaRPr lang="hu-HU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ím 1"/>
          <p:cNvSpPr>
            <a:spLocks noGrp="1"/>
          </p:cNvSpPr>
          <p:nvPr>
            <p:ph type="title" idx="4294967295"/>
          </p:nvPr>
        </p:nvSpPr>
        <p:spPr>
          <a:xfrm>
            <a:off x="214313" y="2205038"/>
            <a:ext cx="892968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MEGVALÓSULT MAGYAR PÉLDA</a:t>
            </a:r>
            <a:br>
              <a:rPr lang="hu-H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hu-H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</a:t>
            </a:r>
          </a:p>
        </p:txBody>
      </p:sp>
      <p:sp>
        <p:nvSpPr>
          <p:cNvPr id="72707" name="Tartalom helye 2"/>
          <p:cNvSpPr>
            <a:spLocks noGrp="1"/>
          </p:cNvSpPr>
          <p:nvPr>
            <p:ph idx="4294967295"/>
          </p:nvPr>
        </p:nvSpPr>
        <p:spPr>
          <a:xfrm>
            <a:off x="395288" y="5445125"/>
            <a:ext cx="8507412" cy="752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Napraforgó-ház, Pécel és Isaszeg között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</a:t>
            </a:r>
          </a:p>
        </p:txBody>
      </p:sp>
      <p:sp>
        <p:nvSpPr>
          <p:cNvPr id="72707" name="Tartalom helye 2"/>
          <p:cNvSpPr>
            <a:spLocks noGrp="1"/>
          </p:cNvSpPr>
          <p:nvPr>
            <p:ph idx="4294967295"/>
          </p:nvPr>
        </p:nvSpPr>
        <p:spPr>
          <a:xfrm>
            <a:off x="395288" y="5445125"/>
            <a:ext cx="8507412" cy="752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Napraforgó-ház, Pécel és Isaszeg között</a:t>
            </a:r>
          </a:p>
        </p:txBody>
      </p:sp>
      <p:pic>
        <p:nvPicPr>
          <p:cNvPr id="102404" name="Picture 4" descr="IMAG0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017588"/>
            <a:ext cx="57594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 általános adatok</a:t>
            </a:r>
          </a:p>
        </p:txBody>
      </p:sp>
      <p:sp>
        <p:nvSpPr>
          <p:cNvPr id="82947" name="Tartalom helye 2"/>
          <p:cNvSpPr>
            <a:spLocks noGrp="1"/>
          </p:cNvSpPr>
          <p:nvPr>
            <p:ph idx="4294967295"/>
          </p:nvPr>
        </p:nvSpPr>
        <p:spPr>
          <a:xfrm>
            <a:off x="323850" y="1125538"/>
            <a:ext cx="8820150" cy="540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Szintek száma: 		2	db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Alapterület: 		145	m</a:t>
            </a:r>
            <a:r>
              <a:rPr lang="hu-HU" sz="2800" b="1" baseline="30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Tájolás: 			Déli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Lakók száma:		2	fő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Közművek: 		Víz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	Villany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	[ Gáz nem szükséges ]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	[ Csatorna nem szükséges ]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kezdete: 	2009. augusztus 3.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Beköltözés:		2009. augusztus 7.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 jelenlegi gépészete</a:t>
            </a:r>
          </a:p>
        </p:txBody>
      </p:sp>
      <p:sp>
        <p:nvSpPr>
          <p:cNvPr id="83971" name="Tartalom helye 2"/>
          <p:cNvSpPr>
            <a:spLocks noGrp="1"/>
          </p:cNvSpPr>
          <p:nvPr>
            <p:ph idx="4294967295"/>
          </p:nvPr>
        </p:nvSpPr>
        <p:spPr>
          <a:xfrm>
            <a:off x="323850" y="1125538"/>
            <a:ext cx="8507413" cy="540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Épületgépészet: 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Légtechnika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Folyadékos földhőcserélő előmelegítésre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Rekuperatív hővisszanyerős szellőzés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Tartalék elektromos ráfűtés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Mennyezeti tányérszelep anemosztátok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Fűtéstechnika + HMV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Villanyradiátor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Bioetanol kandalló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Elektromos hőszivattyú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28213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 további tervezett gépészete</a:t>
            </a:r>
          </a:p>
        </p:txBody>
      </p:sp>
      <p:sp>
        <p:nvSpPr>
          <p:cNvPr id="84995" name="Tartalom helye 2"/>
          <p:cNvSpPr>
            <a:spLocks noGrp="1"/>
          </p:cNvSpPr>
          <p:nvPr>
            <p:ph idx="4294967295"/>
          </p:nvPr>
        </p:nvSpPr>
        <p:spPr>
          <a:xfrm>
            <a:off x="323850" y="1125538"/>
            <a:ext cx="8507413" cy="540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Épületgépészet: 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Légtechnika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Folyadék-levegő földhőcserélő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Regeneratív hővisszanyerős szellőzés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[Napokban lett beépítve]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Fűtéstechnika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Napkollektoros HMV + fűtés rásegítés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Vegyes tüzelésű kazán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Távolabbi jövőben esetleg napelemek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828213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Napraforgó-ház további monitoring</a:t>
            </a:r>
          </a:p>
        </p:txBody>
      </p:sp>
      <p:sp>
        <p:nvSpPr>
          <p:cNvPr id="91139" name="Tartalom helye 2"/>
          <p:cNvSpPr>
            <a:spLocks noGrp="1"/>
          </p:cNvSpPr>
          <p:nvPr>
            <p:ph idx="4294967295"/>
          </p:nvPr>
        </p:nvSpPr>
        <p:spPr>
          <a:xfrm>
            <a:off x="250825" y="2060575"/>
            <a:ext cx="8507413" cy="41767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Mérési koncepció: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Relatív nedvességtartalom mérése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Léghőmérséklet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Falhőmérsékletek mérése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hu-HU" sz="2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Fénymérés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rendszer</a:t>
            </a:r>
          </a:p>
        </p:txBody>
      </p:sp>
      <p:sp>
        <p:nvSpPr>
          <p:cNvPr id="74755" name="Tartalom helye 2"/>
          <p:cNvSpPr>
            <a:spLocks noGrp="1"/>
          </p:cNvSpPr>
          <p:nvPr>
            <p:ph idx="4294967295"/>
          </p:nvPr>
        </p:nvSpPr>
        <p:spPr>
          <a:xfrm>
            <a:off x="395288" y="5805488"/>
            <a:ext cx="8507412" cy="752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koncepció, Földszint</a:t>
            </a:r>
          </a:p>
        </p:txBody>
      </p:sp>
      <p:pic>
        <p:nvPicPr>
          <p:cNvPr id="107524" name="Picture 6" descr="Alaprajz_F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12875"/>
            <a:ext cx="74485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rendszer</a:t>
            </a:r>
          </a:p>
        </p:txBody>
      </p:sp>
      <p:sp>
        <p:nvSpPr>
          <p:cNvPr id="73731" name="Tartalom helye 2"/>
          <p:cNvSpPr>
            <a:spLocks noGrp="1"/>
          </p:cNvSpPr>
          <p:nvPr>
            <p:ph idx="4294967295"/>
          </p:nvPr>
        </p:nvSpPr>
        <p:spPr>
          <a:xfrm>
            <a:off x="395288" y="5805488"/>
            <a:ext cx="8507412" cy="752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koncepció, 1. emelet</a:t>
            </a:r>
          </a:p>
        </p:txBody>
      </p:sp>
      <p:pic>
        <p:nvPicPr>
          <p:cNvPr id="108548" name="Picture 8" descr="Alaprajz_Eme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12875"/>
            <a:ext cx="72961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354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PH KÉRDÉSEK</a:t>
            </a:r>
          </a:p>
        </p:txBody>
      </p:sp>
      <p:sp>
        <p:nvSpPr>
          <p:cNvPr id="54275" name="Tartalom helye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8507413" cy="50006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 AZ A PASSZÍVHÁZ?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 KELL AHHOZ HOGY EGY ÉPÜLET PASSZÍVHÁZ LEGYEN? 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hu-H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Légtechnikai rendszer</a:t>
            </a:r>
          </a:p>
        </p:txBody>
      </p:sp>
      <p:sp>
        <p:nvSpPr>
          <p:cNvPr id="75779" name="Tartalom helye 2"/>
          <p:cNvSpPr>
            <a:spLocks noGrp="1"/>
          </p:cNvSpPr>
          <p:nvPr>
            <p:ph idx="4294967295"/>
          </p:nvPr>
        </p:nvSpPr>
        <p:spPr>
          <a:xfrm>
            <a:off x="395288" y="5805488"/>
            <a:ext cx="8507412" cy="752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hu-HU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Légtechnikai rendszer kapcsolási rajz</a:t>
            </a:r>
          </a:p>
        </p:txBody>
      </p:sp>
      <p:pic>
        <p:nvPicPr>
          <p:cNvPr id="109572" name="Picture 7" descr="Kapcsolá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196975"/>
            <a:ext cx="62769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05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2804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8050"/>
            <a:ext cx="7920038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8208962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137525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469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268413"/>
            <a:ext cx="7704137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571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25538"/>
            <a:ext cx="7813675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673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80645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77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78486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eredmények</a:t>
            </a: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8135937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ka">
  <a:themeElements>
    <a:clrScheme name="Technik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gyéni 1. séma">
      <a:majorFont>
        <a:latin typeface="Tahoma"/>
        <a:ea typeface=""/>
        <a:cs typeface=""/>
      </a:majorFont>
      <a:minorFont>
        <a:latin typeface="Corbel"/>
        <a:ea typeface=""/>
        <a:cs typeface=""/>
      </a:minorFont>
    </a:fontScheme>
    <a:fmtScheme name="Techni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1143</TotalTime>
  <Words>1489</Words>
  <Application>Microsoft Office PowerPoint</Application>
  <PresentationFormat>Diavetítés a képernyőre (4:3 oldalarány)</PresentationFormat>
  <Paragraphs>512</Paragraphs>
  <Slides>106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106</vt:i4>
      </vt:variant>
    </vt:vector>
  </HeadingPairs>
  <TitlesOfParts>
    <vt:vector size="117" baseType="lpstr">
      <vt:lpstr>Arial</vt:lpstr>
      <vt:lpstr>Tahoma</vt:lpstr>
      <vt:lpstr>Corbel</vt:lpstr>
      <vt:lpstr>Wingdings 2</vt:lpstr>
      <vt:lpstr>Calibri</vt:lpstr>
      <vt:lpstr>Times New Roman</vt:lpstr>
      <vt:lpstr>Palatino Linotype</vt:lpstr>
      <vt:lpstr>Symbol</vt:lpstr>
      <vt:lpstr>Wingdings 3</vt:lpstr>
      <vt:lpstr>Technika</vt:lpstr>
      <vt:lpstr>Microsoft Excel diagram</vt:lpstr>
      <vt:lpstr> Passzív házak kialakítási lehetőségei, az épületek energiaracionalizálása</vt:lpstr>
      <vt:lpstr>TARTALOM</vt:lpstr>
      <vt:lpstr>A globális átlaghőmérsékletek változása,  1999-2008/1940-1980 (referencia időszak) </vt:lpstr>
      <vt:lpstr>GDP-eloszlás a világon</vt:lpstr>
      <vt:lpstr>A globális melegedésre utaló megfigyelések</vt:lpstr>
      <vt:lpstr>Az energiafelhasználás szerkezete</vt:lpstr>
      <vt:lpstr>Háztartások energiafelhasználásnak szerkezete</vt:lpstr>
      <vt:lpstr>Háztartások energiafelhasználásnak szerkezete</vt:lpstr>
      <vt:lpstr>PH KÉRDÉSEK</vt:lpstr>
      <vt:lpstr>PH Technológiai megoldások</vt:lpstr>
      <vt:lpstr>PH Technológiai  megoldások</vt:lpstr>
      <vt:lpstr>Épületek fejlődéstörténete</vt:lpstr>
      <vt:lpstr>PH KÉRDÉSEK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Az energiatudatos épület kialakításának lépései</vt:lpstr>
      <vt:lpstr>PH Technológiai megoldások</vt:lpstr>
      <vt:lpstr>Alacsony energiafelhasználás</vt:lpstr>
      <vt:lpstr>Alacsony energiafelhasználás</vt:lpstr>
      <vt:lpstr>Alacsony energiafelhasználás</vt:lpstr>
      <vt:lpstr>Alacsony energiafelhasználás</vt:lpstr>
      <vt:lpstr>Alacsony energiafelhasználás</vt:lpstr>
      <vt:lpstr>Alacsony energiafelhasználás</vt:lpstr>
      <vt:lpstr>Éves hőigény megoszlása (hőfokgyakoriság, hőfokhíd)</vt:lpstr>
      <vt:lpstr>Monovalens és bivalens rendszerek</vt:lpstr>
      <vt:lpstr>Bivalens alternatív rendszerek</vt:lpstr>
      <vt:lpstr>Bivalens párhuzamos rendszerek</vt:lpstr>
      <vt:lpstr>Alacsony energiafelhasználás</vt:lpstr>
      <vt:lpstr>Hővisszanyerős szellőzőrendszerek</vt:lpstr>
      <vt:lpstr>Hővisszanyerők</vt:lpstr>
      <vt:lpstr>37. dia</vt:lpstr>
      <vt:lpstr>Rekuperatív és regeneratív hővisszanyerők fajtái</vt:lpstr>
      <vt:lpstr>Kisebb szilárd biomassza tüzelésű épületenergetikai berendezések, hőtermelők</vt:lpstr>
      <vt:lpstr>Nyílt tűzhely</vt:lpstr>
      <vt:lpstr>Zárt tűzhely</vt:lpstr>
      <vt:lpstr>Hasábfa tüzelésű kandallók</vt:lpstr>
      <vt:lpstr>Hasábfa tüzelésű kandallók</vt:lpstr>
      <vt:lpstr>Működési elv</vt:lpstr>
      <vt:lpstr>Pellet kandallók</vt:lpstr>
      <vt:lpstr>Pellet kandallók</vt:lpstr>
      <vt:lpstr>Központi Központi fűtést és HMV-t segítő sparhelt</vt:lpstr>
      <vt:lpstr>Faelgázosító kazánok</vt:lpstr>
      <vt:lpstr>Faelgázosító kazánok</vt:lpstr>
      <vt:lpstr>Pellet kazánok</vt:lpstr>
      <vt:lpstr>Vegyes tüzelésű kazánok</vt:lpstr>
      <vt:lpstr>Fűtési rendszer elemei</vt:lpstr>
      <vt:lpstr>Levegő – víz hőszivattyú</vt:lpstr>
      <vt:lpstr>Víz – víz hőszivattyú</vt:lpstr>
      <vt:lpstr>Föld – víz hőszivattyú</vt:lpstr>
      <vt:lpstr>Passzív napenergia hasznosítás</vt:lpstr>
      <vt:lpstr>Passzív napenergia hasznosítás - Tömegfal</vt:lpstr>
      <vt:lpstr>Passzív napenergia hasznosítás - Trombe-fal</vt:lpstr>
      <vt:lpstr>Passzív napenergia hasznosítás - Transzparens hőszigetelés</vt:lpstr>
      <vt:lpstr>Passzív napenergia hasznosítás - Transzparens hőszigetelés</vt:lpstr>
      <vt:lpstr>61. dia</vt:lpstr>
      <vt:lpstr>Homlokzatra szerelt kollektorok</vt:lpstr>
      <vt:lpstr>Napkollektorok</vt:lpstr>
      <vt:lpstr>PV rendszerek felépítése</vt:lpstr>
      <vt:lpstr>PV napkövetés gépészete</vt:lpstr>
      <vt:lpstr>PV felhasználási példák</vt:lpstr>
      <vt:lpstr>PV felhasználási példák</vt:lpstr>
      <vt:lpstr>PV felhasználási példák</vt:lpstr>
      <vt:lpstr>PV felhasználási példák</vt:lpstr>
      <vt:lpstr>PV felhasználási példák</vt:lpstr>
      <vt:lpstr>PV felhasználási példák</vt:lpstr>
      <vt:lpstr>PV a közlekedésben</vt:lpstr>
      <vt:lpstr>Esővizhasznosítás</vt:lpstr>
      <vt:lpstr>Esővizhasznosítás</vt:lpstr>
      <vt:lpstr>I. Összegzés </vt:lpstr>
      <vt:lpstr>MEGLÉVŐ ÉPÜLETEK ENERGIARACIONALIZÁSA</vt:lpstr>
      <vt:lpstr>Meglévő házak</vt:lpstr>
      <vt:lpstr>Meglévő házak</vt:lpstr>
      <vt:lpstr>Meglévő házak</vt:lpstr>
      <vt:lpstr>Egyéb megtakarítások </vt:lpstr>
      <vt:lpstr>Egyéb megtakarítások 2</vt:lpstr>
      <vt:lpstr>MEGVALÓSULT MAGYAR PÉLDA  Napraforgó-ház</vt:lpstr>
      <vt:lpstr>Napraforgó-ház</vt:lpstr>
      <vt:lpstr>Napraforgó-ház általános adatok</vt:lpstr>
      <vt:lpstr>Napraforgó-ház jelenlegi gépészete</vt:lpstr>
      <vt:lpstr>Napraforgó-ház további tervezett gépészete</vt:lpstr>
      <vt:lpstr>Napraforgó-ház további monitoring</vt:lpstr>
      <vt:lpstr>Monitoring rendszer</vt:lpstr>
      <vt:lpstr>Monitoring rendszer</vt:lpstr>
      <vt:lpstr>Légtechnikai rendszer</vt:lpstr>
      <vt:lpstr>Monitoring eredmények</vt:lpstr>
      <vt:lpstr>Monitoring eredmények</vt:lpstr>
      <vt:lpstr>Monitoring eredmények</vt:lpstr>
      <vt:lpstr>Monitoring eredmények</vt:lpstr>
      <vt:lpstr>Monitoring eredmények</vt:lpstr>
      <vt:lpstr>Monitoring eredmények</vt:lpstr>
      <vt:lpstr>Monitoring eredmények</vt:lpstr>
      <vt:lpstr>Monitoring eredmények</vt:lpstr>
      <vt:lpstr>Monitoring eredmények</vt:lpstr>
      <vt:lpstr>Fogyasztási adatok</vt:lpstr>
      <vt:lpstr>Fűtési energia felhasználás</vt:lpstr>
      <vt:lpstr>Energia felhasználás</vt:lpstr>
      <vt:lpstr>Összegzés</vt:lpstr>
      <vt:lpstr>Köszönetnyilvánítás</vt:lpstr>
      <vt:lpstr>105. dia</vt:lpstr>
      <vt:lpstr>106.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Hartmann Bálint</dc:creator>
  <cp:lastModifiedBy>user</cp:lastModifiedBy>
  <cp:revision>213</cp:revision>
  <dcterms:created xsi:type="dcterms:W3CDTF">2008-11-23T13:25:54Z</dcterms:created>
  <dcterms:modified xsi:type="dcterms:W3CDTF">2012-04-26T13:49:23Z</dcterms:modified>
</cp:coreProperties>
</file>