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300" r:id="rId4"/>
    <p:sldId id="260" r:id="rId5"/>
    <p:sldId id="287" r:id="rId6"/>
    <p:sldId id="326" r:id="rId7"/>
    <p:sldId id="294" r:id="rId8"/>
    <p:sldId id="295" r:id="rId9"/>
    <p:sldId id="297" r:id="rId10"/>
    <p:sldId id="306" r:id="rId11"/>
    <p:sldId id="302" r:id="rId12"/>
    <p:sldId id="301" r:id="rId13"/>
    <p:sldId id="274" r:id="rId14"/>
    <p:sldId id="275" r:id="rId15"/>
    <p:sldId id="285" r:id="rId16"/>
    <p:sldId id="29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05" r:id="rId29"/>
    <p:sldId id="309" r:id="rId30"/>
    <p:sldId id="322" r:id="rId31"/>
    <p:sldId id="308" r:id="rId32"/>
    <p:sldId id="303" r:id="rId33"/>
    <p:sldId id="299" r:id="rId34"/>
    <p:sldId id="310" r:id="rId35"/>
    <p:sldId id="272" r:id="rId36"/>
    <p:sldId id="327" r:id="rId37"/>
    <p:sldId id="323" r:id="rId38"/>
    <p:sldId id="266" r:id="rId39"/>
    <p:sldId id="267" r:id="rId40"/>
    <p:sldId id="269" r:id="rId41"/>
    <p:sldId id="280" r:id="rId42"/>
    <p:sldId id="324" r:id="rId43"/>
    <p:sldId id="271" r:id="rId44"/>
    <p:sldId id="268" r:id="rId45"/>
    <p:sldId id="276" r:id="rId46"/>
    <p:sldId id="273" r:id="rId47"/>
    <p:sldId id="325" r:id="rId48"/>
    <p:sldId id="263" r:id="rId49"/>
    <p:sldId id="283" r:id="rId50"/>
    <p:sldId id="277" r:id="rId51"/>
    <p:sldId id="282" r:id="rId52"/>
    <p:sldId id="278" r:id="rId53"/>
    <p:sldId id="281" r:id="rId54"/>
    <p:sldId id="304" r:id="rId55"/>
    <p:sldId id="307" r:id="rId56"/>
    <p:sldId id="328" r:id="rId57"/>
    <p:sldId id="298" r:id="rId58"/>
    <p:sldId id="279" r:id="rId5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DC38"/>
    <a:srgbClr val="92DC3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941" autoAdjust="0"/>
    <p:restoredTop sz="94660"/>
  </p:normalViewPr>
  <p:slideViewPr>
    <p:cSldViewPr>
      <p:cViewPr>
        <p:scale>
          <a:sx n="57" d="100"/>
          <a:sy n="57" d="100"/>
        </p:scale>
        <p:origin x="-744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1E6DFD-5DB3-4519-946A-F5BC35DA4B8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C478A70-96DA-456E-9008-F1A380901FAD}">
      <dgm:prSet phldrT="[Szöveg]" custT="1"/>
      <dgm:spPr/>
      <dgm:t>
        <a:bodyPr/>
        <a:lstStyle/>
        <a:p>
          <a:r>
            <a:rPr lang="hu-HU" sz="1400" b="1" dirty="0" smtClean="0"/>
            <a:t>Rövid távú célok</a:t>
          </a:r>
          <a:endParaRPr lang="hu-HU" sz="1400" b="1" dirty="0"/>
        </a:p>
      </dgm:t>
    </dgm:pt>
    <dgm:pt modelId="{2B6CF9FB-0B7C-47CA-8A35-0351244B8B39}" type="parTrans" cxnId="{72B0B633-FCDB-49C0-B64A-9A577E752CFD}">
      <dgm:prSet/>
      <dgm:spPr/>
      <dgm:t>
        <a:bodyPr/>
        <a:lstStyle/>
        <a:p>
          <a:endParaRPr lang="hu-HU"/>
        </a:p>
      </dgm:t>
    </dgm:pt>
    <dgm:pt modelId="{9890A5B2-7FE3-48DC-B8AD-6041F58B55CD}" type="sibTrans" cxnId="{72B0B633-FCDB-49C0-B64A-9A577E752CFD}">
      <dgm:prSet/>
      <dgm:spPr/>
      <dgm:t>
        <a:bodyPr/>
        <a:lstStyle/>
        <a:p>
          <a:endParaRPr lang="hu-HU"/>
        </a:p>
      </dgm:t>
    </dgm:pt>
    <dgm:pt modelId="{F5C65251-9342-4C77-A749-3620BADE7B61}">
      <dgm:prSet phldrT="[Szöveg]"/>
      <dgm:spPr/>
      <dgm:t>
        <a:bodyPr/>
        <a:lstStyle/>
        <a:p>
          <a:r>
            <a:rPr lang="hu-HU" b="1" dirty="0" smtClean="0"/>
            <a:t>Önkormányzati épületek biomassza fűtőrendszerrel való ellátása</a:t>
          </a:r>
          <a:endParaRPr lang="hu-HU" b="1" dirty="0"/>
        </a:p>
      </dgm:t>
    </dgm:pt>
    <dgm:pt modelId="{4C968B1A-9AD4-4EB6-98A3-49DD1AA4F692}" type="parTrans" cxnId="{E8D343FD-76EC-4576-874F-A67A8810D1DA}">
      <dgm:prSet/>
      <dgm:spPr/>
      <dgm:t>
        <a:bodyPr/>
        <a:lstStyle/>
        <a:p>
          <a:endParaRPr lang="hu-HU"/>
        </a:p>
      </dgm:t>
    </dgm:pt>
    <dgm:pt modelId="{23B781C4-DE0B-4568-9948-CD54AFAC0291}" type="sibTrans" cxnId="{E8D343FD-76EC-4576-874F-A67A8810D1DA}">
      <dgm:prSet/>
      <dgm:spPr/>
      <dgm:t>
        <a:bodyPr/>
        <a:lstStyle/>
        <a:p>
          <a:endParaRPr lang="hu-HU"/>
        </a:p>
      </dgm:t>
    </dgm:pt>
    <dgm:pt modelId="{7857ECBA-D966-47C7-B1B0-AB4B0408B350}">
      <dgm:prSet phldrT="[Szöveg]"/>
      <dgm:spPr/>
      <dgm:t>
        <a:bodyPr/>
        <a:lstStyle/>
        <a:p>
          <a:r>
            <a:rPr lang="hu-HU" b="1" dirty="0" smtClean="0"/>
            <a:t>Fa </a:t>
          </a:r>
          <a:r>
            <a:rPr lang="hu-HU" b="1" dirty="0" err="1" smtClean="0"/>
            <a:t>apríték</a:t>
          </a:r>
          <a:r>
            <a:rPr lang="hu-HU" b="1" dirty="0" smtClean="0"/>
            <a:t> gyártás</a:t>
          </a:r>
          <a:endParaRPr lang="hu-HU" b="1" dirty="0"/>
        </a:p>
      </dgm:t>
    </dgm:pt>
    <dgm:pt modelId="{E2327045-B6E7-4755-8FE3-42BA78122521}" type="parTrans" cxnId="{D190B1F7-6800-49DB-8185-115E87475512}">
      <dgm:prSet/>
      <dgm:spPr/>
      <dgm:t>
        <a:bodyPr/>
        <a:lstStyle/>
        <a:p>
          <a:endParaRPr lang="hu-HU"/>
        </a:p>
      </dgm:t>
    </dgm:pt>
    <dgm:pt modelId="{A8EB54B2-1D1A-471B-BADF-DF4F81EF5670}" type="sibTrans" cxnId="{D190B1F7-6800-49DB-8185-115E87475512}">
      <dgm:prSet/>
      <dgm:spPr/>
      <dgm:t>
        <a:bodyPr/>
        <a:lstStyle/>
        <a:p>
          <a:endParaRPr lang="hu-HU"/>
        </a:p>
      </dgm:t>
    </dgm:pt>
    <dgm:pt modelId="{27CF05AD-F76D-4922-9A6A-3250E4090988}">
      <dgm:prSet phldrT="[Szöveg]" custT="1"/>
      <dgm:spPr/>
      <dgm:t>
        <a:bodyPr/>
        <a:lstStyle/>
        <a:p>
          <a:r>
            <a:rPr lang="hu-HU" sz="1400" b="1" dirty="0" smtClean="0"/>
            <a:t>Közép távú célok</a:t>
          </a:r>
          <a:endParaRPr lang="hu-HU" sz="1400" b="1" dirty="0"/>
        </a:p>
      </dgm:t>
    </dgm:pt>
    <dgm:pt modelId="{02670736-F79B-43EC-AA88-FE227F8C79A0}" type="parTrans" cxnId="{B2D6AB57-33AB-4D48-B265-0490E383EC86}">
      <dgm:prSet/>
      <dgm:spPr/>
      <dgm:t>
        <a:bodyPr/>
        <a:lstStyle/>
        <a:p>
          <a:endParaRPr lang="hu-HU"/>
        </a:p>
      </dgm:t>
    </dgm:pt>
    <dgm:pt modelId="{84D14E7F-E75D-49EE-8A5E-1363634BBFD7}" type="sibTrans" cxnId="{B2D6AB57-33AB-4D48-B265-0490E383EC86}">
      <dgm:prSet/>
      <dgm:spPr/>
      <dgm:t>
        <a:bodyPr/>
        <a:lstStyle/>
        <a:p>
          <a:endParaRPr lang="hu-HU"/>
        </a:p>
      </dgm:t>
    </dgm:pt>
    <dgm:pt modelId="{E974CF05-C079-4DE8-838D-D43E41200E67}">
      <dgm:prSet phldrT="[Szöveg]"/>
      <dgm:spPr/>
      <dgm:t>
        <a:bodyPr/>
        <a:lstStyle/>
        <a:p>
          <a:r>
            <a:rPr lang="hu-HU" b="1" dirty="0" smtClean="0"/>
            <a:t>A település teljes önkormányzati energiaszükségletének  biztosítása </a:t>
          </a:r>
          <a:r>
            <a:rPr lang="hu-HU" b="1" dirty="0" err="1" smtClean="0"/>
            <a:t>fotovoltarikus</a:t>
          </a:r>
          <a:r>
            <a:rPr lang="hu-HU" b="1" dirty="0" smtClean="0"/>
            <a:t> napelem  (37,5kW) rendszer megépítésével (folyamatban van a pályázat)</a:t>
          </a:r>
          <a:endParaRPr lang="hu-HU" b="1" dirty="0"/>
        </a:p>
      </dgm:t>
    </dgm:pt>
    <dgm:pt modelId="{3F84982D-CC8C-4692-A23F-01460597EA3B}" type="parTrans" cxnId="{169A804D-5811-4F43-909F-22ACB01D58BD}">
      <dgm:prSet/>
      <dgm:spPr/>
      <dgm:t>
        <a:bodyPr/>
        <a:lstStyle/>
        <a:p>
          <a:endParaRPr lang="hu-HU"/>
        </a:p>
      </dgm:t>
    </dgm:pt>
    <dgm:pt modelId="{52CED128-D236-40D0-AA0F-A6B8986AA634}" type="sibTrans" cxnId="{169A804D-5811-4F43-909F-22ACB01D58BD}">
      <dgm:prSet/>
      <dgm:spPr/>
      <dgm:t>
        <a:bodyPr/>
        <a:lstStyle/>
        <a:p>
          <a:endParaRPr lang="hu-HU"/>
        </a:p>
      </dgm:t>
    </dgm:pt>
    <dgm:pt modelId="{80121C79-AD23-4931-80C4-2229B0A0B562}">
      <dgm:prSet phldrT="[Szöveg]"/>
      <dgm:spPr/>
      <dgm:t>
        <a:bodyPr/>
        <a:lstStyle/>
        <a:p>
          <a:r>
            <a:rPr lang="hu-HU" b="1" dirty="0" smtClean="0"/>
            <a:t>Jelenleg megvalósítás alatt van egy 4kW-os napraforgó napelem telep kialakítása minta projektként</a:t>
          </a:r>
          <a:endParaRPr lang="hu-HU" b="1" dirty="0"/>
        </a:p>
      </dgm:t>
    </dgm:pt>
    <dgm:pt modelId="{01BEA933-5365-422D-82D9-FFC72AD23B53}" type="parTrans" cxnId="{820C955C-F216-4890-A469-28D071B8CF03}">
      <dgm:prSet/>
      <dgm:spPr/>
      <dgm:t>
        <a:bodyPr/>
        <a:lstStyle/>
        <a:p>
          <a:endParaRPr lang="hu-HU"/>
        </a:p>
      </dgm:t>
    </dgm:pt>
    <dgm:pt modelId="{DCB2D3DD-B716-406F-8B86-8C5F1A7AD33B}" type="sibTrans" cxnId="{820C955C-F216-4890-A469-28D071B8CF03}">
      <dgm:prSet/>
      <dgm:spPr/>
      <dgm:t>
        <a:bodyPr/>
        <a:lstStyle/>
        <a:p>
          <a:endParaRPr lang="hu-HU"/>
        </a:p>
      </dgm:t>
    </dgm:pt>
    <dgm:pt modelId="{E9BCC547-A142-4DB3-90F8-FCE0DC7E0B71}">
      <dgm:prSet phldrT="[Szöveg]" custT="1"/>
      <dgm:spPr/>
      <dgm:t>
        <a:bodyPr/>
        <a:lstStyle/>
        <a:p>
          <a:r>
            <a:rPr lang="hu-HU" sz="1400" b="1" dirty="0" smtClean="0"/>
            <a:t>Hosszú távú célok</a:t>
          </a:r>
          <a:endParaRPr lang="hu-HU" sz="1400" b="1" dirty="0"/>
        </a:p>
      </dgm:t>
    </dgm:pt>
    <dgm:pt modelId="{EC2A2459-01CC-491D-8EB5-A54E2858BB32}" type="parTrans" cxnId="{C94CD8C0-9DA6-43D5-A86B-9048A5037387}">
      <dgm:prSet/>
      <dgm:spPr/>
      <dgm:t>
        <a:bodyPr/>
        <a:lstStyle/>
        <a:p>
          <a:endParaRPr lang="hu-HU"/>
        </a:p>
      </dgm:t>
    </dgm:pt>
    <dgm:pt modelId="{983DE1AB-FE3E-4AD4-96AE-55374744D35D}" type="sibTrans" cxnId="{C94CD8C0-9DA6-43D5-A86B-9048A5037387}">
      <dgm:prSet/>
      <dgm:spPr/>
      <dgm:t>
        <a:bodyPr/>
        <a:lstStyle/>
        <a:p>
          <a:endParaRPr lang="hu-HU"/>
        </a:p>
      </dgm:t>
    </dgm:pt>
    <dgm:pt modelId="{09EC18F5-4C77-428B-837B-606E9A2D0781}">
      <dgm:prSet phldrT="[Szöveg]"/>
      <dgm:spPr/>
      <dgm:t>
        <a:bodyPr/>
        <a:lstStyle/>
        <a:p>
          <a:r>
            <a:rPr lang="hu-HU" b="1" dirty="0" smtClean="0"/>
            <a:t>INTERREG III. A Biomassza erőmű tanulmánya</a:t>
          </a:r>
          <a:endParaRPr lang="hu-HU" b="1" dirty="0"/>
        </a:p>
      </dgm:t>
    </dgm:pt>
    <dgm:pt modelId="{CF362451-4CA9-495E-A2E6-5D546CFAE6A7}" type="parTrans" cxnId="{806EA7B7-BE85-4EA6-8D9D-4DDDFDCE520C}">
      <dgm:prSet/>
      <dgm:spPr/>
      <dgm:t>
        <a:bodyPr/>
        <a:lstStyle/>
        <a:p>
          <a:endParaRPr lang="hu-HU"/>
        </a:p>
      </dgm:t>
    </dgm:pt>
    <dgm:pt modelId="{3C5A2E45-A348-4A60-8A0C-EFF6B532E903}" type="sibTrans" cxnId="{806EA7B7-BE85-4EA6-8D9D-4DDDFDCE520C}">
      <dgm:prSet/>
      <dgm:spPr/>
      <dgm:t>
        <a:bodyPr/>
        <a:lstStyle/>
        <a:p>
          <a:endParaRPr lang="hu-HU"/>
        </a:p>
      </dgm:t>
    </dgm:pt>
    <dgm:pt modelId="{5372B269-4A95-42CE-A351-1D9C745A305C}">
      <dgm:prSet phldrT="[Szöveg]"/>
      <dgm:spPr/>
      <dgm:t>
        <a:bodyPr/>
        <a:lstStyle/>
        <a:p>
          <a:r>
            <a:rPr lang="hu-HU" b="1" dirty="0" smtClean="0"/>
            <a:t>Lakóliget közvilágításának korszerűsítése</a:t>
          </a:r>
          <a:endParaRPr lang="hu-HU" b="1" dirty="0"/>
        </a:p>
      </dgm:t>
    </dgm:pt>
    <dgm:pt modelId="{682826CE-AFE7-4746-A057-12AE46D5DCB0}" type="parTrans" cxnId="{27FB8B6C-3972-4517-AD2A-0883C93CB776}">
      <dgm:prSet/>
      <dgm:spPr/>
      <dgm:t>
        <a:bodyPr/>
        <a:lstStyle/>
        <a:p>
          <a:endParaRPr lang="hu-HU"/>
        </a:p>
      </dgm:t>
    </dgm:pt>
    <dgm:pt modelId="{90BF4579-2647-41CB-AB49-8EC2F6E7EEE5}" type="sibTrans" cxnId="{27FB8B6C-3972-4517-AD2A-0883C93CB776}">
      <dgm:prSet/>
      <dgm:spPr/>
      <dgm:t>
        <a:bodyPr/>
        <a:lstStyle/>
        <a:p>
          <a:endParaRPr lang="hu-HU"/>
        </a:p>
      </dgm:t>
    </dgm:pt>
    <dgm:pt modelId="{A3A485C0-B980-46FE-AF41-0869805746B9}">
      <dgm:prSet phldrT="[Szöveg]"/>
      <dgm:spPr/>
      <dgm:t>
        <a:bodyPr/>
        <a:lstStyle/>
        <a:p>
          <a:r>
            <a:rPr lang="hu-HU" b="1" dirty="0" smtClean="0"/>
            <a:t>Egy önkormányzati fejlesztésű épület hő és villamos energia ellátó rendszerének megvalósítása</a:t>
          </a:r>
          <a:endParaRPr lang="hu-HU" b="1" dirty="0"/>
        </a:p>
      </dgm:t>
    </dgm:pt>
    <dgm:pt modelId="{9D6455D0-E478-4240-8F31-28BB36C5E580}" type="parTrans" cxnId="{06EC60B4-899B-416D-9AE9-3D40441A3556}">
      <dgm:prSet/>
      <dgm:spPr/>
      <dgm:t>
        <a:bodyPr/>
        <a:lstStyle/>
        <a:p>
          <a:endParaRPr lang="hu-HU"/>
        </a:p>
      </dgm:t>
    </dgm:pt>
    <dgm:pt modelId="{29B7754B-6D9A-4137-B830-C57B773765CA}" type="sibTrans" cxnId="{06EC60B4-899B-416D-9AE9-3D40441A3556}">
      <dgm:prSet/>
      <dgm:spPr/>
      <dgm:t>
        <a:bodyPr/>
        <a:lstStyle/>
        <a:p>
          <a:endParaRPr lang="hu-HU"/>
        </a:p>
      </dgm:t>
    </dgm:pt>
    <dgm:pt modelId="{54B54319-8DEA-4429-9C58-5E551C489797}">
      <dgm:prSet phldrT="[Szöveg]"/>
      <dgm:spPr/>
      <dgm:t>
        <a:bodyPr/>
        <a:lstStyle/>
        <a:p>
          <a:r>
            <a:rPr lang="hu-HU" b="1" dirty="0" smtClean="0"/>
            <a:t>Innovációs </a:t>
          </a:r>
          <a:r>
            <a:rPr lang="hu-HU" b="1" dirty="0" err="1" smtClean="0"/>
            <a:t>Ökocentrum</a:t>
          </a:r>
          <a:r>
            <a:rPr lang="hu-HU" b="1" dirty="0" smtClean="0"/>
            <a:t> esetében </a:t>
          </a:r>
          <a:r>
            <a:rPr lang="hu-HU" b="1" dirty="0" err="1" smtClean="0"/>
            <a:t>klímatizálás</a:t>
          </a:r>
          <a:r>
            <a:rPr lang="hu-HU" b="1" dirty="0" smtClean="0"/>
            <a:t> </a:t>
          </a:r>
          <a:r>
            <a:rPr lang="hu-HU" b="1" dirty="0" err="1" smtClean="0"/>
            <a:t>földhővel</a:t>
          </a:r>
          <a:r>
            <a:rPr lang="hu-HU" b="1" dirty="0" smtClean="0"/>
            <a:t>, elektromos áram biztosítása szélgenerátorral, fűtés </a:t>
          </a:r>
          <a:r>
            <a:rPr lang="hu-HU" b="1" dirty="0" err="1" smtClean="0"/>
            <a:t>pellettel</a:t>
          </a:r>
          <a:endParaRPr lang="hu-HU" b="1" dirty="0"/>
        </a:p>
      </dgm:t>
    </dgm:pt>
    <dgm:pt modelId="{9E9276AB-A582-4ADE-B735-1E5FFF3E954D}" type="parTrans" cxnId="{2E8A21F1-B58C-4647-BE0A-110C4747AAE3}">
      <dgm:prSet/>
      <dgm:spPr/>
    </dgm:pt>
    <dgm:pt modelId="{1B710F06-3430-4B0C-9959-4251C3076124}" type="sibTrans" cxnId="{2E8A21F1-B58C-4647-BE0A-110C4747AAE3}">
      <dgm:prSet/>
      <dgm:spPr/>
    </dgm:pt>
    <dgm:pt modelId="{4B6AE8CA-F46A-4085-A85C-8802EFB619B7}">
      <dgm:prSet phldrT="[Szöveg]"/>
      <dgm:spPr/>
      <dgm:t>
        <a:bodyPr/>
        <a:lstStyle/>
        <a:p>
          <a:r>
            <a:rPr lang="hu-HU" b="1" dirty="0" smtClean="0"/>
            <a:t>Logisztikai Központ esetében villamos energia napelemmel, toalettek vízbiztosítása szürkevíz hasznosítóval, </a:t>
          </a:r>
          <a:r>
            <a:rPr lang="hu-HU" b="1" dirty="0" err="1" smtClean="0"/>
            <a:t>melegvíz</a:t>
          </a:r>
          <a:r>
            <a:rPr lang="hu-HU" b="1" dirty="0" smtClean="0"/>
            <a:t> napkollektorral</a:t>
          </a:r>
          <a:endParaRPr lang="hu-HU" b="1" dirty="0"/>
        </a:p>
      </dgm:t>
    </dgm:pt>
    <dgm:pt modelId="{FDA413C8-DFCB-49D8-885D-E19AC218F6B3}" type="parTrans" cxnId="{DF86473E-BE9A-4E0E-8E48-EECB375C1501}">
      <dgm:prSet/>
      <dgm:spPr/>
    </dgm:pt>
    <dgm:pt modelId="{498F98FF-FC8C-4C8A-A875-6FE6CEC4DC07}" type="sibTrans" cxnId="{DF86473E-BE9A-4E0E-8E48-EECB375C1501}">
      <dgm:prSet/>
      <dgm:spPr/>
    </dgm:pt>
    <dgm:pt modelId="{2A58F50D-9B86-4224-BD6A-B39C119537D8}" type="pres">
      <dgm:prSet presAssocID="{801E6DFD-5DB3-4519-946A-F5BC35DA4B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3637D79-37FB-4FBC-8DF6-733687F05BD6}" type="pres">
      <dgm:prSet presAssocID="{CC478A70-96DA-456E-9008-F1A380901FAD}" presName="composite" presStyleCnt="0"/>
      <dgm:spPr/>
    </dgm:pt>
    <dgm:pt modelId="{9FDF32C5-52E2-4BBB-95BF-9331FD3DCCD3}" type="pres">
      <dgm:prSet presAssocID="{CC478A70-96DA-456E-9008-F1A380901FA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1180700-EC3A-4644-B405-FD1E85BA9FF2}" type="pres">
      <dgm:prSet presAssocID="{CC478A70-96DA-456E-9008-F1A380901FA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1ADED7A-59C7-4E3C-BF61-6725086ACBE5}" type="pres">
      <dgm:prSet presAssocID="{9890A5B2-7FE3-48DC-B8AD-6041F58B55CD}" presName="space" presStyleCnt="0"/>
      <dgm:spPr/>
    </dgm:pt>
    <dgm:pt modelId="{890782A6-DC81-46CF-ACC7-1FADA655C30F}" type="pres">
      <dgm:prSet presAssocID="{27CF05AD-F76D-4922-9A6A-3250E4090988}" presName="composite" presStyleCnt="0"/>
      <dgm:spPr/>
    </dgm:pt>
    <dgm:pt modelId="{B4CD6FED-85D8-42F3-8695-42ACE8F05F07}" type="pres">
      <dgm:prSet presAssocID="{27CF05AD-F76D-4922-9A6A-3250E409098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80CEC0F-2CD0-4E27-8C7B-348989404280}" type="pres">
      <dgm:prSet presAssocID="{27CF05AD-F76D-4922-9A6A-3250E409098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8E2182D-3D52-418F-971A-5A6D7378C4BC}" type="pres">
      <dgm:prSet presAssocID="{84D14E7F-E75D-49EE-8A5E-1363634BBFD7}" presName="space" presStyleCnt="0"/>
      <dgm:spPr/>
    </dgm:pt>
    <dgm:pt modelId="{0F3112F5-2243-4FCB-96CE-6A71511A9818}" type="pres">
      <dgm:prSet presAssocID="{E9BCC547-A142-4DB3-90F8-FCE0DC7E0B71}" presName="composite" presStyleCnt="0"/>
      <dgm:spPr/>
    </dgm:pt>
    <dgm:pt modelId="{D53DDC2F-D337-466D-863F-3E8ADC67380B}" type="pres">
      <dgm:prSet presAssocID="{E9BCC547-A142-4DB3-90F8-FCE0DC7E0B7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448137A-9C44-4EF2-B361-A9B16E17D0EF}" type="pres">
      <dgm:prSet presAssocID="{E9BCC547-A142-4DB3-90F8-FCE0DC7E0B7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5AAC2F4-C6B0-49CE-92F0-2BFDB8939722}" type="presOf" srcId="{27CF05AD-F76D-4922-9A6A-3250E4090988}" destId="{B4CD6FED-85D8-42F3-8695-42ACE8F05F07}" srcOrd="0" destOrd="0" presId="urn:microsoft.com/office/officeart/2005/8/layout/hList1"/>
    <dgm:cxn modelId="{C94CD8C0-9DA6-43D5-A86B-9048A5037387}" srcId="{801E6DFD-5DB3-4519-946A-F5BC35DA4B84}" destId="{E9BCC547-A142-4DB3-90F8-FCE0DC7E0B71}" srcOrd="2" destOrd="0" parTransId="{EC2A2459-01CC-491D-8EB5-A54E2858BB32}" sibTransId="{983DE1AB-FE3E-4AD4-96AE-55374744D35D}"/>
    <dgm:cxn modelId="{B2D6AB57-33AB-4D48-B265-0490E383EC86}" srcId="{801E6DFD-5DB3-4519-946A-F5BC35DA4B84}" destId="{27CF05AD-F76D-4922-9A6A-3250E4090988}" srcOrd="1" destOrd="0" parTransId="{02670736-F79B-43EC-AA88-FE227F8C79A0}" sibTransId="{84D14E7F-E75D-49EE-8A5E-1363634BBFD7}"/>
    <dgm:cxn modelId="{169A804D-5811-4F43-909F-22ACB01D58BD}" srcId="{27CF05AD-F76D-4922-9A6A-3250E4090988}" destId="{E974CF05-C079-4DE8-838D-D43E41200E67}" srcOrd="0" destOrd="0" parTransId="{3F84982D-CC8C-4692-A23F-01460597EA3B}" sibTransId="{52CED128-D236-40D0-AA0F-A6B8986AA634}"/>
    <dgm:cxn modelId="{CC071FA6-A195-4107-8999-EE250D8E0B60}" type="presOf" srcId="{09EC18F5-4C77-428B-837B-606E9A2D0781}" destId="{2448137A-9C44-4EF2-B361-A9B16E17D0EF}" srcOrd="0" destOrd="0" presId="urn:microsoft.com/office/officeart/2005/8/layout/hList1"/>
    <dgm:cxn modelId="{49BD543A-A240-4B77-AFFE-A88E89A844B1}" type="presOf" srcId="{54B54319-8DEA-4429-9C58-5E551C489797}" destId="{B1180700-EC3A-4644-B405-FD1E85BA9FF2}" srcOrd="0" destOrd="3" presId="urn:microsoft.com/office/officeart/2005/8/layout/hList1"/>
    <dgm:cxn modelId="{72B0B633-FCDB-49C0-B64A-9A577E752CFD}" srcId="{801E6DFD-5DB3-4519-946A-F5BC35DA4B84}" destId="{CC478A70-96DA-456E-9008-F1A380901FAD}" srcOrd="0" destOrd="0" parTransId="{2B6CF9FB-0B7C-47CA-8A35-0351244B8B39}" sibTransId="{9890A5B2-7FE3-48DC-B8AD-6041F58B55CD}"/>
    <dgm:cxn modelId="{806EA7B7-BE85-4EA6-8D9D-4DDDFDCE520C}" srcId="{E9BCC547-A142-4DB3-90F8-FCE0DC7E0B71}" destId="{09EC18F5-4C77-428B-837B-606E9A2D0781}" srcOrd="0" destOrd="0" parTransId="{CF362451-4CA9-495E-A2E6-5D546CFAE6A7}" sibTransId="{3C5A2E45-A348-4A60-8A0C-EFF6B532E903}"/>
    <dgm:cxn modelId="{D953B397-E990-4070-BEBD-8E43D8715803}" type="presOf" srcId="{80121C79-AD23-4931-80C4-2229B0A0B562}" destId="{780CEC0F-2CD0-4E27-8C7B-348989404280}" srcOrd="0" destOrd="1" presId="urn:microsoft.com/office/officeart/2005/8/layout/hList1"/>
    <dgm:cxn modelId="{2E8A21F1-B58C-4647-BE0A-110C4747AAE3}" srcId="{CC478A70-96DA-456E-9008-F1A380901FAD}" destId="{54B54319-8DEA-4429-9C58-5E551C489797}" srcOrd="3" destOrd="0" parTransId="{9E9276AB-A582-4ADE-B735-1E5FFF3E954D}" sibTransId="{1B710F06-3430-4B0C-9959-4251C3076124}"/>
    <dgm:cxn modelId="{B90C60BE-F24E-494A-8D06-39AAD7F49895}" type="presOf" srcId="{A3A485C0-B980-46FE-AF41-0869805746B9}" destId="{780CEC0F-2CD0-4E27-8C7B-348989404280}" srcOrd="0" destOrd="2" presId="urn:microsoft.com/office/officeart/2005/8/layout/hList1"/>
    <dgm:cxn modelId="{820C955C-F216-4890-A469-28D071B8CF03}" srcId="{27CF05AD-F76D-4922-9A6A-3250E4090988}" destId="{80121C79-AD23-4931-80C4-2229B0A0B562}" srcOrd="1" destOrd="0" parTransId="{01BEA933-5365-422D-82D9-FFC72AD23B53}" sibTransId="{DCB2D3DD-B716-406F-8B86-8C5F1A7AD33B}"/>
    <dgm:cxn modelId="{02D15204-8144-40A7-A2B6-D1CD872F4432}" type="presOf" srcId="{7857ECBA-D966-47C7-B1B0-AB4B0408B350}" destId="{B1180700-EC3A-4644-B405-FD1E85BA9FF2}" srcOrd="0" destOrd="1" presId="urn:microsoft.com/office/officeart/2005/8/layout/hList1"/>
    <dgm:cxn modelId="{DF7480B7-4A5C-4371-A362-2FD3E2AD9A36}" type="presOf" srcId="{801E6DFD-5DB3-4519-946A-F5BC35DA4B84}" destId="{2A58F50D-9B86-4224-BD6A-B39C119537D8}" srcOrd="0" destOrd="0" presId="urn:microsoft.com/office/officeart/2005/8/layout/hList1"/>
    <dgm:cxn modelId="{B173828A-0ED3-4D3B-AB7E-1069A4A04F24}" type="presOf" srcId="{E9BCC547-A142-4DB3-90F8-FCE0DC7E0B71}" destId="{D53DDC2F-D337-466D-863F-3E8ADC67380B}" srcOrd="0" destOrd="0" presId="urn:microsoft.com/office/officeart/2005/8/layout/hList1"/>
    <dgm:cxn modelId="{AF4AF24C-C841-4F3B-A7C7-9E0F302A2FD1}" type="presOf" srcId="{5372B269-4A95-42CE-A351-1D9C745A305C}" destId="{B1180700-EC3A-4644-B405-FD1E85BA9FF2}" srcOrd="0" destOrd="2" presId="urn:microsoft.com/office/officeart/2005/8/layout/hList1"/>
    <dgm:cxn modelId="{4C7DCE4D-409B-424C-9151-1AE57F3E3BDD}" type="presOf" srcId="{CC478A70-96DA-456E-9008-F1A380901FAD}" destId="{9FDF32C5-52E2-4BBB-95BF-9331FD3DCCD3}" srcOrd="0" destOrd="0" presId="urn:microsoft.com/office/officeart/2005/8/layout/hList1"/>
    <dgm:cxn modelId="{DF86473E-BE9A-4E0E-8E48-EECB375C1501}" srcId="{CC478A70-96DA-456E-9008-F1A380901FAD}" destId="{4B6AE8CA-F46A-4085-A85C-8802EFB619B7}" srcOrd="4" destOrd="0" parTransId="{FDA413C8-DFCB-49D8-885D-E19AC218F6B3}" sibTransId="{498F98FF-FC8C-4C8A-A875-6FE6CEC4DC07}"/>
    <dgm:cxn modelId="{DC07065E-2388-4560-BFEB-BEE7376C9785}" type="presOf" srcId="{F5C65251-9342-4C77-A749-3620BADE7B61}" destId="{B1180700-EC3A-4644-B405-FD1E85BA9FF2}" srcOrd="0" destOrd="0" presId="urn:microsoft.com/office/officeart/2005/8/layout/hList1"/>
    <dgm:cxn modelId="{E8D343FD-76EC-4576-874F-A67A8810D1DA}" srcId="{CC478A70-96DA-456E-9008-F1A380901FAD}" destId="{F5C65251-9342-4C77-A749-3620BADE7B61}" srcOrd="0" destOrd="0" parTransId="{4C968B1A-9AD4-4EB6-98A3-49DD1AA4F692}" sibTransId="{23B781C4-DE0B-4568-9948-CD54AFAC0291}"/>
    <dgm:cxn modelId="{06EC60B4-899B-416D-9AE9-3D40441A3556}" srcId="{27CF05AD-F76D-4922-9A6A-3250E4090988}" destId="{A3A485C0-B980-46FE-AF41-0869805746B9}" srcOrd="2" destOrd="0" parTransId="{9D6455D0-E478-4240-8F31-28BB36C5E580}" sibTransId="{29B7754B-6D9A-4137-B830-C57B773765CA}"/>
    <dgm:cxn modelId="{7023D23D-875F-4F29-9427-83E50D33D01A}" type="presOf" srcId="{4B6AE8CA-F46A-4085-A85C-8802EFB619B7}" destId="{B1180700-EC3A-4644-B405-FD1E85BA9FF2}" srcOrd="0" destOrd="4" presId="urn:microsoft.com/office/officeart/2005/8/layout/hList1"/>
    <dgm:cxn modelId="{6C5CF592-3C59-4510-9204-A82FEAB39569}" type="presOf" srcId="{E974CF05-C079-4DE8-838D-D43E41200E67}" destId="{780CEC0F-2CD0-4E27-8C7B-348989404280}" srcOrd="0" destOrd="0" presId="urn:microsoft.com/office/officeart/2005/8/layout/hList1"/>
    <dgm:cxn modelId="{27FB8B6C-3972-4517-AD2A-0883C93CB776}" srcId="{CC478A70-96DA-456E-9008-F1A380901FAD}" destId="{5372B269-4A95-42CE-A351-1D9C745A305C}" srcOrd="2" destOrd="0" parTransId="{682826CE-AFE7-4746-A057-12AE46D5DCB0}" sibTransId="{90BF4579-2647-41CB-AB49-8EC2F6E7EEE5}"/>
    <dgm:cxn modelId="{D190B1F7-6800-49DB-8185-115E87475512}" srcId="{CC478A70-96DA-456E-9008-F1A380901FAD}" destId="{7857ECBA-D966-47C7-B1B0-AB4B0408B350}" srcOrd="1" destOrd="0" parTransId="{E2327045-B6E7-4755-8FE3-42BA78122521}" sibTransId="{A8EB54B2-1D1A-471B-BADF-DF4F81EF5670}"/>
    <dgm:cxn modelId="{CCA8BE9B-7ED6-4C5F-9C3B-2D15C185B4C4}" type="presParOf" srcId="{2A58F50D-9B86-4224-BD6A-B39C119537D8}" destId="{A3637D79-37FB-4FBC-8DF6-733687F05BD6}" srcOrd="0" destOrd="0" presId="urn:microsoft.com/office/officeart/2005/8/layout/hList1"/>
    <dgm:cxn modelId="{9A08F353-1776-49F4-B077-3617D4824FEC}" type="presParOf" srcId="{A3637D79-37FB-4FBC-8DF6-733687F05BD6}" destId="{9FDF32C5-52E2-4BBB-95BF-9331FD3DCCD3}" srcOrd="0" destOrd="0" presId="urn:microsoft.com/office/officeart/2005/8/layout/hList1"/>
    <dgm:cxn modelId="{A626565B-1A05-4CE9-BF8A-D9AA46EA2D9F}" type="presParOf" srcId="{A3637D79-37FB-4FBC-8DF6-733687F05BD6}" destId="{B1180700-EC3A-4644-B405-FD1E85BA9FF2}" srcOrd="1" destOrd="0" presId="urn:microsoft.com/office/officeart/2005/8/layout/hList1"/>
    <dgm:cxn modelId="{3F726FCC-BE44-4F92-89CD-13711AF6C26F}" type="presParOf" srcId="{2A58F50D-9B86-4224-BD6A-B39C119537D8}" destId="{11ADED7A-59C7-4E3C-BF61-6725086ACBE5}" srcOrd="1" destOrd="0" presId="urn:microsoft.com/office/officeart/2005/8/layout/hList1"/>
    <dgm:cxn modelId="{5F87A565-18A4-4709-9541-AA1BE4A8CD58}" type="presParOf" srcId="{2A58F50D-9B86-4224-BD6A-B39C119537D8}" destId="{890782A6-DC81-46CF-ACC7-1FADA655C30F}" srcOrd="2" destOrd="0" presId="urn:microsoft.com/office/officeart/2005/8/layout/hList1"/>
    <dgm:cxn modelId="{CE114E98-252C-4532-BDE0-E9EDCE272C53}" type="presParOf" srcId="{890782A6-DC81-46CF-ACC7-1FADA655C30F}" destId="{B4CD6FED-85D8-42F3-8695-42ACE8F05F07}" srcOrd="0" destOrd="0" presId="urn:microsoft.com/office/officeart/2005/8/layout/hList1"/>
    <dgm:cxn modelId="{59690C9D-5019-4CCF-AB39-185BF34BD0A6}" type="presParOf" srcId="{890782A6-DC81-46CF-ACC7-1FADA655C30F}" destId="{780CEC0F-2CD0-4E27-8C7B-348989404280}" srcOrd="1" destOrd="0" presId="urn:microsoft.com/office/officeart/2005/8/layout/hList1"/>
    <dgm:cxn modelId="{F1D7CDCA-E972-473E-BB1A-E6ED9D54C03E}" type="presParOf" srcId="{2A58F50D-9B86-4224-BD6A-B39C119537D8}" destId="{68E2182D-3D52-418F-971A-5A6D7378C4BC}" srcOrd="3" destOrd="0" presId="urn:microsoft.com/office/officeart/2005/8/layout/hList1"/>
    <dgm:cxn modelId="{01AED5A1-CF39-402F-9EAF-5720C97F5B86}" type="presParOf" srcId="{2A58F50D-9B86-4224-BD6A-B39C119537D8}" destId="{0F3112F5-2243-4FCB-96CE-6A71511A9818}" srcOrd="4" destOrd="0" presId="urn:microsoft.com/office/officeart/2005/8/layout/hList1"/>
    <dgm:cxn modelId="{C3AC23E6-4093-492E-AA09-22A42BE48B63}" type="presParOf" srcId="{0F3112F5-2243-4FCB-96CE-6A71511A9818}" destId="{D53DDC2F-D337-466D-863F-3E8ADC67380B}" srcOrd="0" destOrd="0" presId="urn:microsoft.com/office/officeart/2005/8/layout/hList1"/>
    <dgm:cxn modelId="{586F561D-2228-4EEE-BD01-C25C4C2BF012}" type="presParOf" srcId="{0F3112F5-2243-4FCB-96CE-6A71511A9818}" destId="{2448137A-9C44-4EF2-B361-A9B16E17D0EF}" srcOrd="1" destOrd="0" presId="urn:microsoft.com/office/officeart/2005/8/layout/h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erékszögű háromszög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Szabadkézi sokszög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Szabadkézi sokszög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Egyenes összekötő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A75F52B-AE7E-4501-B8D2-0F8BAE219300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73A375D-6D0A-4050-B3F7-3B642F6004D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06955A-536A-464E-A584-9E08E472376F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D16A31-619E-4714-A6D1-D30E4A0B834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2B21F8B-A215-405F-BD8F-28C310F645C5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B5CE6D1-627B-412A-BA3A-16DFE561A35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BD91610-E69D-4652-91CE-EC2951D82967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B667C9A-B1C8-4A42-B65E-2E06E42705C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E93C7B5-ECD7-4A5D-A3D2-9C7A202A97E9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7DBD004-8E41-489B-9057-0AF6C4F89FC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Sávnyí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Sávnyí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B35427F-2085-4B8E-9B65-9322C7EFE169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A0ED56C-74AA-478D-B782-F3808C48C11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0560946-A785-4F2C-9DFD-548CB6251D5D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8B762BB-30AC-4DB6-BDC4-89506BFA9B8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D2E0DC4-AA8A-47DD-8814-0330D7CF2402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C0402C0-AA40-41B8-9AF0-35EE27BD606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091FC40-67AD-4915-A801-D4B1359CC89B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A097D7B-E442-43AB-B9A1-3B27ADA1564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E8DB53FD-3206-483F-B8FE-8AAA46D6B031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697AB89-EB23-436D-9E4C-96BB9AB80B0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19912A9-9348-44AB-8A26-E30D2F8EED8C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2A55B4B-D369-4C2E-BB1D-90E8E1FB155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Szabadkézi sokszög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Derékszögű háromszög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ávnyí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Sávnyí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abadkézi sokszög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Szabadkézi sokszög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Derékszögű háromszög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Egyenes összekötő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4B8EB48-B03B-4326-8348-F45FD5603577}" type="datetimeFigureOut">
              <a:rPr lang="hu-HU" smtClean="0"/>
              <a:pPr>
                <a:defRPr/>
              </a:pPr>
              <a:t>2011.10.13.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06AC250-C9AD-49CA-9D4F-13E166A1BE5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ím 1"/>
          <p:cNvSpPr>
            <a:spLocks noGrp="1"/>
          </p:cNvSpPr>
          <p:nvPr>
            <p:ph type="ctrTitle"/>
          </p:nvPr>
        </p:nvSpPr>
        <p:spPr>
          <a:xfrm>
            <a:off x="1142976" y="3500438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dirty="0" smtClean="0">
                <a:solidFill>
                  <a:schemeClr val="bg1"/>
                </a:solidFill>
              </a:rPr>
              <a:t>Nagypáli „Zöldút” falufejlesztési szisztéma</a:t>
            </a:r>
          </a:p>
        </p:txBody>
      </p:sp>
      <p:sp>
        <p:nvSpPr>
          <p:cNvPr id="4100" name="Alcím 2"/>
          <p:cNvSpPr>
            <a:spLocks noGrp="1"/>
          </p:cNvSpPr>
          <p:nvPr>
            <p:ph type="subTitle" idx="1"/>
          </p:nvPr>
        </p:nvSpPr>
        <p:spPr>
          <a:xfrm>
            <a:off x="357158" y="5357826"/>
            <a:ext cx="6400800" cy="1181100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80000"/>
              </a:lnSpc>
            </a:pPr>
            <a:r>
              <a:rPr lang="hu-HU" sz="2000" dirty="0" err="1" smtClean="0">
                <a:solidFill>
                  <a:schemeClr val="bg1"/>
                </a:solidFill>
              </a:rPr>
              <a:t>Köcse</a:t>
            </a:r>
            <a:r>
              <a:rPr lang="hu-HU" sz="2000" dirty="0" smtClean="0">
                <a:solidFill>
                  <a:schemeClr val="bg1"/>
                </a:solidFill>
              </a:rPr>
              <a:t> Tibor </a:t>
            </a:r>
          </a:p>
          <a:p>
            <a:pPr algn="l" eaLnBrk="1" hangingPunct="1">
              <a:lnSpc>
                <a:spcPct val="80000"/>
              </a:lnSpc>
            </a:pPr>
            <a:r>
              <a:rPr lang="hu-HU" sz="2000" dirty="0" smtClean="0">
                <a:solidFill>
                  <a:schemeClr val="bg1"/>
                </a:solidFill>
              </a:rPr>
              <a:t>Polgármester</a:t>
            </a:r>
          </a:p>
          <a:p>
            <a:pPr algn="l" eaLnBrk="1" hangingPunct="1">
              <a:lnSpc>
                <a:spcPct val="80000"/>
              </a:lnSpc>
            </a:pPr>
            <a:r>
              <a:rPr lang="hu-HU" sz="2000" dirty="0" smtClean="0">
                <a:solidFill>
                  <a:schemeClr val="bg1"/>
                </a:solidFill>
              </a:rPr>
              <a:t>Nagypáli Község Önkormányzata</a:t>
            </a:r>
          </a:p>
          <a:p>
            <a:pPr algn="l" eaLnBrk="1" hangingPunct="1">
              <a:lnSpc>
                <a:spcPct val="80000"/>
              </a:lnSpc>
            </a:pPr>
            <a:r>
              <a:rPr lang="hu-HU" sz="2000" dirty="0" smtClean="0">
                <a:solidFill>
                  <a:schemeClr val="bg1"/>
                </a:solidFill>
              </a:rPr>
              <a:t>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02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357298"/>
            <a:ext cx="6034616" cy="4525962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Logisztikai Központ</a:t>
            </a:r>
            <a:endParaRPr lang="hu-H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 smtClean="0"/>
              <a:t>Energia fűz telepítés, kezelés</a:t>
            </a:r>
          </a:p>
        </p:txBody>
      </p:sp>
      <p:pic>
        <p:nvPicPr>
          <p:cNvPr id="32774" name="Tartalom helye 11" descr="P9080521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57158" y="1142984"/>
            <a:ext cx="4040187" cy="3030537"/>
          </a:xfrm>
        </p:spPr>
      </p:pic>
      <p:sp>
        <p:nvSpPr>
          <p:cNvPr id="32772" name="Szöveg helye 4"/>
          <p:cNvSpPr>
            <a:spLocks noGrp="1"/>
          </p:cNvSpPr>
          <p:nvPr>
            <p:ph type="body" sz="half" idx="4294967295"/>
          </p:nvPr>
        </p:nvSpPr>
        <p:spPr>
          <a:xfrm>
            <a:off x="5102225" y="1428750"/>
            <a:ext cx="4041775" cy="121443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u-HU" dirty="0" smtClean="0"/>
              <a:t>2 ha terület, </a:t>
            </a:r>
          </a:p>
          <a:p>
            <a:pPr eaLnBrk="1" hangingPunct="1"/>
            <a:endParaRPr lang="hu-HU" dirty="0" smtClean="0"/>
          </a:p>
          <a:p>
            <a:pPr eaLnBrk="1" hangingPunct="1"/>
            <a:r>
              <a:rPr lang="hu-HU" dirty="0" smtClean="0"/>
              <a:t>40 ezer tő</a:t>
            </a:r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 smtClean="0"/>
          </a:p>
        </p:txBody>
      </p:sp>
      <p:pic>
        <p:nvPicPr>
          <p:cNvPr id="32773" name="Kép 8" descr="P90805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071942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Tartalom helye 12" descr="P4100124.JP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143108" y="2714620"/>
            <a:ext cx="4041775" cy="303053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Érdeklődők, vendégek</a:t>
            </a:r>
          </a:p>
        </p:txBody>
      </p:sp>
      <p:sp>
        <p:nvSpPr>
          <p:cNvPr id="33795" name="Szöveg helye 2"/>
          <p:cNvSpPr>
            <a:spLocks noGrp="1"/>
          </p:cNvSpPr>
          <p:nvPr>
            <p:ph type="body" idx="1"/>
          </p:nvPr>
        </p:nvSpPr>
        <p:spPr>
          <a:xfrm>
            <a:off x="357188" y="1714489"/>
            <a:ext cx="4040187" cy="1068400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hu-HU" smtClean="0"/>
              <a:t>Eddig körülbelül 25 érdeklődő jelentkezett az ültetvénynél konkrét telepítési szándékkal</a:t>
            </a:r>
          </a:p>
        </p:txBody>
      </p:sp>
      <p:sp>
        <p:nvSpPr>
          <p:cNvPr id="33797" name="Szöveg helye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pic>
        <p:nvPicPr>
          <p:cNvPr id="33796" name="Tartalom helye 6" descr="P8150072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57688" y="1143000"/>
            <a:ext cx="4476750" cy="3357563"/>
          </a:xfrm>
        </p:spPr>
      </p:pic>
      <p:pic>
        <p:nvPicPr>
          <p:cNvPr id="33798" name="Tartalom helye 7" descr="P8150078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166688" y="3071813"/>
            <a:ext cx="4518025" cy="33877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Falufejlesztési pályázat</a:t>
            </a:r>
          </a:p>
          <a:p>
            <a:r>
              <a:rPr lang="hu-HU" smtClean="0"/>
              <a:t>2 KW teljesítményű napelemes világítás rendszer kiépítésére</a:t>
            </a:r>
          </a:p>
          <a:p>
            <a:r>
              <a:rPr lang="hu-HU" smtClean="0"/>
              <a:t>Parkosítás, fásítás</a:t>
            </a:r>
          </a:p>
        </p:txBody>
      </p:sp>
      <p:sp>
        <p:nvSpPr>
          <p:cNvPr id="26626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mtClean="0"/>
              <a:t>Napelemes faluvilágítás korszerűsítés </a:t>
            </a:r>
          </a:p>
        </p:txBody>
      </p:sp>
      <p:pic>
        <p:nvPicPr>
          <p:cNvPr id="26628" name="Kép 3" descr="untitled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3319463"/>
            <a:ext cx="3963988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268413"/>
            <a:ext cx="8229600" cy="45291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hu-HU" sz="2400" b="1" u="sng" smtClean="0">
                <a:solidFill>
                  <a:schemeClr val="tx2"/>
                </a:solidFill>
              </a:rPr>
              <a:t>Pályázat</a:t>
            </a:r>
            <a:r>
              <a:rPr lang="hu-HU" sz="2400" b="1" smtClean="0"/>
              <a:t>:</a:t>
            </a:r>
            <a:r>
              <a:rPr lang="hu-HU" sz="240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hu-HU" sz="2400" smtClean="0"/>
              <a:t>Phare CBC 2003. évi alapjából jelentős támogatásban részesült</a:t>
            </a:r>
          </a:p>
          <a:p>
            <a:pPr>
              <a:lnSpc>
                <a:spcPct val="90000"/>
              </a:lnSpc>
            </a:pPr>
            <a:endParaRPr lang="hu-HU" sz="800" smtClean="0"/>
          </a:p>
          <a:p>
            <a:pPr>
              <a:lnSpc>
                <a:spcPct val="90000"/>
              </a:lnSpc>
            </a:pPr>
            <a:r>
              <a:rPr lang="hu-HU" sz="2400" b="1" u="sng" smtClean="0">
                <a:solidFill>
                  <a:schemeClr val="tx2"/>
                </a:solidFill>
              </a:rPr>
              <a:t>Célja</a:t>
            </a:r>
            <a:r>
              <a:rPr lang="hu-HU" sz="2400" b="1" u="sng" smtClean="0"/>
              <a:t>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hu-HU" sz="2400" smtClean="0"/>
              <a:t>	Biomassza alapon működő távfűtő-rendszer kiépítés megvalósíthatósági tanulmányának elkészítése a község határában létesülő Lakópark, az új Innovációs Központ, a Turisztikai Központ, a község régi lakóházainak egy része és az Önkormányzat épülete hőellátása végett.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hu-HU" sz="800" smtClean="0"/>
              <a:t>	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hu-HU" sz="2400" smtClean="0"/>
              <a:t>	Megegyezik az Európai Unió energiapolitikai és területfejlesztési céljaival 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hu-HU" sz="800" smtClean="0"/>
          </a:p>
          <a:p>
            <a:pPr>
              <a:lnSpc>
                <a:spcPct val="90000"/>
              </a:lnSpc>
            </a:pPr>
            <a:r>
              <a:rPr lang="hu-HU" sz="2400" b="1" u="sng" smtClean="0">
                <a:solidFill>
                  <a:schemeClr val="tx2"/>
                </a:solidFill>
              </a:rPr>
              <a:t>Tárgya</a:t>
            </a:r>
            <a:r>
              <a:rPr lang="hu-HU" sz="2400" b="1" u="sng" smtClean="0"/>
              <a:t>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hu-HU" sz="2400" smtClean="0"/>
              <a:t>	Nagypáli Bio-Fűtőerőmű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800" smtClean="0"/>
              <a:t>Bio-Fűtőmű projekt</a:t>
            </a:r>
            <a:r>
              <a:rPr lang="hu-HU" smtClean="0"/>
              <a:t> </a:t>
            </a:r>
          </a:p>
        </p:txBody>
      </p:sp>
    </p:spTree>
    <p:custDataLst>
      <p:tags r:id="rId1"/>
    </p:custDataLst>
  </p:cSld>
  <p:clrMapOvr>
    <a:masterClrMapping/>
  </p:clrMapOvr>
  <p:transition advTm="1078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2357431"/>
            <a:ext cx="8229600" cy="3429024"/>
          </a:xfrm>
        </p:spPr>
        <p:txBody>
          <a:bodyPr/>
          <a:lstStyle/>
          <a:p>
            <a:r>
              <a:rPr lang="hu-HU" dirty="0" smtClean="0"/>
              <a:t>A vidék, egyes térségek, települések hasznát fenntartható fejlődését szolgáló lehetőség</a:t>
            </a:r>
          </a:p>
          <a:p>
            <a:r>
              <a:rPr lang="hu-HU" dirty="0" smtClean="0"/>
              <a:t>Földhasználat, munkanélküliség</a:t>
            </a:r>
          </a:p>
          <a:p>
            <a:r>
              <a:rPr lang="hu-HU" dirty="0" smtClean="0"/>
              <a:t>Fejlett technológiák</a:t>
            </a:r>
          </a:p>
          <a:p>
            <a:r>
              <a:rPr lang="hu-HU" dirty="0" smtClean="0"/>
              <a:t>Jövedelmek helyben tartása</a:t>
            </a:r>
          </a:p>
          <a:p>
            <a:r>
              <a:rPr lang="hu-HU" dirty="0" smtClean="0"/>
              <a:t>Hozzájárulás az élhetőbb környezet létestéséhez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biomasszára, mint energiahordozóra épülő projektek szükségessége</a:t>
            </a:r>
            <a:endParaRPr lang="hu-H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Globális, országos és helyi célok szolgálata</a:t>
            </a:r>
          </a:p>
          <a:p>
            <a:r>
              <a:rPr lang="hu-HU" dirty="0" smtClean="0"/>
              <a:t>Az alapanyag termelés és az energiafelhasználás helyben valósul meg.</a:t>
            </a:r>
          </a:p>
          <a:p>
            <a:r>
              <a:rPr lang="hu-HU" dirty="0" smtClean="0"/>
              <a:t>Kapcsolhatóság más fejlesztési folyamatokhoz (ipar- kereskedelem fejlesztés, turizmus)</a:t>
            </a:r>
          </a:p>
          <a:p>
            <a:r>
              <a:rPr lang="hu-HU" dirty="0" smtClean="0"/>
              <a:t>Illeszthetőség a kialakult rendszerhez, szokásokhoz</a:t>
            </a:r>
          </a:p>
          <a:p>
            <a:r>
              <a:rPr lang="hu-HU" dirty="0" smtClean="0"/>
              <a:t>Érdekeltség, fenntartható üzemeltetés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Bioenergetikai</a:t>
            </a:r>
            <a:r>
              <a:rPr lang="hu-HU" dirty="0" smtClean="0"/>
              <a:t> projektek iránti kereslet, elfogadhatóság</a:t>
            </a:r>
            <a:endParaRPr lang="hu-H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Bio-tüzelőanyag</a:t>
            </a:r>
            <a:r>
              <a:rPr lang="hu-HU" dirty="0" smtClean="0"/>
              <a:t> termelés</a:t>
            </a:r>
          </a:p>
          <a:p>
            <a:r>
              <a:rPr lang="hu-HU" dirty="0" smtClean="0"/>
              <a:t>Egyedi fűtés (fa, </a:t>
            </a:r>
            <a:r>
              <a:rPr lang="hu-HU" dirty="0" err="1" smtClean="0"/>
              <a:t>pellet</a:t>
            </a:r>
            <a:r>
              <a:rPr lang="hu-HU" dirty="0" smtClean="0"/>
              <a:t>, brikett)</a:t>
            </a:r>
          </a:p>
          <a:p>
            <a:r>
              <a:rPr lang="hu-HU" dirty="0" smtClean="0"/>
              <a:t>Intézményi fűtés, településközpontok ő</a:t>
            </a:r>
          </a:p>
          <a:p>
            <a:r>
              <a:rPr lang="hu-HU" dirty="0" err="1" smtClean="0"/>
              <a:t>hőellátása</a:t>
            </a:r>
            <a:endParaRPr lang="hu-HU" dirty="0" smtClean="0"/>
          </a:p>
          <a:p>
            <a:r>
              <a:rPr lang="hu-HU" dirty="0" err="1" smtClean="0"/>
              <a:t>Bio-távhő</a:t>
            </a:r>
            <a:endParaRPr lang="hu-HU" dirty="0" smtClean="0"/>
          </a:p>
          <a:p>
            <a:r>
              <a:rPr lang="hu-HU" dirty="0" err="1" smtClean="0"/>
              <a:t>Biogázüzemek</a:t>
            </a:r>
            <a:endParaRPr lang="hu-HU" dirty="0" smtClean="0"/>
          </a:p>
          <a:p>
            <a:r>
              <a:rPr lang="hu-HU" dirty="0" smtClean="0"/>
              <a:t>Kiserőművek</a:t>
            </a:r>
          </a:p>
          <a:p>
            <a:r>
              <a:rPr lang="hu-HU" dirty="0" err="1" smtClean="0"/>
              <a:t>Bio-üzemanyag</a:t>
            </a:r>
            <a:r>
              <a:rPr lang="hu-HU" dirty="0" smtClean="0"/>
              <a:t> előállító rendszerek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Jellemző projekt alternatívák</a:t>
            </a:r>
            <a:endParaRPr lang="hu-H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b="1" dirty="0" smtClean="0"/>
              <a:t>Közvetlen eltüzelés</a:t>
            </a:r>
            <a:r>
              <a:rPr lang="hu-HU" dirty="0" smtClean="0"/>
              <a:t>		</a:t>
            </a:r>
            <a:r>
              <a:rPr lang="hu-HU" b="1" dirty="0" smtClean="0"/>
              <a:t>Termikus elgázosítás</a:t>
            </a:r>
            <a:r>
              <a:rPr lang="hu-HU" dirty="0" smtClean="0"/>
              <a:t>	</a:t>
            </a:r>
          </a:p>
          <a:p>
            <a:pPr>
              <a:buNone/>
            </a:pPr>
            <a:r>
              <a:rPr lang="hu-HU" dirty="0" smtClean="0"/>
              <a:t>Gőzkazán+gőzturbina 		 Gázgenerátor+gázmotor</a:t>
            </a:r>
          </a:p>
          <a:p>
            <a:pPr>
              <a:buNone/>
            </a:pPr>
            <a:r>
              <a:rPr lang="hu-HU" dirty="0" smtClean="0"/>
              <a:t>(gőzmotor)</a:t>
            </a:r>
          </a:p>
          <a:p>
            <a:pPr>
              <a:buNone/>
            </a:pPr>
            <a:endParaRPr lang="hu-HU" dirty="0"/>
          </a:p>
          <a:p>
            <a:pPr>
              <a:buNone/>
            </a:pPr>
            <a:r>
              <a:rPr lang="hu-HU" dirty="0" err="1" smtClean="0"/>
              <a:t>Termoolaj</a:t>
            </a:r>
            <a:r>
              <a:rPr lang="hu-HU" dirty="0" smtClean="0"/>
              <a:t> v. </a:t>
            </a:r>
            <a:r>
              <a:rPr lang="hu-HU" dirty="0" err="1" smtClean="0"/>
              <a:t>forróvíz-</a:t>
            </a:r>
            <a:r>
              <a:rPr lang="hu-HU" dirty="0" smtClean="0"/>
              <a:t>		Gáz felhasználható:</a:t>
            </a:r>
          </a:p>
          <a:p>
            <a:pPr>
              <a:buNone/>
            </a:pPr>
            <a:r>
              <a:rPr lang="hu-HU" dirty="0" smtClean="0"/>
              <a:t>Kazán+ORC egység			</a:t>
            </a:r>
            <a:r>
              <a:rPr lang="hu-HU" dirty="0" err="1" smtClean="0"/>
              <a:t>-kazánban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					</a:t>
            </a:r>
            <a:r>
              <a:rPr lang="hu-HU" dirty="0" err="1" smtClean="0"/>
              <a:t>-üzemanyagcellákban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					</a:t>
            </a:r>
            <a:r>
              <a:rPr lang="hu-HU" dirty="0" err="1" smtClean="0"/>
              <a:t>-bio-olaj</a:t>
            </a:r>
            <a:r>
              <a:rPr lang="hu-HU" dirty="0" smtClean="0"/>
              <a:t> előállításra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					</a:t>
            </a:r>
            <a:r>
              <a:rPr lang="hu-HU" dirty="0" err="1" smtClean="0"/>
              <a:t>-metanizálással</a:t>
            </a:r>
            <a:r>
              <a:rPr lang="hu-HU" dirty="0" smtClean="0"/>
              <a:t> hálózatra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					  táplálással</a:t>
            </a:r>
          </a:p>
          <a:p>
            <a:pPr>
              <a:buNone/>
            </a:pPr>
            <a:r>
              <a:rPr lang="hu-HU" dirty="0" err="1" smtClean="0"/>
              <a:t>Villamosenergia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Kihozatal: 	5-31%			23-24%</a:t>
            </a:r>
          </a:p>
          <a:p>
            <a:pPr>
              <a:buNone/>
            </a:pPr>
            <a:r>
              <a:rPr lang="hu-HU" dirty="0" smtClean="0"/>
              <a:t>Jellemzően: 	24-27%				</a:t>
            </a:r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Villamosenergia</a:t>
            </a:r>
            <a:r>
              <a:rPr lang="hu-HU" dirty="0" smtClean="0"/>
              <a:t> termelés biomasszából</a:t>
            </a:r>
            <a:endParaRPr lang="hu-H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blokk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53504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Tüzelőanyag:			</a:t>
            </a:r>
            <a:r>
              <a:rPr lang="hu-HU" dirty="0" err="1" smtClean="0"/>
              <a:t>faapríték</a:t>
            </a:r>
            <a:r>
              <a:rPr lang="hu-HU" dirty="0" smtClean="0"/>
              <a:t>, fűrészpor</a:t>
            </a:r>
          </a:p>
          <a:p>
            <a:pPr lvl="1"/>
            <a:r>
              <a:rPr lang="hu-HU" dirty="0" smtClean="0"/>
              <a:t>Nedvességtartalom		15-45%</a:t>
            </a:r>
          </a:p>
          <a:p>
            <a:pPr lvl="1"/>
            <a:r>
              <a:rPr lang="hu-HU" dirty="0" smtClean="0"/>
              <a:t>Felhasználás:			9970 t/év</a:t>
            </a:r>
            <a:endParaRPr lang="hu-HU" dirty="0"/>
          </a:p>
          <a:p>
            <a:pPr lvl="1">
              <a:buNone/>
            </a:pPr>
            <a:r>
              <a:rPr lang="hu-HU" dirty="0" smtClean="0"/>
              <a:t>Villamos energia termelés:</a:t>
            </a:r>
          </a:p>
          <a:p>
            <a:pPr lvl="1">
              <a:buNone/>
            </a:pPr>
            <a:r>
              <a:rPr lang="hu-HU" dirty="0"/>
              <a:t>	</a:t>
            </a:r>
            <a:r>
              <a:rPr lang="hu-HU" dirty="0" err="1" smtClean="0"/>
              <a:t>-névleges</a:t>
            </a:r>
            <a:r>
              <a:rPr lang="hu-HU" dirty="0" smtClean="0"/>
              <a:t> teljesítmény		1,0 MW</a:t>
            </a:r>
          </a:p>
          <a:p>
            <a:pPr lvl="1">
              <a:buNone/>
            </a:pPr>
            <a:r>
              <a:rPr lang="hu-HU" dirty="0"/>
              <a:t>	</a:t>
            </a:r>
            <a:r>
              <a:rPr lang="hu-HU" dirty="0" err="1" smtClean="0"/>
              <a:t>-kihasználási</a:t>
            </a:r>
            <a:r>
              <a:rPr lang="hu-HU" dirty="0" smtClean="0"/>
              <a:t> óraszám:		7400/év</a:t>
            </a:r>
          </a:p>
          <a:p>
            <a:pPr lvl="1">
              <a:buNone/>
            </a:pPr>
            <a:r>
              <a:rPr lang="hu-HU" dirty="0"/>
              <a:t>	</a:t>
            </a:r>
            <a:r>
              <a:rPr lang="hu-HU" dirty="0" err="1" smtClean="0"/>
              <a:t>-termelt</a:t>
            </a:r>
            <a:r>
              <a:rPr lang="hu-HU" dirty="0" smtClean="0"/>
              <a:t> villamos energia:	7400 </a:t>
            </a:r>
            <a:r>
              <a:rPr lang="hu-HU" dirty="0" err="1" smtClean="0"/>
              <a:t>MWh</a:t>
            </a:r>
            <a:r>
              <a:rPr lang="hu-HU" dirty="0" smtClean="0"/>
              <a:t>/év</a:t>
            </a:r>
          </a:p>
          <a:p>
            <a:pPr lvl="1">
              <a:buNone/>
            </a:pPr>
            <a:r>
              <a:rPr lang="hu-HU" dirty="0"/>
              <a:t>	</a:t>
            </a:r>
            <a:r>
              <a:rPr lang="hu-HU" dirty="0" err="1" smtClean="0"/>
              <a:t>-hálózatra</a:t>
            </a:r>
            <a:r>
              <a:rPr lang="hu-HU" dirty="0" smtClean="0"/>
              <a:t> adott villamos e.:	6660 </a:t>
            </a:r>
            <a:r>
              <a:rPr lang="hu-HU" dirty="0" err="1" smtClean="0"/>
              <a:t>MVh</a:t>
            </a:r>
            <a:r>
              <a:rPr lang="hu-HU" dirty="0" smtClean="0"/>
              <a:t>/év</a:t>
            </a:r>
            <a:endParaRPr lang="hu-HU" dirty="0"/>
          </a:p>
          <a:p>
            <a:pPr lvl="1">
              <a:buNone/>
            </a:pPr>
            <a:endParaRPr lang="hu-HU" dirty="0" smtClean="0"/>
          </a:p>
          <a:p>
            <a:pPr lvl="1">
              <a:buNone/>
            </a:pPr>
            <a:r>
              <a:rPr lang="hu-HU" dirty="0" smtClean="0"/>
              <a:t>Hőenergia termelés:</a:t>
            </a:r>
          </a:p>
          <a:p>
            <a:pPr lvl="1">
              <a:buNone/>
            </a:pPr>
            <a:r>
              <a:rPr lang="hu-HU" dirty="0"/>
              <a:t>	</a:t>
            </a:r>
            <a:r>
              <a:rPr lang="hu-HU" dirty="0" err="1" smtClean="0"/>
              <a:t>-legnagyobb</a:t>
            </a:r>
            <a:r>
              <a:rPr lang="hu-HU" dirty="0" smtClean="0"/>
              <a:t> </a:t>
            </a:r>
            <a:r>
              <a:rPr lang="hu-HU" dirty="0" err="1" smtClean="0"/>
              <a:t>hőteljesítmény</a:t>
            </a:r>
            <a:r>
              <a:rPr lang="hu-HU" dirty="0" smtClean="0"/>
              <a:t>:	1,6 MW</a:t>
            </a:r>
          </a:p>
          <a:p>
            <a:pPr lvl="1">
              <a:buNone/>
            </a:pPr>
            <a:r>
              <a:rPr lang="hu-HU" dirty="0"/>
              <a:t>	</a:t>
            </a:r>
            <a:r>
              <a:rPr lang="hu-HU" dirty="0" err="1" smtClean="0"/>
              <a:t>-hasznosítható</a:t>
            </a:r>
            <a:r>
              <a:rPr lang="hu-HU" dirty="0" smtClean="0"/>
              <a:t> hő		42600 GJ/év</a:t>
            </a:r>
          </a:p>
          <a:p>
            <a:pPr lvl="1">
              <a:buNone/>
            </a:pPr>
            <a:endParaRPr lang="hu-HU" dirty="0"/>
          </a:p>
          <a:p>
            <a:pPr lvl="1">
              <a:buNone/>
            </a:pPr>
            <a:r>
              <a:rPr lang="hu-HU" dirty="0" smtClean="0"/>
              <a:t>			Keletkező hamu:			240t/év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Biomassza erőmű technológiai alapadatai</a:t>
            </a:r>
            <a:endParaRPr lang="hu-H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3666" y="444057"/>
            <a:ext cx="8450333" cy="534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1743"/>
            <a:ext cx="8572528" cy="556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5513" y="1285860"/>
            <a:ext cx="752046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Hidrogéntermelés</a:t>
            </a:r>
            <a:endParaRPr lang="hu-H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Beruházási költségek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Építés és közmű 237 Millió Ft</a:t>
            </a:r>
          </a:p>
          <a:p>
            <a:r>
              <a:rPr lang="hu-HU" dirty="0" smtClean="0"/>
              <a:t>Technológia és villamos berendezések 1 249 </a:t>
            </a:r>
            <a:r>
              <a:rPr lang="hu-HU" dirty="0" err="1" smtClean="0"/>
              <a:t>MFt</a:t>
            </a:r>
            <a:endParaRPr lang="hu-HU" dirty="0" smtClean="0"/>
          </a:p>
          <a:p>
            <a:r>
              <a:rPr lang="hu-HU" u="sng" dirty="0" smtClean="0"/>
              <a:t>Egyéb tevékenységek 98 </a:t>
            </a:r>
            <a:r>
              <a:rPr lang="hu-HU" u="sng" dirty="0" err="1" smtClean="0"/>
              <a:t>MFt</a:t>
            </a:r>
            <a:endParaRPr lang="hu-HU" u="sng" dirty="0" smtClean="0"/>
          </a:p>
          <a:p>
            <a:r>
              <a:rPr lang="hu-HU" dirty="0" smtClean="0"/>
              <a:t>Összesen		1 584 </a:t>
            </a:r>
            <a:r>
              <a:rPr lang="hu-HU" dirty="0" err="1" smtClean="0"/>
              <a:t>MFt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Fajlagos érték 1,58 </a:t>
            </a:r>
            <a:r>
              <a:rPr lang="hu-HU" dirty="0" err="1" smtClean="0"/>
              <a:t>MFt</a:t>
            </a:r>
            <a:r>
              <a:rPr lang="hu-HU" dirty="0" smtClean="0"/>
              <a:t>/</a:t>
            </a:r>
            <a:r>
              <a:rPr lang="hu-HU" dirty="0" err="1" smtClean="0"/>
              <a:t>MWe</a:t>
            </a:r>
            <a:endParaRPr lang="hu-H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Alapanyag 107-110 Millió Ft/év</a:t>
            </a:r>
          </a:p>
          <a:p>
            <a:r>
              <a:rPr lang="hu-HU" dirty="0" smtClean="0"/>
              <a:t>Segédanyag 3,</a:t>
            </a:r>
            <a:r>
              <a:rPr lang="hu-HU" dirty="0" err="1" smtClean="0"/>
              <a:t>3</a:t>
            </a:r>
            <a:r>
              <a:rPr lang="hu-HU" dirty="0" smtClean="0"/>
              <a:t> </a:t>
            </a:r>
            <a:r>
              <a:rPr lang="hu-HU" dirty="0" err="1" smtClean="0"/>
              <a:t>MFt</a:t>
            </a:r>
            <a:r>
              <a:rPr lang="hu-HU" dirty="0" smtClean="0"/>
              <a:t>/év</a:t>
            </a:r>
          </a:p>
          <a:p>
            <a:r>
              <a:rPr lang="hu-HU" dirty="0" smtClean="0"/>
              <a:t>Anyagok, szolgáltatások 1,9 </a:t>
            </a:r>
            <a:r>
              <a:rPr lang="hu-HU" dirty="0" err="1" smtClean="0"/>
              <a:t>MFt</a:t>
            </a:r>
            <a:r>
              <a:rPr lang="hu-HU" dirty="0" smtClean="0"/>
              <a:t>/év</a:t>
            </a:r>
          </a:p>
          <a:p>
            <a:r>
              <a:rPr lang="hu-HU" dirty="0" smtClean="0"/>
              <a:t>Kezelőszemélyzet 13,2 </a:t>
            </a:r>
            <a:r>
              <a:rPr lang="hu-HU" dirty="0" err="1" smtClean="0"/>
              <a:t>MFt</a:t>
            </a:r>
            <a:r>
              <a:rPr lang="hu-HU" dirty="0" smtClean="0"/>
              <a:t>/év</a:t>
            </a:r>
          </a:p>
          <a:p>
            <a:r>
              <a:rPr lang="hu-HU" dirty="0" smtClean="0"/>
              <a:t>Általános költségek 11,0 </a:t>
            </a:r>
            <a:r>
              <a:rPr lang="hu-HU" dirty="0" err="1" smtClean="0"/>
              <a:t>MFt</a:t>
            </a:r>
            <a:r>
              <a:rPr lang="hu-HU" dirty="0" smtClean="0"/>
              <a:t>/év</a:t>
            </a:r>
          </a:p>
          <a:p>
            <a:r>
              <a:rPr lang="hu-HU" u="sng" dirty="0" smtClean="0"/>
              <a:t>Karbantartás javítás 55,3 </a:t>
            </a:r>
            <a:r>
              <a:rPr lang="hu-HU" u="sng" dirty="0" err="1" smtClean="0"/>
              <a:t>MFt</a:t>
            </a:r>
            <a:r>
              <a:rPr lang="hu-HU" u="sng" dirty="0" smtClean="0"/>
              <a:t>/év</a:t>
            </a:r>
          </a:p>
          <a:p>
            <a:r>
              <a:rPr lang="hu-HU" dirty="0" smtClean="0"/>
              <a:t>Összesen 		192,7 </a:t>
            </a:r>
            <a:r>
              <a:rPr lang="hu-HU" dirty="0" err="1" smtClean="0"/>
              <a:t>MFt</a:t>
            </a:r>
            <a:r>
              <a:rPr lang="hu-HU" dirty="0" smtClean="0"/>
              <a:t>/év</a:t>
            </a:r>
          </a:p>
          <a:p>
            <a:endParaRPr lang="hu-HU" dirty="0" smtClean="0"/>
          </a:p>
          <a:p>
            <a:r>
              <a:rPr lang="hu-HU" dirty="0" err="1" smtClean="0"/>
              <a:t>Villamosenergia</a:t>
            </a:r>
            <a:r>
              <a:rPr lang="hu-HU" dirty="0" smtClean="0"/>
              <a:t> értékesítés 190 </a:t>
            </a:r>
            <a:r>
              <a:rPr lang="hu-HU" dirty="0" err="1" smtClean="0"/>
              <a:t>MFt</a:t>
            </a:r>
            <a:r>
              <a:rPr lang="hu-HU" dirty="0" smtClean="0"/>
              <a:t>/év</a:t>
            </a:r>
          </a:p>
          <a:p>
            <a:r>
              <a:rPr lang="hu-HU" u="sng" dirty="0" smtClean="0"/>
              <a:t>Hőenergia értékesítés 58 </a:t>
            </a:r>
            <a:r>
              <a:rPr lang="hu-HU" u="sng" dirty="0" err="1" smtClean="0"/>
              <a:t>MFt</a:t>
            </a:r>
            <a:r>
              <a:rPr lang="hu-HU" u="sng" dirty="0" smtClean="0"/>
              <a:t>/év</a:t>
            </a:r>
          </a:p>
          <a:p>
            <a:r>
              <a:rPr lang="hu-HU" dirty="0" smtClean="0"/>
              <a:t>Összesen 		248 </a:t>
            </a:r>
            <a:r>
              <a:rPr lang="hu-HU" dirty="0" err="1" smtClean="0"/>
              <a:t>MFt</a:t>
            </a:r>
            <a:r>
              <a:rPr lang="hu-HU" dirty="0" smtClean="0"/>
              <a:t>/év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Üzemeltetési költségek és bevételek</a:t>
            </a:r>
            <a:endParaRPr lang="hu-H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02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4191029" cy="3143272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Nagypáli és az </a:t>
            </a:r>
            <a:r>
              <a:rPr lang="hu-HU" dirty="0" err="1" smtClean="0"/>
              <a:t>ökológikus</a:t>
            </a:r>
            <a:r>
              <a:rPr lang="hu-HU" dirty="0" smtClean="0"/>
              <a:t> gondolkodás</a:t>
            </a:r>
            <a:endParaRPr lang="hu-HU" dirty="0"/>
          </a:p>
        </p:txBody>
      </p:sp>
      <p:pic>
        <p:nvPicPr>
          <p:cNvPr id="5" name="Kép 4" descr="IMG_2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965" y="2714620"/>
            <a:ext cx="4381531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02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6182" y="1142984"/>
            <a:ext cx="5017572" cy="3763179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Grund és Szabadidőpark</a:t>
            </a:r>
            <a:endParaRPr lang="hu-HU" dirty="0"/>
          </a:p>
        </p:txBody>
      </p:sp>
      <p:pic>
        <p:nvPicPr>
          <p:cNvPr id="6" name="Kép 5" descr="GR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928934"/>
            <a:ext cx="3906970" cy="29302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/>
              <a:t>Megújuló Energiaforrások hasznosításával kapcsolatos célrendszer Nagypáliban</a:t>
            </a:r>
            <a:endParaRPr lang="hu-HU" sz="2800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285720" y="1142984"/>
          <a:ext cx="8715404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Hazai és nemzetközi programok, település programjai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3140494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hu-HU" b="1" dirty="0" smtClean="0"/>
              <a:t>Napkorona Bajnokság</a:t>
            </a:r>
          </a:p>
          <a:p>
            <a:pPr>
              <a:buFont typeface="Arial" pitchFamily="34" charset="0"/>
              <a:buChar char="•"/>
            </a:pPr>
            <a:r>
              <a:rPr lang="hu-HU" b="1" dirty="0" smtClean="0"/>
              <a:t>RES </a:t>
            </a:r>
            <a:r>
              <a:rPr lang="hu-HU" b="1" dirty="0" err="1" smtClean="0"/>
              <a:t>Champion</a:t>
            </a:r>
            <a:endParaRPr lang="hu-HU" b="1" dirty="0" smtClean="0"/>
          </a:p>
          <a:p>
            <a:pPr>
              <a:buFont typeface="Arial" pitchFamily="34" charset="0"/>
              <a:buChar char="•"/>
            </a:pPr>
            <a:r>
              <a:rPr lang="hu-HU" b="1" dirty="0" smtClean="0"/>
              <a:t>RURENER projekt</a:t>
            </a:r>
          </a:p>
          <a:p>
            <a:pPr>
              <a:buFont typeface="Arial" pitchFamily="34" charset="0"/>
              <a:buChar char="•"/>
            </a:pPr>
            <a:r>
              <a:rPr lang="hu-HU" b="1" dirty="0" smtClean="0"/>
              <a:t>Nemzetközi </a:t>
            </a:r>
            <a:r>
              <a:rPr lang="hu-HU" b="1" dirty="0" err="1" smtClean="0"/>
              <a:t>Megújulóenergia-út</a:t>
            </a:r>
            <a:endParaRPr lang="hu-HU" b="1" dirty="0" smtClean="0"/>
          </a:p>
          <a:p>
            <a:pPr>
              <a:buFont typeface="Arial" pitchFamily="34" charset="0"/>
              <a:buChar char="•"/>
            </a:pPr>
            <a:r>
              <a:rPr lang="hu-HU" b="1" dirty="0" smtClean="0"/>
              <a:t>Napkorona Fesztivál</a:t>
            </a:r>
            <a:endParaRPr lang="hu-HU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IMG_27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214422"/>
            <a:ext cx="6572296" cy="5198983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Napkorona Bajnokság</a:t>
            </a:r>
            <a:endParaRPr lang="hu-H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P10209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481138"/>
            <a:ext cx="3394472" cy="4525962"/>
          </a:xfrm>
        </p:spPr>
      </p:pic>
      <p:pic>
        <p:nvPicPr>
          <p:cNvPr id="6" name="Tartalom helye 5" descr="P10209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29644"/>
            <a:ext cx="4038600" cy="3028950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RES </a:t>
            </a:r>
            <a:r>
              <a:rPr lang="hu-HU" dirty="0" err="1" smtClean="0"/>
              <a:t>Champion-Prága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artalom helye 2"/>
          <p:cNvSpPr>
            <a:spLocks noGrp="1"/>
          </p:cNvSpPr>
          <p:nvPr>
            <p:ph idx="1"/>
          </p:nvPr>
        </p:nvSpPr>
        <p:spPr>
          <a:xfrm>
            <a:off x="1785918" y="1285860"/>
            <a:ext cx="6615130" cy="5357850"/>
          </a:xfrm>
        </p:spPr>
        <p:txBody>
          <a:bodyPr>
            <a:normAutofit/>
          </a:bodyPr>
          <a:lstStyle/>
          <a:p>
            <a:r>
              <a:rPr lang="hu-HU" b="1" dirty="0" smtClean="0"/>
              <a:t>Nemzetközi Megújuló Energia- </a:t>
            </a:r>
            <a:r>
              <a:rPr lang="hu-HU" dirty="0" smtClean="0"/>
              <a:t>6 magyarországi állomáshelyének egyike</a:t>
            </a:r>
          </a:p>
          <a:p>
            <a:endParaRPr lang="hu-HU" sz="3200" b="1" dirty="0" smtClean="0"/>
          </a:p>
          <a:p>
            <a:pPr>
              <a:buNone/>
            </a:pPr>
            <a:endParaRPr lang="hu-HU" sz="3200" b="1" dirty="0" smtClean="0"/>
          </a:p>
          <a:p>
            <a:r>
              <a:rPr lang="hu-HU" sz="2800" b="1" dirty="0" smtClean="0"/>
              <a:t>RURENER program a megújuló energiaforrások területén</a:t>
            </a:r>
          </a:p>
          <a:p>
            <a:pPr lvl="1"/>
            <a:r>
              <a:rPr lang="hu-HU" dirty="0" smtClean="0"/>
              <a:t>8</a:t>
            </a:r>
            <a:r>
              <a:rPr lang="hu-HU" dirty="0" smtClean="0"/>
              <a:t> </a:t>
            </a:r>
            <a:r>
              <a:rPr lang="hu-HU" dirty="0" smtClean="0"/>
              <a:t>ország, </a:t>
            </a:r>
            <a:r>
              <a:rPr lang="hu-HU" dirty="0" smtClean="0"/>
              <a:t>köztük Magyarország,Románia</a:t>
            </a:r>
            <a:r>
              <a:rPr lang="hu-HU" dirty="0" smtClean="0"/>
              <a:t>, </a:t>
            </a:r>
            <a:r>
              <a:rPr lang="hu-HU" dirty="0" smtClean="0"/>
              <a:t>Görögország, Spanyolország</a:t>
            </a:r>
            <a:r>
              <a:rPr lang="hu-HU" dirty="0" smtClean="0"/>
              <a:t>, Németország, Franciaország és </a:t>
            </a:r>
            <a:r>
              <a:rPr lang="hu-HU" dirty="0" smtClean="0"/>
              <a:t>Olaszország, Anglia </a:t>
            </a:r>
            <a:r>
              <a:rPr lang="hu-HU" dirty="0" smtClean="0"/>
              <a:t>vezető vidéki települési</a:t>
            </a:r>
          </a:p>
          <a:p>
            <a:endParaRPr lang="hu-HU" dirty="0" smtClean="0"/>
          </a:p>
        </p:txBody>
      </p:sp>
      <p:sp>
        <p:nvSpPr>
          <p:cNvPr id="18434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Nemzetközi programokban való részvétel</a:t>
            </a:r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428868"/>
            <a:ext cx="507209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94002_1709740603209_1828946905_1129254_629890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686" y="3429000"/>
            <a:ext cx="4294723" cy="3221042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Napkorona </a:t>
            </a:r>
            <a:r>
              <a:rPr lang="hu-HU" dirty="0" err="1" smtClean="0"/>
              <a:t>Fesztivál-Rurener</a:t>
            </a:r>
            <a:r>
              <a:rPr lang="hu-HU" dirty="0" smtClean="0"/>
              <a:t> elődadások</a:t>
            </a:r>
            <a:endParaRPr lang="hu-HU" dirty="0"/>
          </a:p>
        </p:txBody>
      </p:sp>
      <p:pic>
        <p:nvPicPr>
          <p:cNvPr id="5" name="Kép 4" descr="228918_1709740443205_1828946905_1129253_133067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428736"/>
            <a:ext cx="4143404" cy="310755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3000364" y="285728"/>
            <a:ext cx="5715003" cy="939800"/>
          </a:xfrm>
          <a:prstGeom prst="rect">
            <a:avLst/>
          </a:prstGeo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/>
              <a:t>Programok Nagypáliban</a:t>
            </a:r>
            <a:endParaRPr lang="hu-HU" dirty="0"/>
          </a:p>
        </p:txBody>
      </p:sp>
      <p:pic>
        <p:nvPicPr>
          <p:cNvPr id="24580" name="Tartalom helye 6" descr="P815018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928938" cy="2197100"/>
          </a:xfrm>
          <a:prstGeom prst="rect">
            <a:avLst/>
          </a:prstGeom>
        </p:spPr>
      </p:pic>
      <p:sp>
        <p:nvSpPr>
          <p:cNvPr id="24582" name="Tartalom helye 5"/>
          <p:cNvSpPr>
            <a:spLocks noGrp="1"/>
          </p:cNvSpPr>
          <p:nvPr>
            <p:ph sz="quarter" idx="4294967295"/>
          </p:nvPr>
        </p:nvSpPr>
        <p:spPr>
          <a:xfrm>
            <a:off x="3214678" y="1285860"/>
            <a:ext cx="5715039" cy="2571769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u-HU" sz="2800" dirty="0" smtClean="0"/>
              <a:t>3 napos Fesztivál augusztusban</a:t>
            </a:r>
          </a:p>
          <a:p>
            <a:pPr eaLnBrk="1" hangingPunct="1"/>
            <a:r>
              <a:rPr lang="hu-HU" sz="2800" dirty="0" smtClean="0"/>
              <a:t>Ökoturizmus és </a:t>
            </a:r>
            <a:r>
              <a:rPr lang="hu-HU" sz="2800" dirty="0" err="1" smtClean="0"/>
              <a:t>ökogazdálkodással</a:t>
            </a:r>
            <a:r>
              <a:rPr lang="hu-HU" sz="2800" dirty="0" smtClean="0"/>
              <a:t> kapcsolatos energiaturizmus konferencia kiállítás és vásár</a:t>
            </a:r>
          </a:p>
          <a:p>
            <a:pPr eaLnBrk="1" hangingPunct="1"/>
            <a:r>
              <a:rPr lang="hu-HU" sz="2800" dirty="0" smtClean="0"/>
              <a:t>I. </a:t>
            </a:r>
            <a:r>
              <a:rPr lang="hu-HU" sz="2800" dirty="0" err="1" smtClean="0"/>
              <a:t>Göcsej-Hegyhát</a:t>
            </a:r>
            <a:r>
              <a:rPr lang="hu-HU" sz="2800" dirty="0" smtClean="0"/>
              <a:t> LEADER találkozó</a:t>
            </a:r>
          </a:p>
        </p:txBody>
      </p:sp>
      <p:pic>
        <p:nvPicPr>
          <p:cNvPr id="24583" name="Kép 7" descr="P82304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4357694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Kép 8" descr="P82304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143380"/>
            <a:ext cx="32861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Kép 9" descr="P815017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285992"/>
            <a:ext cx="266650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Zala Megyei Vállalkozásfejlesztési Alapítvány a szlovéniai SINERGIJA Fejlesztési Ügynökséggel partneri együttműködésben hat magyarországi bemutatóhellyel összesen harminc </a:t>
            </a:r>
            <a:r>
              <a:rPr lang="hu-HU" dirty="0" err="1" smtClean="0"/>
              <a:t>meglátógatható</a:t>
            </a:r>
            <a:r>
              <a:rPr lang="hu-HU" dirty="0" smtClean="0"/>
              <a:t> állomásra bővítette a 2003-ban Ausztriából indított nemzetközi utat. </a:t>
            </a:r>
          </a:p>
          <a:p>
            <a:r>
              <a:rPr lang="hu-HU" dirty="0" smtClean="0"/>
              <a:t>A Megújuló Energiák Innovációs </a:t>
            </a:r>
            <a:r>
              <a:rPr lang="hu-HU" dirty="0" err="1" smtClean="0"/>
              <a:t>Ökocentruma</a:t>
            </a:r>
            <a:r>
              <a:rPr lang="hu-HU" dirty="0" smtClean="0"/>
              <a:t> az egyik állomása az </a:t>
            </a:r>
            <a:r>
              <a:rPr lang="hu-HU" dirty="0" err="1" smtClean="0"/>
              <a:t>osztrák-szlovén-magyar</a:t>
            </a:r>
            <a:r>
              <a:rPr lang="hu-HU" dirty="0" smtClean="0"/>
              <a:t> </a:t>
            </a:r>
            <a:r>
              <a:rPr lang="hu-HU" dirty="0" err="1" smtClean="0"/>
              <a:t>Nemzeközi</a:t>
            </a:r>
            <a:r>
              <a:rPr lang="hu-HU" dirty="0" smtClean="0"/>
              <a:t> </a:t>
            </a:r>
            <a:r>
              <a:rPr lang="hu-HU" dirty="0" err="1" smtClean="0"/>
              <a:t>megújulóenergia-útnak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Nemzetközi </a:t>
            </a:r>
            <a:r>
              <a:rPr lang="hu-HU" dirty="0" err="1" smtClean="0"/>
              <a:t>megújulóenergia-út</a:t>
            </a:r>
            <a:endParaRPr lang="hu-H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Szervezetek Nagypáliban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Tartalom helye 5" descr="Kép 1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2882"/>
            <a:ext cx="4038600" cy="4142474"/>
          </a:xfrm>
        </p:spPr>
      </p:pic>
      <p:sp>
        <p:nvSpPr>
          <p:cNvPr id="19459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Pannon </a:t>
            </a:r>
            <a:r>
              <a:rPr lang="hu-HU" dirty="0" err="1" smtClean="0"/>
              <a:t>Interregionális</a:t>
            </a:r>
            <a:r>
              <a:rPr lang="hu-HU" dirty="0" smtClean="0"/>
              <a:t> Fejlesztési Kft.</a:t>
            </a:r>
          </a:p>
          <a:p>
            <a:pPr eaLnBrk="1" hangingPunct="1"/>
            <a:r>
              <a:rPr lang="hu-HU" dirty="0" smtClean="0"/>
              <a:t>11 önkormányzat, 3 vállalkozás, 1 civil szervezet alapítás</a:t>
            </a:r>
          </a:p>
          <a:p>
            <a:pPr eaLnBrk="1" hangingPunct="1"/>
            <a:r>
              <a:rPr lang="hu-HU" dirty="0" smtClean="0"/>
              <a:t>460 millió Ft támogatás</a:t>
            </a:r>
          </a:p>
          <a:p>
            <a:pPr eaLnBrk="1" hangingPunct="1"/>
            <a:endParaRPr lang="hu-HU" dirty="0" smtClean="0"/>
          </a:p>
        </p:txBody>
      </p:sp>
      <p:sp>
        <p:nvSpPr>
          <p:cNvPr id="19458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smtClean="0"/>
              <a:t>Létrehozott fejlesztési szervezet</a:t>
            </a:r>
          </a:p>
        </p:txBody>
      </p:sp>
      <p:pic>
        <p:nvPicPr>
          <p:cNvPr id="19461" name="Kép 5" descr="kil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4797425"/>
            <a:ext cx="139541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Tartalom helye 4" descr="PC0400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2143125"/>
            <a:ext cx="4038600" cy="3028950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Cégünk az alábbi tevékenységeket végzi: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pályázatfigyelés</a:t>
            </a:r>
            <a:endParaRPr lang="hu-H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pályázati </a:t>
            </a:r>
            <a:r>
              <a:rPr lang="hu-HU" dirty="0" smtClean="0"/>
              <a:t>tanácsadás</a:t>
            </a:r>
            <a:endParaRPr lang="hu-H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pályázatírás, </a:t>
            </a:r>
            <a:r>
              <a:rPr lang="hu-HU" dirty="0" smtClean="0"/>
              <a:t>összeállítás</a:t>
            </a:r>
            <a:endParaRPr lang="hu-H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projekt menedzsment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kiterjedt hazai és nemzetközi kapcsolatokkal, folyamatosan bővülő ügyfélkör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60 nyertes pályázat </a:t>
            </a:r>
            <a:endParaRPr lang="hu-H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sp>
        <p:nvSpPr>
          <p:cNvPr id="2048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dirty="0" smtClean="0"/>
              <a:t>A Kft. működésének bemutatása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Tartalom helye 3" descr="blok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646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Tartalom helye 4" descr="P22900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14500"/>
            <a:ext cx="4038600" cy="4143375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4 térség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70 település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A térség lakossága 98,236 fő, a városokban (3) élő lakosok száma 67,883 fő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Nagypáli központú munkaszervezet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III. tengelyes és LEADER pályázatok koordinálása</a:t>
            </a:r>
            <a:endParaRPr lang="hu-HU" dirty="0"/>
          </a:p>
        </p:txBody>
      </p:sp>
      <p:sp>
        <p:nvSpPr>
          <p:cNvPr id="2150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LEADER csoport alakítás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Tartalom helye 5" descr="P2190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4363" y="1557338"/>
            <a:ext cx="3924300" cy="4443412"/>
          </a:xfrm>
        </p:spPr>
      </p:pic>
      <p:sp>
        <p:nvSpPr>
          <p:cNvPr id="5" name="Tartalom helye 4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A Zalaegerszeg és Térsége Többcélú Kistérségi Társulás szervezésében erdélyi vendégek látogattak el Nagypáliba , hogy információt és ötleteket gyűjtsenek a fejlesztési irányelvek, a vidék felemelkedését segítő beruházások területén.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A látogatás fő célja a Magyarországon már befejezett LEADER program lebonyolítása és a tapasztalatok átvétele a megvalósítás során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 </a:t>
            </a:r>
            <a:r>
              <a:rPr lang="hu-HU" b="1" dirty="0" smtClean="0"/>
              <a:t> Erdélyi látogatás a LEADER jegyében</a:t>
            </a:r>
            <a:endParaRPr lang="hu-H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Konferenciák</a:t>
            </a:r>
            <a:endParaRPr lang="hu-H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955800" y="142875"/>
            <a:ext cx="7188200" cy="1143000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hu-HU" dirty="0" smtClean="0"/>
              <a:t>Helyi Vidékfejlesztési Stratégia kidolgozása</a:t>
            </a:r>
            <a:endParaRPr lang="hu-HU" dirty="0"/>
          </a:p>
        </p:txBody>
      </p:sp>
      <p:sp>
        <p:nvSpPr>
          <p:cNvPr id="22533" name="Szöveg helye 4"/>
          <p:cNvSpPr>
            <a:spLocks noGrp="1"/>
          </p:cNvSpPr>
          <p:nvPr>
            <p:ph type="body" sz="half" idx="4294967295"/>
          </p:nvPr>
        </p:nvSpPr>
        <p:spPr>
          <a:xfrm>
            <a:off x="4645025" y="1357313"/>
            <a:ext cx="4498975" cy="1036637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u-HU" sz="2000" b="0" dirty="0" smtClean="0"/>
              <a:t>A térségben összesen 6 db fő fejlesztési prioritás és 20 db fejlesztési intézkedés fogalmazódott meg</a:t>
            </a:r>
            <a:endParaRPr lang="en-US" sz="2000" b="0" dirty="0" smtClean="0"/>
          </a:p>
        </p:txBody>
      </p:sp>
      <p:sp>
        <p:nvSpPr>
          <p:cNvPr id="22534" name="Tartalom helye 5"/>
          <p:cNvSpPr>
            <a:spLocks noGrp="1"/>
          </p:cNvSpPr>
          <p:nvPr>
            <p:ph sz="quarter" idx="4294967295"/>
          </p:nvPr>
        </p:nvSpPr>
        <p:spPr>
          <a:xfrm>
            <a:off x="4643438" y="2500306"/>
            <a:ext cx="4041775" cy="39512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hu-HU" sz="2000" dirty="0" smtClean="0"/>
              <a:t>29 db gazdaságfejlesztési javaslat fogalmazódott meg, melyek közül a legtöbb – az összes javaslat 52%-a, 15 db – a(z) Egyéb tevékenység szektorhoz kapcsolódik</a:t>
            </a:r>
          </a:p>
          <a:p>
            <a:pPr eaLnBrk="1" hangingPunct="1">
              <a:lnSpc>
                <a:spcPct val="90000"/>
              </a:lnSpc>
            </a:pPr>
            <a:r>
              <a:rPr lang="hu-HU" sz="2000" dirty="0" smtClean="0"/>
              <a:t>19 db szolgáltatás-, valamint falu- és településfejlesztési javaslat fogalmazódott meg, melyek közül a legtöbb – 13 db – a(z) Kultúra mozgatórugó-csoporthoz kapcsolódik</a:t>
            </a:r>
          </a:p>
        </p:txBody>
      </p:sp>
      <p:pic>
        <p:nvPicPr>
          <p:cNvPr id="22535" name="Tartalom helye 5" descr="P61000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562369" cy="267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Tartalom helye 6" descr="P61000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071810"/>
            <a:ext cx="36099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14925"/>
          </a:xfrm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000" dirty="0" smtClean="0"/>
              <a:t>2009. 04.09 </a:t>
            </a:r>
            <a:r>
              <a:rPr lang="hu-HU" sz="4000" dirty="0" err="1" smtClean="0"/>
              <a:t>-a</a:t>
            </a:r>
            <a:r>
              <a:rPr lang="hu-HU" sz="4000" dirty="0" smtClean="0"/>
              <a:t> </a:t>
            </a:r>
            <a:r>
              <a:rPr lang="hu-HU" sz="4000" dirty="0" err="1" smtClean="0"/>
              <a:t>Göcsej-Hegyhát</a:t>
            </a:r>
            <a:r>
              <a:rPr lang="hu-HU" sz="4000" dirty="0" smtClean="0"/>
              <a:t> </a:t>
            </a:r>
            <a:r>
              <a:rPr lang="hu-HU" sz="4000" dirty="0" err="1" smtClean="0"/>
              <a:t>Leader</a:t>
            </a:r>
            <a:r>
              <a:rPr lang="hu-HU" sz="4000" dirty="0" smtClean="0"/>
              <a:t> Egyesület szervezésében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4000" dirty="0" smtClean="0"/>
              <a:t> 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000" b="1" u="sng" dirty="0" smtClean="0"/>
              <a:t>Az  előadások témája: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000" dirty="0" smtClean="0"/>
              <a:t> a munka világáról, a munkahelyek megőrzéséről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000" dirty="0" smtClean="0"/>
              <a:t>a gazdaságfejlesztési programok hatékony lebonyolításáról.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000" dirty="0" smtClean="0"/>
              <a:t>megújuló energia és agrárenergetikai fejlesztési lehetőségeiről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000" dirty="0" smtClean="0"/>
              <a:t>Projektek banki finanszírozása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000" dirty="0" smtClean="0"/>
              <a:t>Göcsej- Hegyhát Helyi Akcióscsoport UMVP III. tengelyének első lezárult pályázati időszakáról.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000" dirty="0" smtClean="0"/>
              <a:t>A konferenciát </a:t>
            </a:r>
            <a:r>
              <a:rPr lang="hu-HU" sz="4000" dirty="0" err="1" smtClean="0"/>
              <a:t>Fücsök</a:t>
            </a:r>
            <a:r>
              <a:rPr lang="hu-HU" sz="4000" dirty="0" smtClean="0"/>
              <a:t> Nikoletta a Pannon </a:t>
            </a:r>
            <a:r>
              <a:rPr lang="hu-HU" sz="4000" dirty="0" err="1" smtClean="0"/>
              <a:t>Interregionális</a:t>
            </a:r>
            <a:r>
              <a:rPr lang="hu-HU" sz="4000" dirty="0" smtClean="0"/>
              <a:t> Fejlesztési Nonprofit Kft. ügyvezetője zárta, aki ismertette a hallgatósággal az érvényben lévő pályázati lehetőségeket</a:t>
            </a:r>
          </a:p>
        </p:txBody>
      </p:sp>
      <p:pic>
        <p:nvPicPr>
          <p:cNvPr id="23556" name="Tartalom helye 4" descr="P409009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428750"/>
            <a:ext cx="4186237" cy="4643438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 smtClean="0"/>
              <a:t>Válságkezelő konferencia a Nagypáli </a:t>
            </a:r>
            <a:r>
              <a:rPr lang="hu-HU" b="1" dirty="0" err="1" smtClean="0"/>
              <a:t>Ökocentrumban</a:t>
            </a:r>
            <a:endParaRPr lang="hu-H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Tartalom helye 6" descr="P416019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628" y="3571876"/>
            <a:ext cx="3857105" cy="2946862"/>
          </a:xfrm>
        </p:spPr>
      </p:pic>
      <p:sp>
        <p:nvSpPr>
          <p:cNvPr id="31746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smtClean="0"/>
              <a:t>Tájékoztató konferencia Derecskén</a:t>
            </a:r>
          </a:p>
        </p:txBody>
      </p:sp>
      <p:sp>
        <p:nvSpPr>
          <p:cNvPr id="31750" name="Tartalom helye 5"/>
          <p:cNvSpPr>
            <a:spLocks noGrp="1"/>
          </p:cNvSpPr>
          <p:nvPr>
            <p:ph sz="quarter" idx="4294967295"/>
          </p:nvPr>
        </p:nvSpPr>
        <p:spPr>
          <a:xfrm>
            <a:off x="500034" y="1428736"/>
            <a:ext cx="4041775" cy="44116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hu-HU" dirty="0" smtClean="0"/>
              <a:t>Megújuló energiaforrások népszerűsítése</a:t>
            </a:r>
          </a:p>
          <a:p>
            <a:pPr eaLnBrk="1" hangingPunct="1"/>
            <a:r>
              <a:rPr lang="hu-HU" dirty="0" smtClean="0"/>
              <a:t>Megvalósított projektek</a:t>
            </a:r>
          </a:p>
          <a:p>
            <a:pPr eaLnBrk="1" hangingPunct="1"/>
            <a:r>
              <a:rPr lang="hu-HU" dirty="0" smtClean="0"/>
              <a:t>Fejlesztési lehetőségek</a:t>
            </a:r>
          </a:p>
          <a:p>
            <a:pPr eaLnBrk="1" hangingPunct="1"/>
            <a:r>
              <a:rPr lang="hu-HU" dirty="0" smtClean="0"/>
              <a:t>Pályázatok</a:t>
            </a:r>
          </a:p>
          <a:p>
            <a:pPr eaLnBrk="1" hangingPunct="1"/>
            <a:r>
              <a:rPr lang="hu-HU" dirty="0" smtClean="0"/>
              <a:t>Gazdasági versenyképesség javítás az ország másik felén</a:t>
            </a:r>
          </a:p>
        </p:txBody>
      </p:sp>
      <p:pic>
        <p:nvPicPr>
          <p:cNvPr id="31751" name="Kép 7" descr="P41601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857232"/>
            <a:ext cx="3314700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Tartalom helye 11" descr="PA0200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4414" y="214290"/>
            <a:ext cx="3075709" cy="2144684"/>
          </a:xfrm>
        </p:spPr>
      </p:pic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214282" y="4357694"/>
            <a:ext cx="8472518" cy="2233423"/>
          </a:xfrm>
        </p:spPr>
        <p:txBody>
          <a:bodyPr rtlCol="0">
            <a:normAutofit fontScale="92500" lnSpcReduction="20000"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Nagypáli Község Önkormányzata és a Pannon </a:t>
            </a:r>
            <a:r>
              <a:rPr lang="hu-HU" dirty="0" err="1" smtClean="0"/>
              <a:t>Interregionális</a:t>
            </a:r>
            <a:r>
              <a:rPr lang="hu-HU" dirty="0" smtClean="0"/>
              <a:t> Fejlesztési nonprofit Kft. standja a megújuló energia szekcióban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Legjobb gyakorlatok és pályázati programok, lehetőségek bemutatása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Előadás, kiállítás, kapcsolatteremtés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hu-HU" dirty="0" smtClean="0"/>
              <a:t>Georgikon Napok</a:t>
            </a:r>
            <a:br>
              <a:rPr lang="hu-HU" dirty="0" smtClean="0"/>
            </a:br>
            <a:r>
              <a:rPr lang="hu-HU" dirty="0" smtClean="0"/>
              <a:t>Keszthely</a:t>
            </a:r>
            <a:endParaRPr lang="hu-HU" dirty="0"/>
          </a:p>
        </p:txBody>
      </p:sp>
      <p:pic>
        <p:nvPicPr>
          <p:cNvPr id="29703" name="Kép 8" descr="PA0200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428736"/>
            <a:ext cx="307181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Kép 9" descr="PA02006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6430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Kép 7" descr="PA02003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1857364"/>
            <a:ext cx="3000375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Nemzetközi kapcsolatok</a:t>
            </a:r>
            <a:endParaRPr lang="hu-H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artalom helye 2"/>
          <p:cNvSpPr>
            <a:spLocks noGrp="1"/>
          </p:cNvSpPr>
          <p:nvPr>
            <p:ph idx="1"/>
          </p:nvPr>
        </p:nvSpPr>
        <p:spPr>
          <a:xfrm>
            <a:off x="5572125" y="1143000"/>
            <a:ext cx="3357563" cy="550068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hu-HU" sz="2000" smtClean="0"/>
              <a:t>2009. március - A Svédországban működő Sysm Cég</a:t>
            </a:r>
          </a:p>
          <a:p>
            <a:pPr eaLnBrk="1" hangingPunct="1"/>
            <a:r>
              <a:rPr lang="hu-HU" sz="2000" smtClean="0"/>
              <a:t>a környezetre gyakorolt káros anyag kibocsátást a minimálisra csökkenti. </a:t>
            </a:r>
          </a:p>
          <a:p>
            <a:pPr eaLnBrk="1" hangingPunct="1"/>
            <a:r>
              <a:rPr lang="hu-HU" sz="2000" smtClean="0"/>
              <a:t>A technológia alapja a szelektív hulladékgyűjtés </a:t>
            </a:r>
          </a:p>
          <a:p>
            <a:pPr eaLnBrk="1" hangingPunct="1"/>
            <a:r>
              <a:rPr lang="hu-HU" sz="2000" smtClean="0"/>
              <a:t>A hulladékégető erőmű 680.000 t hulladék elégetésével 1400 Gwh hő és 250GWH villamos energia előállítására képes, mely Malmő</a:t>
            </a:r>
            <a:r>
              <a:rPr lang="hu-HU" sz="2200" smtClean="0"/>
              <a:t> </a:t>
            </a:r>
            <a:r>
              <a:rPr lang="hu-HU" sz="2000" smtClean="0"/>
              <a:t>lakosságának 60% ellátja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Svéd hulladék égető erőmű tárgyalás</a:t>
            </a:r>
            <a:endParaRPr lang="hu-HU" dirty="0"/>
          </a:p>
        </p:txBody>
      </p:sp>
      <p:pic>
        <p:nvPicPr>
          <p:cNvPr id="25604" name="Kép 3" descr="P30400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785794"/>
            <a:ext cx="28813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Kép 4" descr="P30400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071942"/>
            <a:ext cx="28575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Kép 5" descr="P304001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357430"/>
            <a:ext cx="3286125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artalom helye 2"/>
          <p:cNvSpPr>
            <a:spLocks noGrp="1"/>
          </p:cNvSpPr>
          <p:nvPr>
            <p:ph idx="1"/>
          </p:nvPr>
        </p:nvSpPr>
        <p:spPr>
          <a:xfrm>
            <a:off x="500063" y="1285875"/>
            <a:ext cx="3971925" cy="452596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hu-HU" sz="2800" smtClean="0"/>
              <a:t>3 fős szingapúri delegáció, ausztrál közvetítő céggel, tagjai Simon Lee Fun Executive director , Goh Peng Thong director és Andrew Khng director, akik befektetési céllal érkeztek Magyarországra.</a:t>
            </a:r>
          </a:p>
        </p:txBody>
      </p:sp>
      <p:sp>
        <p:nvSpPr>
          <p:cNvPr id="276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Távol keleti érdeklődés</a:t>
            </a:r>
          </a:p>
        </p:txBody>
      </p:sp>
      <p:pic>
        <p:nvPicPr>
          <p:cNvPr id="27652" name="Kép 3" descr="PC14002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1143000"/>
            <a:ext cx="3762375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Kép 4" descr="PC1400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421481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857356" y="1142984"/>
            <a:ext cx="6858048" cy="518318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Közösségi ház építése 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Emlékmű felállítása 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Templom felújítása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Ravatalozó építése 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24 lakótelkes falurész 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94 építési telkes lakópark  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Önkormányzati épületek </a:t>
            </a:r>
            <a:r>
              <a:rPr lang="hu-HU" sz="2800" dirty="0" err="1" smtClean="0"/>
              <a:t>biosolar</a:t>
            </a:r>
            <a:r>
              <a:rPr lang="hu-HU" sz="2800" dirty="0" smtClean="0"/>
              <a:t> fűtésrendszerének megépítése 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Szennyvízrendszer kiépítése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Vezetékes gázhálózat kiépítése 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Önkormányzati utak és közterületek építése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EU szabványos játszótér építése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Grund és Szabadidő Park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800" dirty="0" smtClean="0"/>
              <a:t>Logisztikai Központ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endParaRPr lang="hu-HU" sz="2800" dirty="0" smtClean="0"/>
          </a:p>
          <a:p>
            <a:pPr>
              <a:lnSpc>
                <a:spcPct val="80000"/>
              </a:lnSpc>
              <a:buClr>
                <a:schemeClr val="tx2"/>
              </a:buClr>
              <a:buFontTx/>
              <a:buNone/>
            </a:pPr>
            <a:endParaRPr lang="hu-HU" sz="2800" dirty="0" smtClean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40650" cy="1165225"/>
          </a:xfrm>
        </p:spPr>
        <p:txBody>
          <a:bodyPr/>
          <a:lstStyle/>
          <a:p>
            <a:r>
              <a:rPr lang="hu-HU" dirty="0" smtClean="0"/>
              <a:t>Nagypáli - Eredmények</a:t>
            </a:r>
          </a:p>
        </p:txBody>
      </p:sp>
    </p:spTree>
    <p:custDataLst>
      <p:tags r:id="rId1"/>
    </p:custDataLst>
  </p:cSld>
  <p:clrMapOvr>
    <a:masterClrMapping/>
  </p:clrMapOvr>
  <p:transition advTm="14969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Tartalom helye 6" descr="P31900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810" y="1428736"/>
            <a:ext cx="4696691" cy="3520440"/>
          </a:xfrm>
        </p:spPr>
      </p:pic>
      <p:sp>
        <p:nvSpPr>
          <p:cNvPr id="34818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smtClean="0"/>
              <a:t>Ausztriai partner keresés, találkozó</a:t>
            </a:r>
          </a:p>
        </p:txBody>
      </p:sp>
      <p:sp>
        <p:nvSpPr>
          <p:cNvPr id="34822" name="Tartalom helye 5"/>
          <p:cNvSpPr>
            <a:spLocks noGrp="1"/>
          </p:cNvSpPr>
          <p:nvPr>
            <p:ph sz="quarter" idx="4294967295"/>
          </p:nvPr>
        </p:nvSpPr>
        <p:spPr>
          <a:xfrm>
            <a:off x="357158" y="1643050"/>
            <a:ext cx="4041775" cy="3941763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hu-HU" dirty="0" smtClean="0"/>
              <a:t>Határon Átnyúló Együttműködés Ausztria-Magyarország 2007-2013 Program során megvalósítandó Turisztikai Termékkapcsolódások Koordinációs Központja pályázathoz projekt partnert keresett a település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ím 1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3000"/>
          </a:xfrm>
        </p:spPr>
        <p:txBody>
          <a:bodyPr/>
          <a:lstStyle/>
          <a:p>
            <a:pPr eaLnBrk="1" hangingPunct="1"/>
            <a:r>
              <a:rPr lang="hu-HU" smtClean="0"/>
              <a:t>Bettenhausen - kapcsolatépítés</a:t>
            </a:r>
          </a:p>
        </p:txBody>
      </p:sp>
      <p:pic>
        <p:nvPicPr>
          <p:cNvPr id="37892" name="Tartalom helye 6" descr="P5090338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1428736"/>
            <a:ext cx="4219575" cy="4000500"/>
          </a:xfrm>
        </p:spPr>
      </p:pic>
      <p:sp>
        <p:nvSpPr>
          <p:cNvPr id="37894" name="Tartalom helye 5"/>
          <p:cNvSpPr>
            <a:spLocks noGrp="1"/>
          </p:cNvSpPr>
          <p:nvPr>
            <p:ph sz="quarter" idx="4294967295"/>
          </p:nvPr>
        </p:nvSpPr>
        <p:spPr>
          <a:xfrm>
            <a:off x="4714876" y="1500174"/>
            <a:ext cx="4041775" cy="394176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hu-HU" dirty="0" smtClean="0"/>
              <a:t>   A partner találkozó fő célja a kapcsolatok erősítése, közös programok szervezése, pályázatokkal kapcsolatos egyeztetések, megvalósításban szerzett tapasztalatok cseréje, együttműködések megalapozása.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err="1" smtClean="0"/>
              <a:t>Dobronak</a:t>
            </a:r>
            <a:r>
              <a:rPr lang="hu-HU" dirty="0" smtClean="0"/>
              <a:t> partnerségi megállapodás</a:t>
            </a:r>
            <a:endParaRPr lang="hu-HU" dirty="0"/>
          </a:p>
        </p:txBody>
      </p:sp>
      <p:pic>
        <p:nvPicPr>
          <p:cNvPr id="35843" name="Tartalom helye 6" descr="PA200128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000250"/>
            <a:ext cx="4040188" cy="3665538"/>
          </a:xfrm>
        </p:spPr>
      </p:pic>
      <p:sp>
        <p:nvSpPr>
          <p:cNvPr id="35844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hu-HU" smtClean="0"/>
          </a:p>
          <a:p>
            <a:pPr eaLnBrk="1" hangingPunct="1"/>
            <a:r>
              <a:rPr lang="hu-HU" smtClean="0"/>
              <a:t>Szlovéniai kapcsolat felvétel egészségfejlesztés területén</a:t>
            </a:r>
          </a:p>
          <a:p>
            <a:pPr eaLnBrk="1" hangingPunct="1"/>
            <a:r>
              <a:rPr lang="hu-HU" smtClean="0"/>
              <a:t>Közös pályázati program megvalósítása</a:t>
            </a:r>
          </a:p>
          <a:p>
            <a:pPr eaLnBrk="1" hangingPunct="1"/>
            <a:r>
              <a:rPr lang="hu-HU" smtClean="0"/>
              <a:t>Fejlesztési program kidolgozása, összehangolása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/>
          <p:cNvSpPr>
            <a:spLocks noGrp="1"/>
          </p:cNvSpPr>
          <p:nvPr>
            <p:ph type="title"/>
          </p:nvPr>
        </p:nvSpPr>
        <p:spPr>
          <a:xfrm>
            <a:off x="1857356" y="142852"/>
            <a:ext cx="5472122" cy="989034"/>
          </a:xfrm>
        </p:spPr>
        <p:txBody>
          <a:bodyPr/>
          <a:lstStyle/>
          <a:p>
            <a:pPr eaLnBrk="1" hangingPunct="1"/>
            <a:r>
              <a:rPr lang="hu-HU" dirty="0" smtClean="0"/>
              <a:t>Erdélyi kapcsolatok</a:t>
            </a:r>
          </a:p>
        </p:txBody>
      </p:sp>
      <p:pic>
        <p:nvPicPr>
          <p:cNvPr id="36868" name="Tartalom helye 6" descr="IM000857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572132" y="1714488"/>
            <a:ext cx="3182938" cy="2387600"/>
          </a:xfrm>
        </p:spPr>
      </p:pic>
      <p:sp>
        <p:nvSpPr>
          <p:cNvPr id="36870" name="Tartalom helye 5"/>
          <p:cNvSpPr>
            <a:spLocks noGrp="1"/>
          </p:cNvSpPr>
          <p:nvPr>
            <p:ph sz="quarter" idx="4294967295"/>
          </p:nvPr>
        </p:nvSpPr>
        <p:spPr>
          <a:xfrm>
            <a:off x="1785918" y="4857760"/>
            <a:ext cx="7143800" cy="17859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u-HU" dirty="0" smtClean="0"/>
              <a:t>Megújuló energiák népszerűsítését, elterjedésének elősegítését célzó együttműködések</a:t>
            </a:r>
          </a:p>
          <a:p>
            <a:pPr eaLnBrk="1" hangingPunct="1"/>
            <a:r>
              <a:rPr lang="hu-HU" dirty="0" smtClean="0"/>
              <a:t>Szászcsávással többéves testvér települési kapcsolat</a:t>
            </a:r>
          </a:p>
        </p:txBody>
      </p:sp>
      <p:pic>
        <p:nvPicPr>
          <p:cNvPr id="36871" name="Kép 7" descr="IM00105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000108"/>
            <a:ext cx="3214688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Kép 8" descr="IM00092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0024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Szöveg helye 4"/>
          <p:cNvSpPr>
            <a:spLocks noGrp="1"/>
          </p:cNvSpPr>
          <p:nvPr>
            <p:ph type="body" sz="half" idx="4294967295"/>
          </p:nvPr>
        </p:nvSpPr>
        <p:spPr>
          <a:xfrm>
            <a:off x="2214546" y="4000504"/>
            <a:ext cx="4041775" cy="762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algn="ctr" eaLnBrk="1" hangingPunct="1">
              <a:buNone/>
            </a:pPr>
            <a:r>
              <a:rPr lang="hu-HU" dirty="0" smtClean="0"/>
              <a:t>Szászcsávás, Csíkmadaras, </a:t>
            </a:r>
            <a:r>
              <a:rPr lang="hu-HU" dirty="0" err="1" smtClean="0"/>
              <a:t>Gyergyóalfalu</a:t>
            </a:r>
            <a:endParaRPr lang="hu-HU" dirty="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Nemzetközi Kapcsolatfelvétel Szudán állammal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err="1" smtClean="0"/>
              <a:t>Testvértelepülési</a:t>
            </a:r>
            <a:r>
              <a:rPr lang="hu-HU" sz="2000" dirty="0" smtClean="0"/>
              <a:t> Megállapodás </a:t>
            </a:r>
            <a:r>
              <a:rPr lang="hu-HU" sz="2000" dirty="0" err="1" smtClean="0"/>
              <a:t>Kosti</a:t>
            </a:r>
            <a:r>
              <a:rPr lang="hu-HU" sz="2000" dirty="0" smtClean="0"/>
              <a:t> várossal </a:t>
            </a:r>
          </a:p>
          <a:p>
            <a:r>
              <a:rPr lang="hu-HU" sz="2000" dirty="0" smtClean="0"/>
              <a:t>Első szudáni „fecske” Nagypáliban-Közép-Európai országok kapcsolattartásáért felelős kormánymegbízott – </a:t>
            </a:r>
            <a:r>
              <a:rPr lang="hu-HU" sz="2000" dirty="0" err="1" smtClean="0"/>
              <a:t>Gasm</a:t>
            </a:r>
            <a:r>
              <a:rPr lang="hu-HU" sz="2000" dirty="0" smtClean="0"/>
              <a:t> </a:t>
            </a:r>
            <a:r>
              <a:rPr lang="hu-HU" sz="2000" dirty="0" err="1" smtClean="0"/>
              <a:t>Elseed</a:t>
            </a:r>
            <a:r>
              <a:rPr lang="hu-HU" sz="2000" dirty="0" smtClean="0"/>
              <a:t> Ibrahim Mohamed</a:t>
            </a:r>
            <a:endParaRPr lang="hu-HU" sz="2000" dirty="0"/>
          </a:p>
        </p:txBody>
      </p:sp>
      <p:pic>
        <p:nvPicPr>
          <p:cNvPr id="4" name="Kép 3" descr="DSC01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857496"/>
            <a:ext cx="4000528" cy="3000396"/>
          </a:xfrm>
          <a:prstGeom prst="rect">
            <a:avLst/>
          </a:prstGeom>
        </p:spPr>
      </p:pic>
      <p:pic>
        <p:nvPicPr>
          <p:cNvPr id="5" name="Kép 4" descr="DSC022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429000"/>
            <a:ext cx="4024309" cy="301823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029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285860"/>
            <a:ext cx="4675725" cy="3506794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Indonéz kapcsolat kezdete</a:t>
            </a:r>
            <a:endParaRPr lang="hu-HU" dirty="0"/>
          </a:p>
        </p:txBody>
      </p:sp>
      <p:pic>
        <p:nvPicPr>
          <p:cNvPr id="5" name="Kép 4" descr="DSC02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429000"/>
            <a:ext cx="4357718" cy="326828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429256" y="1357298"/>
            <a:ext cx="3143272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256032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hu-HU" dirty="0" err="1" smtClean="0">
                <a:latin typeface="+mn-lt"/>
                <a:cs typeface="+mn-cs"/>
              </a:rPr>
              <a:t>Indonéz-Magyar</a:t>
            </a:r>
            <a:r>
              <a:rPr lang="hu-HU" dirty="0" smtClean="0">
                <a:latin typeface="+mn-lt"/>
                <a:cs typeface="+mn-cs"/>
              </a:rPr>
              <a:t> Gazdasági Fórum - Nagypáliban 2011. szeptember</a:t>
            </a:r>
          </a:p>
          <a:p>
            <a:pPr marL="365760" indent="-256032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hu-HU" dirty="0" smtClean="0">
                <a:latin typeface="+mn-lt"/>
                <a:cs typeface="+mn-cs"/>
              </a:rPr>
              <a:t>Indonéz Kereskedelmi Központ - Budapest</a:t>
            </a:r>
          </a:p>
        </p:txBody>
      </p:sp>
      <p:pic>
        <p:nvPicPr>
          <p:cNvPr id="7" name="Kép 6" descr="logo_depdag.gi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98" y="5214950"/>
            <a:ext cx="923925" cy="8858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11.000 fős város Görögország északi részén. Athéntól 41 km-re fekszik. </a:t>
            </a:r>
          </a:p>
          <a:p>
            <a:r>
              <a:rPr lang="hu-HU" dirty="0" smtClean="0"/>
              <a:t>Megállapodás </a:t>
            </a:r>
            <a:r>
              <a:rPr lang="hu-HU" dirty="0" err="1" smtClean="0"/>
              <a:t>Sotiris</a:t>
            </a:r>
            <a:r>
              <a:rPr lang="hu-HU" dirty="0" smtClean="0"/>
              <a:t> </a:t>
            </a:r>
            <a:r>
              <a:rPr lang="hu-HU" dirty="0" err="1" smtClean="0"/>
              <a:t>Iatrou-val</a:t>
            </a:r>
            <a:r>
              <a:rPr lang="hu-HU" dirty="0" smtClean="0"/>
              <a:t>, a város tanácsosával.</a:t>
            </a: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Keratea</a:t>
            </a:r>
            <a:r>
              <a:rPr lang="hu-HU" dirty="0" smtClean="0"/>
              <a:t>, a görög testvértelepülés</a:t>
            </a:r>
            <a:endParaRPr lang="hu-HU" dirty="0"/>
          </a:p>
        </p:txBody>
      </p:sp>
      <p:pic>
        <p:nvPicPr>
          <p:cNvPr id="5" name="Kép 4" descr="P1010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2786058"/>
            <a:ext cx="5072098" cy="380407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908050"/>
            <a:ext cx="8229600" cy="5757863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000" smtClean="0"/>
              <a:t>biomassza kogenerációs erőmű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000" smtClean="0"/>
              <a:t>biogáz erőmű tervezése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000" smtClean="0"/>
              <a:t>pellet előállító üzem létesítése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hu-HU" sz="2000" smtClean="0"/>
              <a:t>turisztikai központ: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többfunkciós koordinációs központ (idegenforgalmi irodák, konferenciaterem, étterem, borház, szálloda)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kerékpárcentrum (iroda, szerviz, kölcsönző) 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egészségmegőrző központ (tornaterem, konditerem, szauna, szolárium, sóbarlang, fedett medence, gyógymasszázs, szépészeti szalonok)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erdei iskola jellegű oktatási centrum 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meditációs és relaxációs növényház, kápolna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állat-és növénypark 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erdei tornapálya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kézműves műhelyek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pajtaszínház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tájjellegű apartmanházak</a:t>
            </a:r>
          </a:p>
          <a:p>
            <a:pPr lvl="1">
              <a:lnSpc>
                <a:spcPct val="80000"/>
              </a:lnSpc>
            </a:pPr>
            <a:r>
              <a:rPr lang="hu-HU" sz="2000" smtClean="0"/>
              <a:t>Nordic walking - pálya</a:t>
            </a:r>
            <a:endParaRPr lang="hu-HU" sz="1800" smtClean="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mtClean="0"/>
              <a:t>Nagypáli - tervek</a:t>
            </a:r>
          </a:p>
        </p:txBody>
      </p:sp>
    </p:spTree>
    <p:custDataLst>
      <p:tags r:id="rId1"/>
    </p:custDataLst>
  </p:cSld>
  <p:clrMapOvr>
    <a:masterClrMapping/>
  </p:clrMapOvr>
  <p:transition advTm="10313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dirty="0" smtClean="0"/>
              <a:t>KÖSZÖNÖM A FIGYELMET!</a:t>
            </a:r>
          </a:p>
        </p:txBody>
      </p:sp>
      <p:sp>
        <p:nvSpPr>
          <p:cNvPr id="8" name="Alcím 7"/>
          <p:cNvSpPr>
            <a:spLocks noGrp="1"/>
          </p:cNvSpPr>
          <p:nvPr>
            <p:ph type="subTitle" idx="4294967295"/>
          </p:nvPr>
        </p:nvSpPr>
        <p:spPr>
          <a:xfrm>
            <a:off x="785786" y="4143380"/>
            <a:ext cx="7772400" cy="1700216"/>
          </a:xfrm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4000" dirty="0" err="1" smtClean="0"/>
              <a:t>Köcse</a:t>
            </a:r>
            <a:r>
              <a:rPr lang="hu-HU" sz="4000" dirty="0" smtClean="0"/>
              <a:t> Tibor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4000" dirty="0" smtClean="0"/>
              <a:t>Polgármester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4000" dirty="0" smtClean="0"/>
              <a:t>Nagypáli Község Önkormányzata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4000" dirty="0" smtClean="0"/>
              <a:t>8912 Nagypáli, Arany János u. 26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hu-HU" dirty="0"/>
          </a:p>
        </p:txBody>
      </p:sp>
      <p:pic>
        <p:nvPicPr>
          <p:cNvPr id="5" name="Kép 4" descr="Nagypáli címere2 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1428736"/>
            <a:ext cx="1662122" cy="24682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4348" y="642918"/>
            <a:ext cx="7772400" cy="1828800"/>
          </a:xfrm>
        </p:spPr>
        <p:txBody>
          <a:bodyPr/>
          <a:lstStyle/>
          <a:p>
            <a:r>
              <a:rPr lang="hu-HU" dirty="0" smtClean="0"/>
              <a:t>Eredmények és tervek bemutatása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22713" y="2428868"/>
            <a:ext cx="4572000" cy="3500462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hu-HU" b="1" dirty="0" smtClean="0"/>
              <a:t>Faluház </a:t>
            </a:r>
            <a:r>
              <a:rPr lang="hu-HU" b="1" dirty="0" err="1" smtClean="0"/>
              <a:t>biosolár</a:t>
            </a:r>
            <a:r>
              <a:rPr lang="hu-HU" b="1" dirty="0" smtClean="0"/>
              <a:t> fűtőrendszer</a:t>
            </a:r>
          </a:p>
          <a:p>
            <a:pPr>
              <a:buFont typeface="Arial" pitchFamily="34" charset="0"/>
              <a:buChar char="•"/>
            </a:pPr>
            <a:r>
              <a:rPr lang="hu-HU" b="1" dirty="0" smtClean="0"/>
              <a:t>Innovációs </a:t>
            </a:r>
            <a:r>
              <a:rPr lang="hu-HU" b="1" dirty="0" err="1" smtClean="0"/>
              <a:t>Ökocentrum</a:t>
            </a:r>
            <a:endParaRPr lang="hu-HU" b="1" dirty="0" smtClean="0"/>
          </a:p>
          <a:p>
            <a:pPr>
              <a:buFont typeface="Arial" pitchFamily="34" charset="0"/>
              <a:buChar char="•"/>
            </a:pPr>
            <a:r>
              <a:rPr lang="hu-HU" b="1" dirty="0" smtClean="0"/>
              <a:t>Logisztikai Központ</a:t>
            </a:r>
          </a:p>
          <a:p>
            <a:pPr>
              <a:buFont typeface="Arial" pitchFamily="34" charset="0"/>
              <a:buChar char="•"/>
            </a:pPr>
            <a:r>
              <a:rPr lang="hu-HU" b="1" dirty="0" err="1" smtClean="0"/>
              <a:t>Faapríték</a:t>
            </a:r>
            <a:r>
              <a:rPr lang="hu-HU" b="1" dirty="0" smtClean="0"/>
              <a:t> előállítás</a:t>
            </a:r>
          </a:p>
          <a:p>
            <a:pPr>
              <a:buFont typeface="Arial" pitchFamily="34" charset="0"/>
              <a:buChar char="•"/>
            </a:pPr>
            <a:r>
              <a:rPr lang="hu-HU" b="1" dirty="0" smtClean="0"/>
              <a:t>Energiafűz ültetvény</a:t>
            </a:r>
          </a:p>
          <a:p>
            <a:pPr>
              <a:buFont typeface="Arial" pitchFamily="34" charset="0"/>
              <a:buChar char="•"/>
            </a:pPr>
            <a:r>
              <a:rPr lang="hu-HU" b="1" dirty="0" err="1" smtClean="0"/>
              <a:t>Villamosenergia</a:t>
            </a:r>
            <a:r>
              <a:rPr lang="hu-HU" b="1" dirty="0" smtClean="0"/>
              <a:t> előállítás napelemmel</a:t>
            </a:r>
          </a:p>
          <a:p>
            <a:pPr>
              <a:buFont typeface="Arial" pitchFamily="34" charset="0"/>
              <a:buChar char="•"/>
            </a:pPr>
            <a:r>
              <a:rPr lang="hu-HU" b="1" dirty="0" smtClean="0"/>
              <a:t>Település energiatakarékos közvilágítása</a:t>
            </a:r>
          </a:p>
          <a:p>
            <a:pPr>
              <a:buFont typeface="Arial" pitchFamily="34" charset="0"/>
              <a:buChar char="•"/>
            </a:pPr>
            <a:r>
              <a:rPr lang="hu-HU" b="1" dirty="0" smtClean="0"/>
              <a:t>Nagypáli és az </a:t>
            </a:r>
            <a:r>
              <a:rPr lang="hu-HU" b="1" dirty="0" err="1" smtClean="0"/>
              <a:t>ökológikus</a:t>
            </a:r>
            <a:r>
              <a:rPr lang="hu-HU" b="1" dirty="0" smtClean="0"/>
              <a:t> gondolkodás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747838"/>
            <a:ext cx="8229600" cy="4398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800" b="1" u="sng" dirty="0" smtClean="0">
                <a:solidFill>
                  <a:schemeClr val="tx2"/>
                </a:solidFill>
              </a:rPr>
              <a:t>Pályázat:</a:t>
            </a:r>
            <a:r>
              <a:rPr lang="hu-HU" sz="2800" dirty="0" smtClean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sz="2800" dirty="0" smtClean="0"/>
              <a:t>	</a:t>
            </a:r>
            <a:r>
              <a:rPr lang="hu-HU" sz="2400" dirty="0" smtClean="0"/>
              <a:t>Zala Megyei Területfejlesztési Tanács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sz="2800" dirty="0" smtClean="0"/>
              <a:t>	CÉDE 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sz="9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hu-HU" sz="2400" b="1" u="sng" dirty="0" smtClean="0">
                <a:solidFill>
                  <a:schemeClr val="tx2"/>
                </a:solidFill>
              </a:rPr>
              <a:t>Projekt kezdete</a:t>
            </a:r>
            <a:r>
              <a:rPr lang="hu-HU" sz="2800" dirty="0" smtClean="0"/>
              <a:t>:     </a:t>
            </a:r>
            <a:r>
              <a:rPr lang="hu-HU" sz="2400" dirty="0" smtClean="0"/>
              <a:t>2004. október hó</a:t>
            </a:r>
          </a:p>
          <a:p>
            <a:pPr>
              <a:lnSpc>
                <a:spcPct val="90000"/>
              </a:lnSpc>
            </a:pPr>
            <a:r>
              <a:rPr lang="hu-HU" sz="2400" b="1" u="sng" dirty="0" smtClean="0">
                <a:solidFill>
                  <a:schemeClr val="tx2"/>
                </a:solidFill>
              </a:rPr>
              <a:t>Projekt befejezése</a:t>
            </a:r>
            <a:r>
              <a:rPr lang="hu-HU" sz="2800" dirty="0" smtClean="0"/>
              <a:t>: </a:t>
            </a:r>
            <a:r>
              <a:rPr lang="hu-HU" sz="2400" dirty="0" smtClean="0"/>
              <a:t>2004. november hó</a:t>
            </a:r>
          </a:p>
          <a:p>
            <a:pPr>
              <a:lnSpc>
                <a:spcPct val="90000"/>
              </a:lnSpc>
            </a:pPr>
            <a:endParaRPr lang="hu-HU" sz="2800" dirty="0" smtClean="0"/>
          </a:p>
          <a:p>
            <a:pPr>
              <a:lnSpc>
                <a:spcPct val="90000"/>
              </a:lnSpc>
            </a:pPr>
            <a:r>
              <a:rPr lang="hu-HU" sz="2800" b="1" u="sng" dirty="0" smtClean="0">
                <a:solidFill>
                  <a:schemeClr val="tx2"/>
                </a:solidFill>
              </a:rPr>
              <a:t>Célja</a:t>
            </a:r>
            <a:r>
              <a:rPr lang="hu-HU" sz="2800" b="1" dirty="0" smtClean="0"/>
              <a:t>:</a:t>
            </a:r>
            <a:r>
              <a:rPr lang="hu-HU" sz="2800" b="1" u="sng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hu-HU" sz="2400" dirty="0" smtClean="0"/>
              <a:t>A Közösségi ház és a hozzá kapcsolódó épületek fűtés korszerűsítése, a túlterhelt fűtési rendszer napkollektorral történő tehermentesítése</a:t>
            </a:r>
          </a:p>
          <a:p>
            <a:pPr>
              <a:lnSpc>
                <a:spcPct val="90000"/>
              </a:lnSpc>
            </a:pPr>
            <a:endParaRPr lang="hu-HU" sz="2800" dirty="0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58763"/>
            <a:ext cx="7235825" cy="1162050"/>
          </a:xfrm>
        </p:spPr>
        <p:txBody>
          <a:bodyPr/>
          <a:lstStyle/>
          <a:p>
            <a:r>
              <a:rPr lang="hu-HU" sz="3200" dirty="0" smtClean="0"/>
              <a:t>Önkormányzati épület felújítása</a:t>
            </a:r>
            <a:br>
              <a:rPr lang="hu-HU" sz="3200" dirty="0" smtClean="0"/>
            </a:br>
            <a:r>
              <a:rPr lang="hu-HU" sz="3200" dirty="0" err="1" smtClean="0"/>
              <a:t>Biosolár</a:t>
            </a:r>
            <a:r>
              <a:rPr lang="hu-HU" sz="3200" dirty="0" smtClean="0"/>
              <a:t> rendszer kiépítése</a:t>
            </a:r>
          </a:p>
        </p:txBody>
      </p:sp>
      <p:pic>
        <p:nvPicPr>
          <p:cNvPr id="392196" name="Picture 4" descr="DSC018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30175"/>
            <a:ext cx="2195513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197" name="Picture 5" descr="IMG_09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3213100"/>
            <a:ext cx="22320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198" name="Picture 6" descr="P91401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7050" y="1412875"/>
            <a:ext cx="1943100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0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9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9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906463"/>
            <a:ext cx="8229600" cy="412591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hu-HU" sz="2800" dirty="0" smtClean="0"/>
          </a:p>
          <a:p>
            <a:pPr>
              <a:lnSpc>
                <a:spcPct val="80000"/>
              </a:lnSpc>
            </a:pPr>
            <a:r>
              <a:rPr lang="hu-HU" sz="2400" dirty="0" smtClean="0"/>
              <a:t>A központi kazánházban kialakított rendszer biztosítja a közösségi ház, az orvosi rendelő, az önkormányzati irodahelyiség, szolgálati lakás és a bérbe adott önkormányzati bolt helyiség melegvíz-fűtés ellátását :</a:t>
            </a:r>
          </a:p>
          <a:p>
            <a:pPr lvl="1">
              <a:lnSpc>
                <a:spcPct val="80000"/>
              </a:lnSpc>
            </a:pPr>
            <a:r>
              <a:rPr lang="hu-HU" sz="2400" dirty="0" smtClean="0"/>
              <a:t>A közösségi ház tetőszerkezetén elhelyezett napkollektor 140 m</a:t>
            </a:r>
            <a:r>
              <a:rPr lang="hu-HU" sz="2400" baseline="30000" dirty="0" smtClean="0"/>
              <a:t>2 </a:t>
            </a:r>
            <a:r>
              <a:rPr lang="hu-HU" sz="2400" dirty="0" smtClean="0"/>
              <a:t>nagyságban</a:t>
            </a:r>
          </a:p>
          <a:p>
            <a:pPr lvl="1">
              <a:lnSpc>
                <a:spcPct val="80000"/>
              </a:lnSpc>
            </a:pPr>
            <a:r>
              <a:rPr lang="hu-HU" sz="2400" dirty="0" smtClean="0"/>
              <a:t>2 db fa elgázosító ATMOS kazán beszerelése, melyet erdőből nyert </a:t>
            </a:r>
            <a:r>
              <a:rPr lang="hu-HU" sz="2400" dirty="0" err="1" smtClean="0"/>
              <a:t>faaprítékkal</a:t>
            </a:r>
            <a:r>
              <a:rPr lang="hu-HU" sz="2400" dirty="0" smtClean="0"/>
              <a:t> használnak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A beruházást követően 70%-os megtakarítás érhető el a gázköltségek tekintetében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158162" cy="1133475"/>
          </a:xfrm>
        </p:spPr>
        <p:txBody>
          <a:bodyPr/>
          <a:lstStyle/>
          <a:p>
            <a:r>
              <a:rPr lang="hu-HU" smtClean="0"/>
              <a:t>Az új fűtési rendszer</a:t>
            </a:r>
          </a:p>
        </p:txBody>
      </p:sp>
      <p:pic>
        <p:nvPicPr>
          <p:cNvPr id="393220" name="Picture 4" descr="DSC023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852988"/>
            <a:ext cx="205105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1" name="Picture 5" descr="DSC023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5302250"/>
            <a:ext cx="208756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2" name="Picture 6" descr="P91401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787900"/>
            <a:ext cx="201612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3" name="Picture 7" descr="IMG_099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5451475"/>
            <a:ext cx="2087563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9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9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9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3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41513"/>
            <a:ext cx="8229600" cy="418465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u-HU" u="sng" smtClean="0">
                <a:solidFill>
                  <a:schemeClr val="tx2"/>
                </a:solidFill>
              </a:rPr>
              <a:t>Pályázat:</a:t>
            </a:r>
          </a:p>
          <a:p>
            <a:pPr>
              <a:buClr>
                <a:schemeClr val="tx2"/>
              </a:buClr>
              <a:buFontTx/>
              <a:buNone/>
            </a:pPr>
            <a:r>
              <a:rPr lang="hu-HU" smtClean="0">
                <a:solidFill>
                  <a:schemeClr val="tx2"/>
                </a:solidFill>
              </a:rPr>
              <a:t>	Ausztria – Magyarország INTERREG IIIA</a:t>
            </a:r>
          </a:p>
          <a:p>
            <a:pPr>
              <a:buClr>
                <a:schemeClr val="tx2"/>
              </a:buClr>
            </a:pPr>
            <a:endParaRPr lang="hu-HU" smtClean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hu-HU" sz="2000" u="sng" smtClean="0">
                <a:solidFill>
                  <a:schemeClr val="tx2"/>
                </a:solidFill>
              </a:rPr>
              <a:t>Projektkezdés:</a:t>
            </a:r>
            <a:r>
              <a:rPr lang="hu-HU" sz="2000" smtClean="0"/>
              <a:t>      2005. szeptember 01.</a:t>
            </a:r>
          </a:p>
          <a:p>
            <a:pPr>
              <a:buClr>
                <a:schemeClr val="tx2"/>
              </a:buClr>
            </a:pPr>
            <a:r>
              <a:rPr lang="hu-HU" sz="2000" u="sng" smtClean="0">
                <a:solidFill>
                  <a:schemeClr val="tx2"/>
                </a:solidFill>
              </a:rPr>
              <a:t>Projektzárás:</a:t>
            </a:r>
            <a:r>
              <a:rPr lang="hu-HU" sz="2000" u="sng" smtClean="0"/>
              <a:t> </a:t>
            </a:r>
            <a:r>
              <a:rPr lang="hu-HU" sz="2000" smtClean="0"/>
              <a:t>        2007. augusztus 31.</a:t>
            </a:r>
          </a:p>
          <a:p>
            <a:pPr>
              <a:buClr>
                <a:schemeClr val="tx2"/>
              </a:buClr>
              <a:buFontTx/>
              <a:buNone/>
            </a:pPr>
            <a:endParaRPr lang="hu-HU" smtClean="0"/>
          </a:p>
          <a:p>
            <a:pPr>
              <a:buClr>
                <a:schemeClr val="tx2"/>
              </a:buClr>
            </a:pPr>
            <a:r>
              <a:rPr lang="hu-HU" b="1" u="sng" smtClean="0">
                <a:solidFill>
                  <a:schemeClr val="tx2"/>
                </a:solidFill>
              </a:rPr>
              <a:t>A pályázó neve</a:t>
            </a:r>
          </a:p>
          <a:p>
            <a:pPr>
              <a:buClr>
                <a:schemeClr val="tx2"/>
              </a:buClr>
              <a:buFontTx/>
              <a:buNone/>
            </a:pPr>
            <a:r>
              <a:rPr lang="hu-HU" sz="3600" smtClean="0"/>
              <a:t>	Nagypáli Község Önkormányzata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87350"/>
            <a:ext cx="6202362" cy="1143000"/>
          </a:xfrm>
        </p:spPr>
        <p:txBody>
          <a:bodyPr>
            <a:normAutofit fontScale="90000"/>
          </a:bodyPr>
          <a:lstStyle/>
          <a:p>
            <a:r>
              <a:rPr lang="hu-HU" sz="4000" smtClean="0"/>
              <a:t>Megújuló Energiaforrások Innovációs Ökocentruma</a:t>
            </a:r>
          </a:p>
        </p:txBody>
      </p:sp>
      <p:pic>
        <p:nvPicPr>
          <p:cNvPr id="395268" name="Picture 4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276600"/>
            <a:ext cx="2881313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5269" name="Picture 5" descr="IMG_067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258763"/>
            <a:ext cx="2078038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9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95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2|1.1|1.1|1|1|1|1|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0.9|0.8|0.8|0.8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0.7|0.9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7|0.8|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étatér">
  <a:themeElements>
    <a:clrScheme name="Metró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étatér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étaté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871</TotalTime>
  <Words>1233</Words>
  <Application>Microsoft Office PowerPoint</Application>
  <PresentationFormat>Diavetítés a képernyőre (4:3 oldalarány)</PresentationFormat>
  <Paragraphs>281</Paragraphs>
  <Slides>58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59" baseType="lpstr">
      <vt:lpstr>Sétatér</vt:lpstr>
      <vt:lpstr>Nagypáli „Zöldút” falufejlesztési szisztéma</vt:lpstr>
      <vt:lpstr>2. dia</vt:lpstr>
      <vt:lpstr>Megújuló Energiaforrások hasznosításával kapcsolatos célrendszer Nagypáliban</vt:lpstr>
      <vt:lpstr>4. dia</vt:lpstr>
      <vt:lpstr>Nagypáli - Eredmények</vt:lpstr>
      <vt:lpstr>Eredmények és tervek bemutatása</vt:lpstr>
      <vt:lpstr>Önkormányzati épület felújítása Biosolár rendszer kiépítése</vt:lpstr>
      <vt:lpstr>Az új fűtési rendszer</vt:lpstr>
      <vt:lpstr>Megújuló Energiaforrások Innovációs Ökocentruma</vt:lpstr>
      <vt:lpstr>Logisztikai Központ</vt:lpstr>
      <vt:lpstr>11. dia</vt:lpstr>
      <vt:lpstr>12. dia</vt:lpstr>
      <vt:lpstr>Energia fűz telepítés, kezelés</vt:lpstr>
      <vt:lpstr>Érdeklődők, vendégek</vt:lpstr>
      <vt:lpstr>Napelemes faluvilágítás korszerűsítés </vt:lpstr>
      <vt:lpstr>Bio-Fűtőmű projekt </vt:lpstr>
      <vt:lpstr>A biomasszára, mint energiahordozóra épülő projektek szükségessége</vt:lpstr>
      <vt:lpstr>Bioenergetikai projektek iránti kereslet, elfogadhatóság</vt:lpstr>
      <vt:lpstr>Jellemző projekt alternatívák</vt:lpstr>
      <vt:lpstr>Villamosenergia termelés biomasszából</vt:lpstr>
      <vt:lpstr>21. dia</vt:lpstr>
      <vt:lpstr>Biomassza erőmű technológiai alapadatai</vt:lpstr>
      <vt:lpstr>23. dia</vt:lpstr>
      <vt:lpstr>24. dia</vt:lpstr>
      <vt:lpstr>Hidrogéntermelés</vt:lpstr>
      <vt:lpstr>Beruházási költségek</vt:lpstr>
      <vt:lpstr>Üzemeltetési költségek és bevételek</vt:lpstr>
      <vt:lpstr>Nagypáli és az ökológikus gondolkodás</vt:lpstr>
      <vt:lpstr>Grund és Szabadidőpark</vt:lpstr>
      <vt:lpstr>Hazai és nemzetközi programok, település programjai</vt:lpstr>
      <vt:lpstr>Napkorona Bajnokság</vt:lpstr>
      <vt:lpstr>RES Champion-Prága </vt:lpstr>
      <vt:lpstr>Nemzetközi programokban való részvétel</vt:lpstr>
      <vt:lpstr>Napkorona Fesztivál-Rurener elődadások</vt:lpstr>
      <vt:lpstr>Programok Nagypáliban</vt:lpstr>
      <vt:lpstr>Nemzetközi megújulóenergia-út</vt:lpstr>
      <vt:lpstr>Szervezetek Nagypáliban</vt:lpstr>
      <vt:lpstr>Létrehozott fejlesztési szervezet</vt:lpstr>
      <vt:lpstr>A Kft. működésének bemutatása</vt:lpstr>
      <vt:lpstr>LEADER csoport alakítás</vt:lpstr>
      <vt:lpstr>  Erdélyi látogatás a LEADER jegyében</vt:lpstr>
      <vt:lpstr>Konferenciák</vt:lpstr>
      <vt:lpstr>Helyi Vidékfejlesztési Stratégia kidolgozása</vt:lpstr>
      <vt:lpstr>Válságkezelő konferencia a Nagypáli Ökocentrumban</vt:lpstr>
      <vt:lpstr>Tájékoztató konferencia Derecskén</vt:lpstr>
      <vt:lpstr>Georgikon Napok Keszthely</vt:lpstr>
      <vt:lpstr>Nemzetközi kapcsolatok</vt:lpstr>
      <vt:lpstr>Svéd hulladék égető erőmű tárgyalás</vt:lpstr>
      <vt:lpstr>Távol keleti érdeklődés</vt:lpstr>
      <vt:lpstr>Ausztriai partner keresés, találkozó</vt:lpstr>
      <vt:lpstr>Bettenhausen - kapcsolatépítés</vt:lpstr>
      <vt:lpstr>Dobronak partnerségi megállapodás</vt:lpstr>
      <vt:lpstr>Erdélyi kapcsolatok</vt:lpstr>
      <vt:lpstr>Nemzetközi Kapcsolatfelvétel Szudán állammal </vt:lpstr>
      <vt:lpstr>Az Indonéz kapcsolat kezdete</vt:lpstr>
      <vt:lpstr>Keratea, a görög testvértelepülés</vt:lpstr>
      <vt:lpstr>Nagypáli - tervek</vt:lpstr>
      <vt:lpstr>KÖSZÖNÖM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Niki</cp:lastModifiedBy>
  <cp:revision>70</cp:revision>
  <dcterms:created xsi:type="dcterms:W3CDTF">2010-03-04T09:18:42Z</dcterms:created>
  <dcterms:modified xsi:type="dcterms:W3CDTF">2011-10-13T14:57:22Z</dcterms:modified>
</cp:coreProperties>
</file>