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60" r:id="rId4"/>
    <p:sldId id="261" r:id="rId5"/>
    <p:sldId id="268" r:id="rId6"/>
    <p:sldId id="262" r:id="rId7"/>
    <p:sldId id="263" r:id="rId8"/>
    <p:sldId id="264" r:id="rId9"/>
    <p:sldId id="265" r:id="rId10"/>
    <p:sldId id="266" r:id="rId11"/>
    <p:sldId id="259" r:id="rId12"/>
    <p:sldId id="267" r:id="rId13"/>
    <p:sldId id="270" r:id="rId14"/>
    <p:sldId id="271" r:id="rId15"/>
    <p:sldId id="272" r:id="rId16"/>
    <p:sldId id="273" r:id="rId17"/>
    <p:sldId id="274" r:id="rId18"/>
    <p:sldId id="275" r:id="rId19"/>
    <p:sldId id="269" r:id="rId2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726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42147410-28FD-4299-9CA1-DAFCD49BF97D}" type="datetimeFigureOut">
              <a:rPr lang="hu-HU" smtClean="0"/>
              <a:pPr/>
              <a:t>2011.10.13.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u-HU"/>
          </a:p>
        </p:txBody>
      </p:sp>
      <p:sp>
        <p:nvSpPr>
          <p:cNvPr id="10" name="Téglalap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Téglalap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Téglalap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Egyenes összekötő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Egyenes összekötő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Egyenes összekötő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Egyenes összekötő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Téglalap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zis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zis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zis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zis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zis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4E11C7C-CD6A-4987-94C3-1E66D07A685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47410-28FD-4299-9CA1-DAFCD49BF97D}" type="datetimeFigureOut">
              <a:rPr lang="hu-HU" smtClean="0"/>
              <a:pPr/>
              <a:t>2011.10.13.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1C7C-CD6A-4987-94C3-1E66D07A685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47410-28FD-4299-9CA1-DAFCD49BF97D}" type="datetimeFigureOut">
              <a:rPr lang="hu-HU" smtClean="0"/>
              <a:pPr/>
              <a:t>2011.10.13.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1C7C-CD6A-4987-94C3-1E66D07A685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2147410-28FD-4299-9CA1-DAFCD49BF97D}" type="datetimeFigureOut">
              <a:rPr lang="hu-HU" smtClean="0"/>
              <a:pPr/>
              <a:t>2011.10.13.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4E11C7C-CD6A-4987-94C3-1E66D07A685C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2147410-28FD-4299-9CA1-DAFCD49BF97D}" type="datetimeFigureOut">
              <a:rPr lang="hu-HU" smtClean="0"/>
              <a:pPr/>
              <a:t>2011.10.13.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u-HU"/>
          </a:p>
        </p:txBody>
      </p:sp>
      <p:sp>
        <p:nvSpPr>
          <p:cNvPr id="9" name="Téglalap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gyenes összekötő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gyenes összekötő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Egyenes összekötő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Egyenes összekötő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Téglalap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zis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zis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zis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zis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zis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gyenes összekötő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4E11C7C-CD6A-4987-94C3-1E66D07A685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47410-28FD-4299-9CA1-DAFCD49BF97D}" type="datetimeFigureOut">
              <a:rPr lang="hu-HU" smtClean="0"/>
              <a:pPr/>
              <a:t>2011.10.13.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1C7C-CD6A-4987-94C3-1E66D07A685C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47410-28FD-4299-9CA1-DAFCD49BF97D}" type="datetimeFigureOut">
              <a:rPr lang="hu-HU" smtClean="0"/>
              <a:pPr/>
              <a:t>2011.10.13.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1C7C-CD6A-4987-94C3-1E66D07A685C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2" name="Szöveg hely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4" name="Szöveg hely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2147410-28FD-4299-9CA1-DAFCD49BF97D}" type="datetimeFigureOut">
              <a:rPr lang="hu-HU" smtClean="0"/>
              <a:pPr/>
              <a:t>2011.10.13.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4E11C7C-CD6A-4987-94C3-1E66D07A685C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47410-28FD-4299-9CA1-DAFCD49BF97D}" type="datetimeFigureOut">
              <a:rPr lang="hu-HU" smtClean="0"/>
              <a:pPr/>
              <a:t>2011.10.13.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1C7C-CD6A-4987-94C3-1E66D07A685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gyenes összekötő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zis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Tartalom hely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1" name="Dátum hely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42147410-28FD-4299-9CA1-DAFCD49BF97D}" type="datetimeFigureOut">
              <a:rPr lang="hu-HU" smtClean="0"/>
              <a:pPr/>
              <a:t>2011.10.13.</a:t>
            </a:fld>
            <a:endParaRPr lang="hu-HU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4E11C7C-CD6A-4987-94C3-1E66D07A685C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3" name="Élőláb hely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zis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Téglalap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Egyenes összekötő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Egyenes összekötő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átum hely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2147410-28FD-4299-9CA1-DAFCD49BF97D}" type="datetimeFigureOut">
              <a:rPr lang="hu-HU" smtClean="0"/>
              <a:pPr/>
              <a:t>2011.10.13.</a:t>
            </a:fld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4E11C7C-CD6A-4987-94C3-1E66D07A685C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42147410-28FD-4299-9CA1-DAFCD49BF97D}" type="datetimeFigureOut">
              <a:rPr lang="hu-HU" smtClean="0"/>
              <a:pPr/>
              <a:t>2011.10.13.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églalap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zis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4E11C7C-CD6A-4987-94C3-1E66D07A685C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urener.eu/" TargetMode="External"/><Relationship Id="rId2" Type="http://schemas.openxmlformats.org/officeDocument/2006/relationships/hyperlink" Target="http://www.energo-optimum.e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fu.h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Fejlesztések megvalósíthatósága a pályázatok tükrében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Lochuk</a:t>
            </a:r>
            <a:r>
              <a:rPr lang="hu-HU" dirty="0" smtClean="0"/>
              <a:t> </a:t>
            </a:r>
            <a:r>
              <a:rPr lang="hu-HU" dirty="0" err="1" smtClean="0"/>
              <a:t>Nikoletta-MRM</a:t>
            </a:r>
            <a:endParaRPr lang="hu-HU" dirty="0" smtClean="0"/>
          </a:p>
          <a:p>
            <a:r>
              <a:rPr lang="hu-HU" dirty="0" smtClean="0"/>
              <a:t>Nagypáli</a:t>
            </a:r>
          </a:p>
          <a:p>
            <a:r>
              <a:rPr lang="hu-HU" dirty="0" smtClean="0"/>
              <a:t>2011</a:t>
            </a:r>
            <a:endParaRPr lang="hu-H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5. Lépés – megvalósítás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smtClean="0"/>
              <a:t>Projekt kezdés: 2005.09.01.</a:t>
            </a:r>
          </a:p>
          <a:p>
            <a:r>
              <a:rPr lang="hu-HU" dirty="0" smtClean="0"/>
              <a:t>Projekt zárás: 2007.08.31.</a:t>
            </a:r>
          </a:p>
          <a:p>
            <a:r>
              <a:rPr lang="hu-HU" dirty="0" smtClean="0"/>
              <a:t>A pályázó neve:Nagypáli Község Önkormányzata</a:t>
            </a:r>
          </a:p>
          <a:p>
            <a:r>
              <a:rPr lang="hu-HU" dirty="0" smtClean="0"/>
              <a:t>Magyar projekt partner neve: Zala Megyei Fejlesztési Közhasznú Társaság</a:t>
            </a:r>
          </a:p>
          <a:p>
            <a:r>
              <a:rPr lang="hu-HU" dirty="0" smtClean="0"/>
              <a:t>Ausztriai projekt partnerek:</a:t>
            </a:r>
          </a:p>
          <a:p>
            <a:pPr lvl="1"/>
            <a:r>
              <a:rPr lang="hu-HU" dirty="0" err="1" smtClean="0"/>
              <a:t>Europäisches</a:t>
            </a:r>
            <a:r>
              <a:rPr lang="hu-HU" dirty="0" smtClean="0"/>
              <a:t> </a:t>
            </a:r>
            <a:r>
              <a:rPr lang="hu-HU" dirty="0" err="1" smtClean="0"/>
              <a:t>Zentrum</a:t>
            </a:r>
            <a:r>
              <a:rPr lang="hu-HU" dirty="0" smtClean="0"/>
              <a:t> </a:t>
            </a:r>
            <a:r>
              <a:rPr lang="hu-HU" dirty="0" err="1" smtClean="0"/>
              <a:t>für</a:t>
            </a:r>
            <a:r>
              <a:rPr lang="hu-HU" dirty="0" smtClean="0"/>
              <a:t> </a:t>
            </a:r>
            <a:r>
              <a:rPr lang="hu-HU" dirty="0" err="1" smtClean="0"/>
              <a:t>Erneuerbare</a:t>
            </a:r>
            <a:r>
              <a:rPr lang="hu-HU" dirty="0" smtClean="0"/>
              <a:t> </a:t>
            </a:r>
            <a:r>
              <a:rPr lang="hu-HU" dirty="0" err="1" smtClean="0"/>
              <a:t>Energie</a:t>
            </a:r>
            <a:r>
              <a:rPr lang="hu-HU" dirty="0" smtClean="0"/>
              <a:t> </a:t>
            </a:r>
            <a:r>
              <a:rPr lang="hu-HU" dirty="0" err="1" smtClean="0"/>
              <a:t>Güssing</a:t>
            </a:r>
            <a:endParaRPr lang="hu-HU" dirty="0" smtClean="0"/>
          </a:p>
          <a:p>
            <a:pPr lvl="1"/>
            <a:r>
              <a:rPr lang="hu-HU" dirty="0" err="1" smtClean="0"/>
              <a:t>Verein</a:t>
            </a:r>
            <a:r>
              <a:rPr lang="hu-HU" dirty="0" smtClean="0"/>
              <a:t> " </a:t>
            </a:r>
            <a:r>
              <a:rPr lang="hu-HU" dirty="0" err="1" smtClean="0"/>
              <a:t>Alm-</a:t>
            </a:r>
            <a:r>
              <a:rPr lang="hu-HU" dirty="0" smtClean="0"/>
              <a:t> und </a:t>
            </a:r>
            <a:r>
              <a:rPr lang="hu-HU" dirty="0" err="1" smtClean="0"/>
              <a:t>Weideland</a:t>
            </a:r>
            <a:r>
              <a:rPr lang="hu-HU" dirty="0" smtClean="0"/>
              <a:t> </a:t>
            </a:r>
            <a:r>
              <a:rPr lang="hu-HU" dirty="0" err="1" smtClean="0"/>
              <a:t>Niederösterreich</a:t>
            </a:r>
            <a:r>
              <a:rPr lang="hu-HU" dirty="0" smtClean="0"/>
              <a:t> </a:t>
            </a:r>
            <a:r>
              <a:rPr lang="hu-HU" dirty="0" err="1" smtClean="0"/>
              <a:t>Alpenostrand</a:t>
            </a:r>
            <a:r>
              <a:rPr lang="hu-HU" dirty="0" smtClean="0"/>
              <a:t> "</a:t>
            </a:r>
            <a:r>
              <a:rPr lang="hu-HU" dirty="0" err="1" smtClean="0"/>
              <a:t>Sektion</a:t>
            </a:r>
            <a:r>
              <a:rPr lang="hu-HU" dirty="0" smtClean="0"/>
              <a:t> " </a:t>
            </a:r>
            <a:r>
              <a:rPr lang="hu-HU" dirty="0" err="1" smtClean="0"/>
              <a:t>Erneuerbare</a:t>
            </a:r>
            <a:r>
              <a:rPr lang="hu-HU" dirty="0" smtClean="0"/>
              <a:t> </a:t>
            </a:r>
            <a:r>
              <a:rPr lang="hu-HU" dirty="0" err="1" smtClean="0"/>
              <a:t>Energie</a:t>
            </a:r>
            <a:r>
              <a:rPr lang="hu-HU" dirty="0" smtClean="0"/>
              <a:t>„ </a:t>
            </a:r>
          </a:p>
          <a:p>
            <a:pPr lvl="1"/>
            <a:r>
              <a:rPr lang="hu-HU" dirty="0" err="1" smtClean="0"/>
              <a:t>Regionaler</a:t>
            </a:r>
            <a:r>
              <a:rPr lang="hu-HU" dirty="0" smtClean="0"/>
              <a:t> </a:t>
            </a:r>
            <a:r>
              <a:rPr lang="hu-HU" dirty="0" err="1" smtClean="0"/>
              <a:t>Entwicklungsverband</a:t>
            </a:r>
            <a:r>
              <a:rPr lang="hu-HU" dirty="0" smtClean="0"/>
              <a:t> </a:t>
            </a:r>
            <a:r>
              <a:rPr lang="hu-HU" dirty="0" err="1" smtClean="0"/>
              <a:t>Industrieviertel</a:t>
            </a:r>
            <a:endParaRPr lang="hu-HU" dirty="0" smtClean="0"/>
          </a:p>
          <a:p>
            <a:pPr marL="274320" lvl="1">
              <a:spcBef>
                <a:spcPts val="600"/>
              </a:spcBef>
              <a:buSzPct val="70000"/>
              <a:buFont typeface="Wingdings"/>
              <a:buChar char=""/>
            </a:pPr>
            <a:r>
              <a:rPr lang="hu-HU" sz="2400" dirty="0" smtClean="0"/>
              <a:t>A fejlesztés költségigénye 173 903 388 Forint, melyhez az Európai Unió és a Magyar Köztársaság 90%-os támogatást biztosít a Magyarország-Ausztria INTERREG III A program keretében.</a:t>
            </a:r>
          </a:p>
          <a:p>
            <a:pPr lvl="1"/>
            <a:endParaRPr lang="hu-HU" dirty="0" smtClean="0"/>
          </a:p>
          <a:p>
            <a:endParaRPr lang="hu-HU" dirty="0"/>
          </a:p>
        </p:txBody>
      </p:sp>
      <p:pic>
        <p:nvPicPr>
          <p:cNvPr id="4" name="Picture 5" descr="IMG_067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428604"/>
            <a:ext cx="2968646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Megújuló Energiaforrások Innovációs </a:t>
            </a:r>
            <a:r>
              <a:rPr lang="hu-HU" dirty="0" err="1" smtClean="0"/>
              <a:t>Ökocentruma</a:t>
            </a:r>
            <a:r>
              <a:rPr lang="hu-HU" dirty="0" smtClean="0"/>
              <a:t> –</a:t>
            </a:r>
            <a:r>
              <a:rPr lang="hu-HU" dirty="0" err="1" smtClean="0"/>
              <a:t>nagypáli</a:t>
            </a:r>
            <a:r>
              <a:rPr lang="hu-HU" dirty="0" smtClean="0"/>
              <a:t> 2011</a:t>
            </a:r>
            <a:endParaRPr lang="hu-HU" dirty="0"/>
          </a:p>
        </p:txBody>
      </p:sp>
      <p:pic>
        <p:nvPicPr>
          <p:cNvPr id="4" name="Tartalom helye 3" descr="ökocentrum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14349" y="1444248"/>
            <a:ext cx="6929485" cy="520341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5. Lépés – Megvalósítás – az </a:t>
            </a:r>
            <a:r>
              <a:rPr lang="hu-HU" dirty="0" err="1" smtClean="0"/>
              <a:t>ökocentrum</a:t>
            </a:r>
            <a:r>
              <a:rPr lang="hu-HU" dirty="0" smtClean="0"/>
              <a:t> 2011-ben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Eszközök</a:t>
            </a:r>
          </a:p>
          <a:p>
            <a:pPr lvl="1"/>
            <a:r>
              <a:rPr lang="hu-HU" dirty="0" smtClean="0"/>
              <a:t>140 m2 felület napkollektor</a:t>
            </a:r>
          </a:p>
          <a:p>
            <a:pPr lvl="1"/>
            <a:r>
              <a:rPr lang="hu-HU" dirty="0" smtClean="0"/>
              <a:t>50 </a:t>
            </a:r>
            <a:r>
              <a:rPr lang="hu-HU" dirty="0" err="1" smtClean="0"/>
              <a:t>kw-os</a:t>
            </a:r>
            <a:r>
              <a:rPr lang="hu-HU" dirty="0" smtClean="0"/>
              <a:t> </a:t>
            </a:r>
            <a:r>
              <a:rPr lang="hu-HU" dirty="0" err="1" smtClean="0"/>
              <a:t>pellet</a:t>
            </a:r>
            <a:r>
              <a:rPr lang="hu-HU" dirty="0" smtClean="0"/>
              <a:t> tüzelésű kazán</a:t>
            </a:r>
          </a:p>
          <a:p>
            <a:pPr lvl="1"/>
            <a:r>
              <a:rPr lang="hu-HU" dirty="0" smtClean="0"/>
              <a:t>1, 5 </a:t>
            </a:r>
            <a:r>
              <a:rPr lang="hu-HU" dirty="0" err="1" smtClean="0"/>
              <a:t>kw-os</a:t>
            </a:r>
            <a:r>
              <a:rPr lang="hu-HU" dirty="0" smtClean="0"/>
              <a:t> szélgenerátor </a:t>
            </a:r>
          </a:p>
          <a:p>
            <a:pPr lvl="1"/>
            <a:r>
              <a:rPr lang="hu-HU" dirty="0" smtClean="0"/>
              <a:t>900 </a:t>
            </a:r>
            <a:r>
              <a:rPr lang="hu-HU" dirty="0" err="1" smtClean="0"/>
              <a:t>kw-os</a:t>
            </a:r>
            <a:r>
              <a:rPr lang="hu-HU" dirty="0" smtClean="0"/>
              <a:t> </a:t>
            </a:r>
            <a:r>
              <a:rPr lang="hu-HU" dirty="0" err="1" smtClean="0"/>
              <a:t>fotovoltarikus</a:t>
            </a:r>
            <a:r>
              <a:rPr lang="hu-HU" dirty="0" smtClean="0"/>
              <a:t> napelem</a:t>
            </a:r>
          </a:p>
          <a:p>
            <a:pPr lvl="1"/>
            <a:r>
              <a:rPr lang="hu-HU" dirty="0" err="1" smtClean="0"/>
              <a:t>Földhővel</a:t>
            </a:r>
            <a:r>
              <a:rPr lang="hu-HU" dirty="0" smtClean="0"/>
              <a:t> való </a:t>
            </a:r>
            <a:r>
              <a:rPr lang="hu-HU" dirty="0" err="1" smtClean="0"/>
              <a:t>klímatizálás</a:t>
            </a:r>
            <a:endParaRPr lang="hu-HU" dirty="0" smtClean="0"/>
          </a:p>
          <a:p>
            <a:pPr lvl="1"/>
            <a:r>
              <a:rPr lang="hu-HU" dirty="0" err="1" smtClean="0"/>
              <a:t>Energo</a:t>
            </a:r>
            <a:r>
              <a:rPr lang="hu-HU" dirty="0" smtClean="0"/>
              <a:t> Optimum kiállítás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Ökocentrum</a:t>
            </a:r>
            <a:r>
              <a:rPr lang="hu-HU" dirty="0" smtClean="0"/>
              <a:t> 2011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Projektek</a:t>
            </a:r>
          </a:p>
          <a:p>
            <a:pPr lvl="1"/>
            <a:r>
              <a:rPr lang="hu-HU" dirty="0" err="1" smtClean="0"/>
              <a:t>Energo</a:t>
            </a:r>
            <a:r>
              <a:rPr lang="hu-HU" dirty="0" smtClean="0"/>
              <a:t> Optimum </a:t>
            </a:r>
            <a:r>
              <a:rPr lang="hu-HU" u="sng" dirty="0" err="1" smtClean="0">
                <a:hlinkClick r:id="rId2"/>
              </a:rPr>
              <a:t>www.energo-optimum.eu</a:t>
            </a:r>
            <a:endParaRPr lang="hu-HU" u="sng" dirty="0" smtClean="0"/>
          </a:p>
          <a:p>
            <a:pPr lvl="2"/>
            <a:r>
              <a:rPr lang="hu-HU" dirty="0" smtClean="0"/>
              <a:t>Passzív ház építés gyakorlati oktatásban középiskolások számára</a:t>
            </a:r>
          </a:p>
          <a:p>
            <a:pPr lvl="2"/>
            <a:r>
              <a:rPr lang="hu-HU" dirty="0" err="1" smtClean="0"/>
              <a:t>Energo</a:t>
            </a:r>
            <a:r>
              <a:rPr lang="hu-HU" dirty="0" smtClean="0"/>
              <a:t> Optimum kiállítás</a:t>
            </a:r>
          </a:p>
          <a:p>
            <a:pPr lvl="2"/>
            <a:r>
              <a:rPr lang="hu-HU" dirty="0" err="1" smtClean="0"/>
              <a:t>Energo</a:t>
            </a:r>
            <a:r>
              <a:rPr lang="hu-HU" dirty="0" smtClean="0"/>
              <a:t> Optimum rajzpályázat</a:t>
            </a:r>
          </a:p>
          <a:p>
            <a:pPr lvl="1"/>
            <a:r>
              <a:rPr lang="hu-HU" dirty="0" smtClean="0"/>
              <a:t>RURENER  </a:t>
            </a:r>
            <a:r>
              <a:rPr lang="hu-HU" u="sng" dirty="0" err="1" smtClean="0">
                <a:hlinkClick r:id="rId3"/>
              </a:rPr>
              <a:t>www.rurener.eu</a:t>
            </a:r>
            <a:endParaRPr lang="hu-HU" u="sng" dirty="0" smtClean="0"/>
          </a:p>
          <a:p>
            <a:pPr lvl="2"/>
            <a:r>
              <a:rPr lang="hu-HU" dirty="0" smtClean="0"/>
              <a:t>Záró konferencia 2011.09.25-28. Nagypáliban</a:t>
            </a:r>
          </a:p>
          <a:p>
            <a:pPr lvl="2"/>
            <a:r>
              <a:rPr lang="hu-HU" dirty="0" smtClean="0"/>
              <a:t>14 csatlakozó település</a:t>
            </a:r>
          </a:p>
          <a:p>
            <a:r>
              <a:rPr lang="hu-HU" dirty="0" smtClean="0"/>
              <a:t>Cégek</a:t>
            </a:r>
          </a:p>
          <a:p>
            <a:pPr lvl="1"/>
            <a:r>
              <a:rPr lang="hu-HU" dirty="0" smtClean="0"/>
              <a:t>Pályázatírás</a:t>
            </a:r>
          </a:p>
          <a:p>
            <a:pPr lvl="1"/>
            <a:r>
              <a:rPr lang="hu-HU" dirty="0" err="1" smtClean="0"/>
              <a:t>Munkaerőközvetítés</a:t>
            </a:r>
            <a:endParaRPr lang="hu-HU" dirty="0" smtClean="0"/>
          </a:p>
          <a:p>
            <a:pPr lvl="1"/>
            <a:r>
              <a:rPr lang="hu-HU" dirty="0" smtClean="0"/>
              <a:t>Tourinform Iroda</a:t>
            </a:r>
          </a:p>
          <a:p>
            <a:pPr lvl="1"/>
            <a:r>
              <a:rPr lang="hu-HU" dirty="0" err="1" smtClean="0"/>
              <a:t>Leader</a:t>
            </a:r>
            <a:r>
              <a:rPr lang="hu-HU" dirty="0" smtClean="0"/>
              <a:t> Egyesület</a:t>
            </a:r>
          </a:p>
          <a:p>
            <a:endParaRPr lang="hu-H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1571612"/>
            <a:ext cx="26193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 descr="E:\RURENER Pendrivos anyagok\Schrettner Adrinak rurener\Új logók\rurener_logo_inkl_schrif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4500570"/>
            <a:ext cx="3240088" cy="869950"/>
          </a:xfrm>
          <a:prstGeom prst="rect">
            <a:avLst/>
          </a:prstGeom>
          <a:noFill/>
        </p:spPr>
      </p:pic>
      <p:pic>
        <p:nvPicPr>
          <p:cNvPr id="6" name="Picture 6" descr="E:\RURENER Pendrivos anyagok\Schrettner Adrinak rurener\Új logók\iee_logo_supportedby_7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6248" y="5715016"/>
            <a:ext cx="2644080" cy="525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Ökocentrum</a:t>
            </a:r>
            <a:r>
              <a:rPr lang="hu-HU" dirty="0" smtClean="0"/>
              <a:t> 2011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 smtClean="0"/>
              <a:t>Tudatformálás a település lakossága, a térség települései, turisták, csoportok számára</a:t>
            </a:r>
          </a:p>
          <a:p>
            <a:r>
              <a:rPr lang="hu-HU" dirty="0" smtClean="0"/>
              <a:t>Szakmai konferenciák, meetingek, </a:t>
            </a:r>
            <a:r>
              <a:rPr lang="hu-HU" dirty="0" err="1" smtClean="0"/>
              <a:t>workshopok</a:t>
            </a:r>
            <a:endParaRPr lang="hu-HU" dirty="0"/>
          </a:p>
        </p:txBody>
      </p:sp>
      <p:pic>
        <p:nvPicPr>
          <p:cNvPr id="4" name="Kép 3" descr="228918_1709740443205_1828946905_1129253_1330675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3143248"/>
            <a:ext cx="4143404" cy="310755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5984" y="2500306"/>
            <a:ext cx="6172200" cy="877248"/>
          </a:xfrm>
        </p:spPr>
        <p:txBody>
          <a:bodyPr/>
          <a:lstStyle/>
          <a:p>
            <a:pPr algn="ctr"/>
            <a:r>
              <a:rPr lang="hu-HU" dirty="0" smtClean="0"/>
              <a:t>Köszönöm a figyelmet!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500298" y="3714752"/>
            <a:ext cx="6172200" cy="2000264"/>
          </a:xfrm>
        </p:spPr>
        <p:txBody>
          <a:bodyPr>
            <a:normAutofit lnSpcReduction="10000"/>
          </a:bodyPr>
          <a:lstStyle/>
          <a:p>
            <a:pPr algn="ctr"/>
            <a:r>
              <a:rPr lang="hu-HU" dirty="0" err="1" smtClean="0"/>
              <a:t>Lochuk</a:t>
            </a:r>
            <a:r>
              <a:rPr lang="hu-HU" dirty="0" smtClean="0"/>
              <a:t> Nikoletta </a:t>
            </a:r>
          </a:p>
          <a:p>
            <a:pPr algn="ctr"/>
            <a:r>
              <a:rPr lang="hu-HU" dirty="0" smtClean="0"/>
              <a:t>Magyar Régiómenedzsment Közhasznú Nonprofit Kft. </a:t>
            </a:r>
          </a:p>
          <a:p>
            <a:pPr algn="ctr"/>
            <a:r>
              <a:rPr lang="hu-HU" dirty="0" smtClean="0"/>
              <a:t>8912 Nagypáli, Innovációs </a:t>
            </a:r>
            <a:r>
              <a:rPr lang="hu-HU" dirty="0" err="1" smtClean="0"/>
              <a:t>Ökocentrum</a:t>
            </a:r>
            <a:endParaRPr lang="hu-HU" dirty="0" smtClean="0"/>
          </a:p>
          <a:p>
            <a:pPr algn="ctr"/>
            <a:r>
              <a:rPr lang="hu-HU" dirty="0" smtClean="0"/>
              <a:t>Tel: +36-20-590-1616</a:t>
            </a:r>
          </a:p>
          <a:p>
            <a:pPr algn="ctr"/>
            <a:r>
              <a:rPr lang="hu-HU" dirty="0" smtClean="0"/>
              <a:t>E-mail: </a:t>
            </a:r>
            <a:r>
              <a:rPr lang="hu-HU" dirty="0" err="1" smtClean="0"/>
              <a:t>mrm.nagypali</a:t>
            </a:r>
            <a:r>
              <a:rPr lang="hu-HU" dirty="0" smtClean="0"/>
              <a:t>@</a:t>
            </a:r>
            <a:r>
              <a:rPr lang="hu-HU" dirty="0" err="1" smtClean="0"/>
              <a:t>gmail.com</a:t>
            </a:r>
            <a:endParaRPr lang="hu-H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7467600" cy="857256"/>
          </a:xfrm>
        </p:spPr>
        <p:txBody>
          <a:bodyPr>
            <a:normAutofit/>
          </a:bodyPr>
          <a:lstStyle/>
          <a:p>
            <a:r>
              <a:rPr lang="hu-HU" dirty="0" smtClean="0"/>
              <a:t>Bemutatkozás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500034" y="1285860"/>
            <a:ext cx="7467600" cy="487375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u-HU" dirty="0" smtClean="0"/>
              <a:t>Az előadás célja: megismertetni a pályázatot, mint eszközt.                   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u-HU" dirty="0" smtClean="0"/>
              <a:t>Miért fontosak az Európai Uniós pályázási lehetőségek?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u-HU" dirty="0" smtClean="0"/>
              <a:t>Hol keressük a pályázati lehetőségeket?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hu-HU" dirty="0" smtClean="0"/>
              <a:t>VÁTI </a:t>
            </a:r>
            <a:r>
              <a:rPr lang="hu-HU" dirty="0" err="1" smtClean="0"/>
              <a:t>www.vati.hu</a:t>
            </a:r>
            <a:endParaRPr lang="hu-HU" dirty="0" smtClean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hu-HU" dirty="0" smtClean="0"/>
              <a:t>NFÜ </a:t>
            </a:r>
            <a:r>
              <a:rPr lang="hu-HU" dirty="0" err="1" smtClean="0">
                <a:hlinkClick r:id="rId2"/>
              </a:rPr>
              <a:t>www.nfu.hu</a:t>
            </a:r>
            <a:endParaRPr lang="hu-HU" dirty="0" smtClean="0"/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hu-HU" dirty="0" smtClean="0"/>
              <a:t>Szakemberek, pályázatíró cégek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u-HU" dirty="0" smtClean="0"/>
              <a:t>Pályázati tükör: a Megújuló Energiák Innovációs </a:t>
            </a:r>
            <a:r>
              <a:rPr lang="hu-HU" dirty="0" err="1" smtClean="0"/>
              <a:t>Ökocentrumának</a:t>
            </a:r>
            <a:r>
              <a:rPr lang="hu-HU" dirty="0" smtClean="0"/>
              <a:t> bemutatása 5 lépésben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72452" cy="1143000"/>
          </a:xfrm>
        </p:spPr>
        <p:txBody>
          <a:bodyPr>
            <a:normAutofit/>
          </a:bodyPr>
          <a:lstStyle/>
          <a:p>
            <a:r>
              <a:rPr lang="hu-HU" dirty="0" smtClean="0"/>
              <a:t>A megvalósítás kezdőlépése - a pályázat – Ausztria-Magyarország </a:t>
            </a:r>
            <a:r>
              <a:rPr lang="hu-HU" dirty="0" err="1" smtClean="0"/>
              <a:t>interreg</a:t>
            </a:r>
            <a:r>
              <a:rPr lang="hu-HU" dirty="0" smtClean="0"/>
              <a:t> III. 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b="1" dirty="0" smtClean="0"/>
              <a:t>INTERREG III – Közösségi Kezdeményezés 2004-2006</a:t>
            </a:r>
          </a:p>
          <a:p>
            <a:pPr lvl="1"/>
            <a:r>
              <a:rPr lang="hu-HU" dirty="0" smtClean="0"/>
              <a:t>Forrás: Strukturális Alap</a:t>
            </a:r>
          </a:p>
          <a:p>
            <a:r>
              <a:rPr lang="hu-HU" dirty="0" smtClean="0"/>
              <a:t>A Közösségi kezdeményezéseket olyan feladatok ellátására hozta létre az Európai Unió, amelyek a közösségi politikák megvalósulása szempontjából kiemelt fontossággal bírtak, és több országot érintettek.</a:t>
            </a:r>
          </a:p>
          <a:p>
            <a:r>
              <a:rPr lang="hu-HU" dirty="0" smtClean="0"/>
              <a:t>A program </a:t>
            </a:r>
            <a:r>
              <a:rPr lang="hu-HU" b="1" dirty="0" smtClean="0"/>
              <a:t>célkitűzései</a:t>
            </a:r>
            <a:r>
              <a:rPr lang="hu-HU" dirty="0" smtClean="0"/>
              <a:t> </a:t>
            </a:r>
          </a:p>
          <a:p>
            <a:pPr lvl="1"/>
            <a:r>
              <a:rPr lang="hu-HU" dirty="0" smtClean="0"/>
              <a:t>Együttműködés</a:t>
            </a:r>
          </a:p>
          <a:p>
            <a:pPr lvl="1"/>
            <a:r>
              <a:rPr lang="hu-HU" dirty="0" smtClean="0"/>
              <a:t>Gazdasági, társadalmi kohézió</a:t>
            </a:r>
          </a:p>
          <a:p>
            <a:pPr lvl="1"/>
            <a:r>
              <a:rPr lang="hu-HU" dirty="0" smtClean="0"/>
              <a:t>Területi fejlődés</a:t>
            </a:r>
          </a:p>
          <a:p>
            <a:pPr lvl="1"/>
            <a:r>
              <a:rPr lang="hu-HU" dirty="0" smtClean="0"/>
              <a:t>Területi integráció</a:t>
            </a:r>
          </a:p>
          <a:p>
            <a:r>
              <a:rPr lang="hu-HU" dirty="0" err="1" smtClean="0"/>
              <a:t>Interreg</a:t>
            </a:r>
            <a:r>
              <a:rPr lang="hu-HU" dirty="0" smtClean="0"/>
              <a:t> </a:t>
            </a:r>
            <a:r>
              <a:rPr lang="hu-HU" dirty="0" smtClean="0"/>
              <a:t>III A program:</a:t>
            </a:r>
          </a:p>
          <a:p>
            <a:pPr lvl="1"/>
            <a:r>
              <a:rPr lang="hu-HU" b="1" dirty="0" err="1" smtClean="0"/>
              <a:t>Magyarország-Szlovákia-Ukrajna</a:t>
            </a:r>
            <a:r>
              <a:rPr lang="hu-HU" dirty="0" smtClean="0"/>
              <a:t> </a:t>
            </a:r>
          </a:p>
          <a:p>
            <a:pPr lvl="1"/>
            <a:r>
              <a:rPr lang="hu-HU" dirty="0" smtClean="0"/>
              <a:t> </a:t>
            </a:r>
            <a:r>
              <a:rPr lang="hu-HU" b="1" dirty="0" err="1" smtClean="0"/>
              <a:t>Magyarország-Románia-Szerbia</a:t>
            </a:r>
            <a:endParaRPr lang="hu-HU" dirty="0" smtClean="0"/>
          </a:p>
          <a:p>
            <a:pPr lvl="1"/>
            <a:r>
              <a:rPr lang="hu-HU" b="1" dirty="0" smtClean="0"/>
              <a:t>Ausztria-Magyarország</a:t>
            </a:r>
            <a:endParaRPr lang="hu-HU" b="1" dirty="0" smtClean="0"/>
          </a:p>
          <a:p>
            <a:pPr lvl="1"/>
            <a:r>
              <a:rPr lang="hu-HU" b="1" dirty="0" err="1" smtClean="0"/>
              <a:t>Szlovénia-Magyarország-Horvátország</a:t>
            </a:r>
            <a:endParaRPr lang="hu-HU" b="1" dirty="0" smtClean="0"/>
          </a:p>
          <a:p>
            <a:endParaRPr lang="hu-H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7901014" cy="846158"/>
          </a:xfrm>
        </p:spPr>
        <p:txBody>
          <a:bodyPr>
            <a:normAutofit/>
          </a:bodyPr>
          <a:lstStyle/>
          <a:p>
            <a:r>
              <a:rPr lang="hu-HU" dirty="0" smtClean="0"/>
              <a:t>Ausztria-Magyarország </a:t>
            </a:r>
            <a:r>
              <a:rPr lang="hu-HU" dirty="0" err="1" smtClean="0"/>
              <a:t>interreg</a:t>
            </a:r>
            <a:r>
              <a:rPr lang="hu-HU" dirty="0" smtClean="0"/>
              <a:t> III. 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sz="2000" dirty="0" smtClean="0"/>
              <a:t>Az </a:t>
            </a:r>
            <a:r>
              <a:rPr lang="hu-HU" sz="2000" dirty="0" err="1" smtClean="0"/>
              <a:t>Interreg</a:t>
            </a:r>
            <a:r>
              <a:rPr lang="hu-HU" sz="2000" dirty="0" smtClean="0"/>
              <a:t> kezdeményezés 3 alapvető, egymástól első sorban az együttműködés területében különböző formája:</a:t>
            </a:r>
          </a:p>
          <a:p>
            <a:pPr>
              <a:buNone/>
            </a:pPr>
            <a:endParaRPr lang="hu-HU" sz="2000" dirty="0" smtClean="0"/>
          </a:p>
          <a:p>
            <a:r>
              <a:rPr lang="hu-HU" sz="2000" b="1" dirty="0" smtClean="0"/>
              <a:t>1. Határ menti együttműködés: INTERREG IIIA</a:t>
            </a:r>
          </a:p>
          <a:p>
            <a:pPr>
              <a:buNone/>
            </a:pPr>
            <a:endParaRPr lang="hu-HU" sz="2000" b="1" dirty="0" smtClean="0"/>
          </a:p>
          <a:p>
            <a:r>
              <a:rPr lang="hu-HU" sz="2000" b="1" dirty="0" smtClean="0"/>
              <a:t>2. Transznacionális együttműködés: INTERREG IIIB</a:t>
            </a:r>
          </a:p>
          <a:p>
            <a:pPr>
              <a:buNone/>
            </a:pPr>
            <a:endParaRPr lang="hu-HU" sz="2000" b="1" dirty="0" smtClean="0"/>
          </a:p>
          <a:p>
            <a:r>
              <a:rPr lang="hu-HU" sz="2000" b="1" dirty="0" smtClean="0"/>
              <a:t>3. </a:t>
            </a:r>
            <a:r>
              <a:rPr lang="hu-HU" sz="2000" b="1" dirty="0" err="1" smtClean="0"/>
              <a:t>Interregionális</a:t>
            </a:r>
            <a:r>
              <a:rPr lang="hu-HU" sz="2000" b="1" dirty="0" smtClean="0"/>
              <a:t> együttműködés: INTERREG IIIC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6766" cy="857248"/>
          </a:xfrm>
        </p:spPr>
        <p:txBody>
          <a:bodyPr/>
          <a:lstStyle/>
          <a:p>
            <a:r>
              <a:rPr lang="hu-HU" dirty="0" smtClean="0"/>
              <a:t>Ausztria-Magyarország </a:t>
            </a:r>
            <a:r>
              <a:rPr lang="hu-HU" dirty="0" err="1" smtClean="0"/>
              <a:t>interreg</a:t>
            </a:r>
            <a:r>
              <a:rPr lang="hu-HU" dirty="0" smtClean="0"/>
              <a:t> IIIA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hu-HU" sz="2000" dirty="0" smtClean="0"/>
              <a:t>Magyarországon a 2004-2006 közötti periódusban négy </a:t>
            </a:r>
            <a:r>
              <a:rPr lang="hu-HU" sz="2000" b="1" dirty="0" err="1" smtClean="0"/>
              <a:t>Interreg</a:t>
            </a:r>
            <a:r>
              <a:rPr lang="hu-HU" sz="2000" b="1" dirty="0" smtClean="0"/>
              <a:t> IIIA</a:t>
            </a:r>
            <a:r>
              <a:rPr lang="hu-HU" sz="2000" dirty="0" smtClean="0"/>
              <a:t> program valósult meg:</a:t>
            </a:r>
          </a:p>
          <a:p>
            <a:pPr lvl="1"/>
            <a:r>
              <a:rPr lang="hu-HU" sz="2000" b="1" dirty="0" smtClean="0"/>
              <a:t>Ausztria-Magyarország </a:t>
            </a:r>
            <a:r>
              <a:rPr lang="hu-HU" sz="2000" b="1" dirty="0" err="1" smtClean="0"/>
              <a:t>Interreg</a:t>
            </a:r>
            <a:r>
              <a:rPr lang="hu-HU" sz="2000" b="1" dirty="0" smtClean="0"/>
              <a:t> IIIA Program 2004-2006</a:t>
            </a:r>
          </a:p>
          <a:p>
            <a:pPr lvl="1"/>
            <a:r>
              <a:rPr lang="hu-HU" sz="2000" dirty="0" err="1" smtClean="0"/>
              <a:t>Magyarország-Szlovákia-Ukrajna</a:t>
            </a:r>
            <a:r>
              <a:rPr lang="hu-HU" sz="2000" dirty="0" smtClean="0"/>
              <a:t> Szomszédsági Program 2004-2006</a:t>
            </a:r>
          </a:p>
          <a:p>
            <a:pPr lvl="1"/>
            <a:r>
              <a:rPr lang="hu-HU" sz="2000" dirty="0" smtClean="0"/>
              <a:t>Magyarország-Románia és Magyarország-Szerbia</a:t>
            </a:r>
          </a:p>
          <a:p>
            <a:pPr lvl="1"/>
            <a:r>
              <a:rPr lang="hu-HU" sz="2000" dirty="0" smtClean="0"/>
              <a:t>Montenegró Határon Átnyúló Együttműködési Program 2004-2006</a:t>
            </a:r>
          </a:p>
          <a:p>
            <a:pPr lvl="1"/>
            <a:r>
              <a:rPr lang="hu-HU" sz="2000" dirty="0" err="1" smtClean="0"/>
              <a:t>Szlovénia-Magyarország-Horvátország</a:t>
            </a:r>
            <a:r>
              <a:rPr lang="hu-HU" sz="2000" dirty="0" smtClean="0"/>
              <a:t> Szomszédsági Program 2004-2006</a:t>
            </a:r>
          </a:p>
          <a:p>
            <a:r>
              <a:rPr lang="hu-HU" sz="2000" b="1" i="1" dirty="0" err="1" smtClean="0"/>
              <a:t>Utánkövetési</a:t>
            </a:r>
            <a:r>
              <a:rPr lang="hu-HU" sz="2000" b="1" i="1" dirty="0" smtClean="0"/>
              <a:t> időszak: </a:t>
            </a:r>
            <a:r>
              <a:rPr lang="hu-HU" sz="2000" dirty="0" smtClean="0"/>
              <a:t>a projektek befejezésének napjától számított 5 évig tart. </a:t>
            </a:r>
          </a:p>
          <a:p>
            <a:r>
              <a:rPr lang="hu-HU" sz="2000" dirty="0" smtClean="0"/>
              <a:t>Főkedvezményezettek </a:t>
            </a:r>
            <a:r>
              <a:rPr lang="hu-HU" sz="2000" dirty="0" err="1" smtClean="0"/>
              <a:t>utánkövetési</a:t>
            </a:r>
            <a:r>
              <a:rPr lang="hu-HU" sz="2000" dirty="0" smtClean="0"/>
              <a:t> jelentésben kötelesek </a:t>
            </a:r>
            <a:r>
              <a:rPr lang="hu-HU" sz="2000" u="sng" dirty="0" smtClean="0"/>
              <a:t>évente</a:t>
            </a:r>
            <a:r>
              <a:rPr lang="hu-HU" sz="2000" dirty="0" smtClean="0"/>
              <a:t> beszámolni a Közreműködő Szervezet felé.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115328" cy="846158"/>
          </a:xfrm>
        </p:spPr>
        <p:txBody>
          <a:bodyPr/>
          <a:lstStyle/>
          <a:p>
            <a:r>
              <a:rPr lang="hu-HU" dirty="0" smtClean="0"/>
              <a:t>Ausztria-Magyarország </a:t>
            </a:r>
            <a:r>
              <a:rPr lang="hu-HU" dirty="0" err="1" smtClean="0"/>
              <a:t>interreg</a:t>
            </a:r>
            <a:r>
              <a:rPr lang="hu-HU" dirty="0" smtClean="0"/>
              <a:t> IIIA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hu-HU" sz="1800" b="1" i="1" dirty="0" smtClean="0"/>
              <a:t>Résztvevő területek:</a:t>
            </a:r>
            <a:r>
              <a:rPr lang="hu-HU" sz="1800" b="1" dirty="0" smtClean="0"/>
              <a:t> </a:t>
            </a:r>
            <a:r>
              <a:rPr lang="hu-HU" sz="1800" dirty="0" smtClean="0"/>
              <a:t>két (egyes esetekben három) ország határ menti megyéi</a:t>
            </a:r>
          </a:p>
          <a:p>
            <a:r>
              <a:rPr lang="hu-HU" sz="1800" b="1" i="1" dirty="0" smtClean="0"/>
              <a:t>Átfogó célok:</a:t>
            </a:r>
            <a:r>
              <a:rPr lang="hu-HU" sz="1800" b="1" dirty="0" smtClean="0"/>
              <a:t> </a:t>
            </a:r>
            <a:r>
              <a:rPr lang="hu-HU" sz="1800" dirty="0" smtClean="0"/>
              <a:t>határon átnyúló gazdasági és szociális kapcsolatok fejlesztése</a:t>
            </a:r>
          </a:p>
          <a:p>
            <a:r>
              <a:rPr lang="hu-HU" sz="1800" b="1" i="1" dirty="0" smtClean="0"/>
              <a:t>Beavatkozás fő területei:</a:t>
            </a:r>
            <a:r>
              <a:rPr lang="hu-HU" sz="1800" b="1" dirty="0" smtClean="0"/>
              <a:t> </a:t>
            </a:r>
          </a:p>
          <a:p>
            <a:pPr lvl="1"/>
            <a:r>
              <a:rPr lang="hu-HU" sz="1600" dirty="0" smtClean="0"/>
              <a:t>KKV együttműködés, </a:t>
            </a:r>
          </a:p>
          <a:p>
            <a:pPr lvl="1"/>
            <a:r>
              <a:rPr lang="hu-HU" sz="1600" dirty="0" smtClean="0"/>
              <a:t>helyi gazdaságfejlesztési kapcsolatok, </a:t>
            </a:r>
          </a:p>
          <a:p>
            <a:pPr lvl="1"/>
            <a:r>
              <a:rPr lang="hu-HU" sz="1600" dirty="0" smtClean="0"/>
              <a:t>város- és vidékfejlesztés, </a:t>
            </a:r>
          </a:p>
          <a:p>
            <a:pPr lvl="1"/>
            <a:r>
              <a:rPr lang="hu-HU" sz="1600" dirty="0" smtClean="0"/>
              <a:t>emberi erőforrás fejlesztés (K+F, kultúra, egészségügy, oktatás), </a:t>
            </a:r>
          </a:p>
          <a:p>
            <a:pPr lvl="1"/>
            <a:r>
              <a:rPr lang="hu-HU" sz="1600" b="1" dirty="0" smtClean="0"/>
              <a:t>környezetvédelem, </a:t>
            </a:r>
          </a:p>
          <a:p>
            <a:pPr lvl="1"/>
            <a:r>
              <a:rPr lang="hu-HU" sz="1600" b="1" dirty="0" smtClean="0"/>
              <a:t>megújuló energia, </a:t>
            </a:r>
          </a:p>
          <a:p>
            <a:pPr lvl="1"/>
            <a:r>
              <a:rPr lang="hu-HU" sz="1600" dirty="0" smtClean="0"/>
              <a:t>közlekedési, </a:t>
            </a:r>
          </a:p>
          <a:p>
            <a:pPr lvl="1"/>
            <a:r>
              <a:rPr lang="hu-HU" sz="1600" dirty="0" smtClean="0"/>
              <a:t>információs és vízügyi együttműködés, </a:t>
            </a:r>
          </a:p>
          <a:p>
            <a:pPr lvl="1"/>
            <a:r>
              <a:rPr lang="hu-HU" sz="1600" dirty="0" smtClean="0"/>
              <a:t>jogi és közigazgatási együttműködés (beruházások és kisebb részben tanulmányok)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2. lépés: Megújuló Energiaforrások Innovációs </a:t>
            </a:r>
            <a:r>
              <a:rPr lang="hu-HU" dirty="0" err="1" smtClean="0"/>
              <a:t>Ökocentruma</a:t>
            </a:r>
            <a:r>
              <a:rPr lang="hu-HU" dirty="0" smtClean="0"/>
              <a:t> projekt ötlet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Kiindulási pont:  Magyarországon alacsony a megújuló energiaforrások használata. (2005)</a:t>
            </a:r>
          </a:p>
          <a:p>
            <a:pPr lvl="1"/>
            <a:r>
              <a:rPr lang="hu-HU" dirty="0" smtClean="0"/>
              <a:t>Ország érdek</a:t>
            </a:r>
          </a:p>
          <a:p>
            <a:pPr lvl="1"/>
            <a:r>
              <a:rPr lang="hu-HU" dirty="0" smtClean="0"/>
              <a:t>Uniós elvárás</a:t>
            </a:r>
          </a:p>
          <a:p>
            <a:pPr lvl="1"/>
            <a:r>
              <a:rPr lang="hu-HU" dirty="0" smtClean="0"/>
              <a:t>Ismeret hiány</a:t>
            </a:r>
          </a:p>
          <a:p>
            <a:r>
              <a:rPr lang="hu-HU" dirty="0" smtClean="0"/>
              <a:t>Célok meghatározása:</a:t>
            </a:r>
          </a:p>
          <a:p>
            <a:pPr lvl="1"/>
            <a:r>
              <a:rPr lang="hu-HU" dirty="0" smtClean="0"/>
              <a:t>Ausztriai, magyar mintaprojektek elkészítése</a:t>
            </a:r>
          </a:p>
          <a:p>
            <a:pPr lvl="1"/>
            <a:r>
              <a:rPr lang="hu-HU" dirty="0" smtClean="0"/>
              <a:t>Tréningek szervezése, lebonyolítása</a:t>
            </a:r>
          </a:p>
          <a:p>
            <a:pPr lvl="1"/>
            <a:r>
              <a:rPr lang="hu-HU" dirty="0" smtClean="0"/>
              <a:t>Gyakorlati tanácsadás</a:t>
            </a:r>
          </a:p>
          <a:p>
            <a:pPr lvl="1"/>
            <a:r>
              <a:rPr lang="hu-HU" dirty="0" smtClean="0"/>
              <a:t>Bemutatja a projektek megvalósításának módját.</a:t>
            </a:r>
            <a:endParaRPr lang="hu-H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3. Lépés – A pályázat elkészítése, tartalmi elemek pontosítása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hu-HU" dirty="0" smtClean="0"/>
              <a:t>Megújuló Energiaforrások Innovációs </a:t>
            </a:r>
            <a:r>
              <a:rPr lang="hu-HU" dirty="0" err="1" smtClean="0"/>
              <a:t>Ökocentrumának</a:t>
            </a:r>
            <a:r>
              <a:rPr lang="hu-HU" dirty="0" smtClean="0"/>
              <a:t> létrehozása, 6 vállalkozás (ausztriai és magyar) betelepítésével </a:t>
            </a:r>
          </a:p>
          <a:p>
            <a:pPr lvl="0"/>
            <a:r>
              <a:rPr lang="hu-HU" dirty="0" err="1" smtClean="0"/>
              <a:t>Best-Practice</a:t>
            </a:r>
            <a:r>
              <a:rPr lang="hu-HU" dirty="0" smtClean="0"/>
              <a:t> kiadvány</a:t>
            </a:r>
          </a:p>
          <a:p>
            <a:pPr lvl="0"/>
            <a:r>
              <a:rPr lang="hu-HU" dirty="0" smtClean="0"/>
              <a:t>Know-how tréning tartása </a:t>
            </a:r>
          </a:p>
          <a:p>
            <a:pPr lvl="1"/>
            <a:r>
              <a:rPr lang="hu-HU" dirty="0" smtClean="0"/>
              <a:t>Célcsoport: Falugazdászok, polgármesterek, energiagazdálkodási szakértők, mérnöki irodák </a:t>
            </a:r>
          </a:p>
          <a:p>
            <a:pPr lvl="0"/>
            <a:r>
              <a:rPr lang="hu-HU" dirty="0" smtClean="0"/>
              <a:t>Témák kialakítása</a:t>
            </a:r>
          </a:p>
          <a:p>
            <a:pPr lvl="0"/>
            <a:r>
              <a:rPr lang="hu-HU" dirty="0" smtClean="0"/>
              <a:t>Regionális energiakoncepció és fejlesztési terv kialakítása:</a:t>
            </a:r>
          </a:p>
          <a:p>
            <a:r>
              <a:rPr lang="hu-HU" dirty="0" smtClean="0"/>
              <a:t>Konferenciák, </a:t>
            </a:r>
            <a:r>
              <a:rPr lang="hu-HU" dirty="0" err="1" smtClean="0"/>
              <a:t>workshopok</a:t>
            </a:r>
            <a:r>
              <a:rPr lang="hu-HU" dirty="0" smtClean="0"/>
              <a:t>, tudatformáló akciók rendezése a kedvezményezetteknek, szakértőknek. </a:t>
            </a:r>
          </a:p>
          <a:p>
            <a:r>
              <a:rPr lang="hu-HU" dirty="0" smtClean="0"/>
              <a:t>Rajzverseny iskolásoknak.</a:t>
            </a:r>
          </a:p>
          <a:p>
            <a:r>
              <a:rPr lang="hu-HU" dirty="0" smtClean="0"/>
              <a:t> Iskolásoknak előadások tartása a megújuló energiaforrásokról, a hulladékgazdálkodásról.</a:t>
            </a:r>
            <a:endParaRPr lang="hu-H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4. Lépés – partnerkeresés, tervezés, előkészítés, pályázatbeadás</a:t>
            </a:r>
            <a:endParaRPr lang="hu-HU" dirty="0"/>
          </a:p>
        </p:txBody>
      </p:sp>
      <p:pic>
        <p:nvPicPr>
          <p:cNvPr id="1026" name="Picture 2" descr="innovacios_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714488"/>
            <a:ext cx="3449991" cy="2593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innovacios_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500438"/>
            <a:ext cx="3968772" cy="297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Metró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218</TotalTime>
  <Words>621</Words>
  <Application>Microsoft Office PowerPoint</Application>
  <PresentationFormat>Diavetítés a képernyőre (4:3 oldalarány)</PresentationFormat>
  <Paragraphs>119</Paragraphs>
  <Slides>19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0" baseType="lpstr">
      <vt:lpstr>Loggia</vt:lpstr>
      <vt:lpstr>Fejlesztések megvalósíthatósága a pályázatok tükrében</vt:lpstr>
      <vt:lpstr>Bemutatkozás</vt:lpstr>
      <vt:lpstr>A megvalósítás kezdőlépése - a pályázat – Ausztria-Magyarország interreg III. A</vt:lpstr>
      <vt:lpstr>Ausztria-Magyarország interreg III. A</vt:lpstr>
      <vt:lpstr>Ausztria-Magyarország interreg IIIA</vt:lpstr>
      <vt:lpstr>Ausztria-Magyarország interreg IIIA</vt:lpstr>
      <vt:lpstr>2. lépés: Megújuló Energiaforrások Innovációs Ökocentruma projekt ötlet</vt:lpstr>
      <vt:lpstr>3. Lépés – A pályázat elkészítése, tartalmi elemek pontosítása</vt:lpstr>
      <vt:lpstr>4. Lépés – partnerkeresés, tervezés, előkészítés, pályázatbeadás</vt:lpstr>
      <vt:lpstr>5. Lépés – megvalósítás</vt:lpstr>
      <vt:lpstr>Megújuló Energiaforrások Innovációs Ökocentruma –nagypáli 2011</vt:lpstr>
      <vt:lpstr>5. Lépés – Megvalósítás – az ökocentrum 2011-ben</vt:lpstr>
      <vt:lpstr>13. dia</vt:lpstr>
      <vt:lpstr>14. dia</vt:lpstr>
      <vt:lpstr>15. dia</vt:lpstr>
      <vt:lpstr>Ökocentrum 2011</vt:lpstr>
      <vt:lpstr>Ökocentrum 2011</vt:lpstr>
      <vt:lpstr>18. dia</vt:lpstr>
      <vt:lpstr>Köszönöm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Niki</dc:creator>
  <cp:lastModifiedBy>Niki</cp:lastModifiedBy>
  <cp:revision>33</cp:revision>
  <dcterms:created xsi:type="dcterms:W3CDTF">2011-10-13T08:00:22Z</dcterms:created>
  <dcterms:modified xsi:type="dcterms:W3CDTF">2011-10-13T14:47:40Z</dcterms:modified>
</cp:coreProperties>
</file>