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Default Extension="xml" ContentType="application/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525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charts/chart3.xml" ContentType="application/vnd.openxmlformats-officedocument.drawingml.chart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tags/tag490.xml" ContentType="application/vnd.openxmlformats-officedocument.presentationml.tags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tags/tag519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52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538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1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541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notesSlides/notesSlide1.xml" ContentType="application/vnd.openxmlformats-officedocument.presentationml.notesSlide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s/slide35.xml" ContentType="application/vnd.openxmlformats-officedocument.presentationml.slide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53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100.xml" ContentType="application/vnd.openxmlformats-officedocument.presentationml.tags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slides/slide32.xml" ContentType="application/vnd.openxmlformats-officedocument.presentationml.slide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532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Default Extension="bin" ContentType="application/vnd.openxmlformats-officedocument.oleObject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slides/slide26.xml" ContentType="application/vnd.openxmlformats-officedocument.presentationml.slide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548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526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499.xml" ContentType="application/vnd.openxmlformats-officedocument.presentationml.tags+xml"/>
  <Override PartName="/ppt/tags/tag504.xml" ContentType="application/vnd.openxmlformats-officedocument.presentationml.tags+xml"/>
  <Override PartName="/ppt/tags/tag515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Default Extension="vml" ContentType="application/vnd.openxmlformats-officedocument.vmlDrawing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540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ppt/tags/tag455.xml" ContentType="application/vnd.openxmlformats-officedocument.presentationml.tags+xml"/>
  <Override PartName="/ppt/tags/tag466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Override PartName="/ppt/tags/tag50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3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485.xml" ContentType="application/vnd.openxmlformats-officedocument.presentationml.tags+xml"/>
  <Override PartName="/ppt/tags/tag496.xml" ContentType="application/vnd.openxmlformats-officedocument.presentationml.tags+xml"/>
  <Override PartName="/ppt/tags/tag501.xml" ContentType="application/vnd.openxmlformats-officedocument.presentationml.tags+xml"/>
  <Override PartName="/ppt/charts/chart1.xml" ContentType="application/vnd.openxmlformats-officedocument.drawingml.chart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539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tags/tag528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1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54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53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tags/tag52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charts/chart2.xml" ContentType="application/vnd.openxmlformats-officedocument.drawingml.chart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68" r:id="rId5"/>
  </p:sldMasterIdLst>
  <p:notesMasterIdLst>
    <p:notesMasterId r:id="rId47"/>
  </p:notesMasterIdLst>
  <p:sldIdLst>
    <p:sldId id="266" r:id="rId6"/>
    <p:sldId id="376" r:id="rId7"/>
    <p:sldId id="333" r:id="rId8"/>
    <p:sldId id="370" r:id="rId9"/>
    <p:sldId id="371" r:id="rId10"/>
    <p:sldId id="372" r:id="rId11"/>
    <p:sldId id="338" r:id="rId12"/>
    <p:sldId id="332" r:id="rId13"/>
    <p:sldId id="373" r:id="rId14"/>
    <p:sldId id="346" r:id="rId15"/>
    <p:sldId id="374" r:id="rId16"/>
    <p:sldId id="339" r:id="rId17"/>
    <p:sldId id="336" r:id="rId18"/>
    <p:sldId id="335" r:id="rId19"/>
    <p:sldId id="334" r:id="rId20"/>
    <p:sldId id="348" r:id="rId21"/>
    <p:sldId id="349" r:id="rId22"/>
    <p:sldId id="354" r:id="rId23"/>
    <p:sldId id="350" r:id="rId24"/>
    <p:sldId id="351" r:id="rId25"/>
    <p:sldId id="356" r:id="rId26"/>
    <p:sldId id="352" r:id="rId27"/>
    <p:sldId id="353" r:id="rId28"/>
    <p:sldId id="358" r:id="rId29"/>
    <p:sldId id="375" r:id="rId30"/>
    <p:sldId id="337" r:id="rId31"/>
    <p:sldId id="355" r:id="rId32"/>
    <p:sldId id="357" r:id="rId33"/>
    <p:sldId id="359" r:id="rId34"/>
    <p:sldId id="340" r:id="rId35"/>
    <p:sldId id="275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</p:sldIdLst>
  <p:sldSz cx="9144000" cy="6858000" type="screen4x3"/>
  <p:notesSz cx="7023100" cy="93091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94717" autoAdjust="0"/>
  </p:normalViewPr>
  <p:slideViewPr>
    <p:cSldViewPr>
      <p:cViewPr>
        <p:scale>
          <a:sx n="100" d="100"/>
          <a:sy n="100" d="100"/>
        </p:scale>
        <p:origin x="-468" y="1026"/>
      </p:cViewPr>
      <p:guideLst>
        <p:guide orient="horz" pos="2205"/>
        <p:guide orient="horz" pos="2341"/>
        <p:guide orient="horz" pos="2614"/>
        <p:guide orient="horz" pos="3838"/>
        <p:guide pos="2925"/>
        <p:guide pos="2789"/>
        <p:guide pos="1519"/>
        <p:guide pos="1383"/>
        <p:guide pos="113"/>
        <p:guide pos="4195"/>
        <p:guide pos="4332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zepesi\Desktop\BRIC\forecasts%20and%20charts%20v12SZ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szabo\AppData\Local\Microsoft\Windows\Temporary%20Internet%20Files\Content.Outlook\9492IE6R\forecasts%20and%20charts%20v12SZ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szabo\AppData\Local\Microsoft\Windows\Temporary%20Internet%20Files\Content.Outlook\9492IE6R\forecasts%20and%20charts%20v12SZ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>
        <c:manualLayout>
          <c:layoutTarget val="inner"/>
          <c:xMode val="edge"/>
          <c:yMode val="edge"/>
          <c:x val="5.9611908692450762E-2"/>
          <c:y val="0.1493600162431209"/>
          <c:w val="0.93536504002881804"/>
          <c:h val="0.71945247260770961"/>
        </c:manualLayout>
      </c:layout>
      <c:barChart>
        <c:barDir val="col"/>
        <c:grouping val="clustered"/>
        <c:ser>
          <c:idx val="0"/>
          <c:order val="0"/>
          <c:tx>
            <c:strRef>
              <c:f>'forecast tables_v2'!$C$3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68820B"/>
            </a:solidFill>
            <a:ln w="12700">
              <a:solidFill>
                <a:srgbClr val="FFFFFF"/>
              </a:solidFill>
              <a:prstDash val="solid"/>
            </a:ln>
          </c:spPr>
          <c:cat>
            <c:strRef>
              <c:f>'forecast tables_v2'!$D$4:$X$4</c:f>
              <c:strCache>
                <c:ptCount val="21"/>
                <c:pt idx="0">
                  <c:v> 2000</c:v>
                </c:pt>
                <c:pt idx="1">
                  <c:v> 2001</c:v>
                </c:pt>
                <c:pt idx="2">
                  <c:v> 2002</c:v>
                </c:pt>
                <c:pt idx="3">
                  <c:v> 2003</c:v>
                </c:pt>
                <c:pt idx="4">
                  <c:v> 2004</c:v>
                </c:pt>
                <c:pt idx="5">
                  <c:v> 2005</c:v>
                </c:pt>
                <c:pt idx="6">
                  <c:v> 2006</c:v>
                </c:pt>
                <c:pt idx="7">
                  <c:v> 2007</c:v>
                </c:pt>
                <c:pt idx="8">
                  <c:v> 2008</c:v>
                </c:pt>
                <c:pt idx="9">
                  <c:v> 2009</c:v>
                </c:pt>
                <c:pt idx="10">
                  <c:v> 2010</c:v>
                </c:pt>
                <c:pt idx="11">
                  <c:v> 2011</c:v>
                </c:pt>
                <c:pt idx="12">
                  <c:v> 2012</c:v>
                </c:pt>
                <c:pt idx="13">
                  <c:v> 2013</c:v>
                </c:pt>
                <c:pt idx="14">
                  <c:v> 2014</c:v>
                </c:pt>
                <c:pt idx="15">
                  <c:v> 2015</c:v>
                </c:pt>
                <c:pt idx="16">
                  <c:v> 2016</c:v>
                </c:pt>
                <c:pt idx="17">
                  <c:v> 2017</c:v>
                </c:pt>
                <c:pt idx="18">
                  <c:v> 2018</c:v>
                </c:pt>
                <c:pt idx="19">
                  <c:v> 2019</c:v>
                </c:pt>
                <c:pt idx="20">
                  <c:v> 2020</c:v>
                </c:pt>
              </c:strCache>
            </c:strRef>
          </c:cat>
          <c:val>
            <c:numRef>
              <c:f>'forecast tables_v2'!$D$5:$X$5</c:f>
              <c:numCache>
                <c:formatCode>#,##0.0</c:formatCode>
                <c:ptCount val="21"/>
                <c:pt idx="0">
                  <c:v>171.28</c:v>
                </c:pt>
                <c:pt idx="1">
                  <c:v>173.82200000000017</c:v>
                </c:pt>
                <c:pt idx="2">
                  <c:v>176.39100000000013</c:v>
                </c:pt>
                <c:pt idx="3">
                  <c:v>178.98500000000001</c:v>
                </c:pt>
                <c:pt idx="4">
                  <c:v>181.58600000000001</c:v>
                </c:pt>
                <c:pt idx="5">
                  <c:v>184.184</c:v>
                </c:pt>
                <c:pt idx="6">
                  <c:v>186.77099999999999</c:v>
                </c:pt>
                <c:pt idx="7">
                  <c:v>189.33500000000001</c:v>
                </c:pt>
                <c:pt idx="8">
                  <c:v>191.87</c:v>
                </c:pt>
                <c:pt idx="9">
                  <c:v>194.55618000000001</c:v>
                </c:pt>
                <c:pt idx="10">
                  <c:v>197.27996651999999</c:v>
                </c:pt>
                <c:pt idx="11">
                  <c:v>199.45004615172022</c:v>
                </c:pt>
                <c:pt idx="12">
                  <c:v>201.64399665938873</c:v>
                </c:pt>
                <c:pt idx="13">
                  <c:v>203.86208062264214</c:v>
                </c:pt>
                <c:pt idx="14">
                  <c:v>206.10456350949102</c:v>
                </c:pt>
                <c:pt idx="15">
                  <c:v>208.37171370809557</c:v>
                </c:pt>
                <c:pt idx="16">
                  <c:v>210.66380255888458</c:v>
                </c:pt>
                <c:pt idx="17">
                  <c:v>212.98110438703262</c:v>
                </c:pt>
                <c:pt idx="18">
                  <c:v>215.32389653528986</c:v>
                </c:pt>
                <c:pt idx="19">
                  <c:v>217.69245939717783</c:v>
                </c:pt>
                <c:pt idx="20">
                  <c:v>220.08707645054687</c:v>
                </c:pt>
              </c:numCache>
            </c:numRef>
          </c:val>
        </c:ser>
        <c:ser>
          <c:idx val="1"/>
          <c:order val="1"/>
          <c:tx>
            <c:strRef>
              <c:f>'forecast tables_v2'!$C$23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rgbClr val="0C2D83"/>
            </a:solidFill>
            <a:ln w="12700">
              <a:solidFill>
                <a:srgbClr val="FFFFFF"/>
              </a:solidFill>
              <a:prstDash val="solid"/>
            </a:ln>
          </c:spPr>
          <c:cat>
            <c:strRef>
              <c:f>'forecast tables_v2'!$D$4:$X$4</c:f>
              <c:strCache>
                <c:ptCount val="21"/>
                <c:pt idx="0">
                  <c:v> 2000</c:v>
                </c:pt>
                <c:pt idx="1">
                  <c:v> 2001</c:v>
                </c:pt>
                <c:pt idx="2">
                  <c:v> 2002</c:v>
                </c:pt>
                <c:pt idx="3">
                  <c:v> 2003</c:v>
                </c:pt>
                <c:pt idx="4">
                  <c:v> 2004</c:v>
                </c:pt>
                <c:pt idx="5">
                  <c:v> 2005</c:v>
                </c:pt>
                <c:pt idx="6">
                  <c:v> 2006</c:v>
                </c:pt>
                <c:pt idx="7">
                  <c:v> 2007</c:v>
                </c:pt>
                <c:pt idx="8">
                  <c:v> 2008</c:v>
                </c:pt>
                <c:pt idx="9">
                  <c:v> 2009</c:v>
                </c:pt>
                <c:pt idx="10">
                  <c:v> 2010</c:v>
                </c:pt>
                <c:pt idx="11">
                  <c:v> 2011</c:v>
                </c:pt>
                <c:pt idx="12">
                  <c:v> 2012</c:v>
                </c:pt>
                <c:pt idx="13">
                  <c:v> 2013</c:v>
                </c:pt>
                <c:pt idx="14">
                  <c:v> 2014</c:v>
                </c:pt>
                <c:pt idx="15">
                  <c:v> 2015</c:v>
                </c:pt>
                <c:pt idx="16">
                  <c:v> 2016</c:v>
                </c:pt>
                <c:pt idx="17">
                  <c:v> 2017</c:v>
                </c:pt>
                <c:pt idx="18">
                  <c:v> 2018</c:v>
                </c:pt>
                <c:pt idx="19">
                  <c:v> 2019</c:v>
                </c:pt>
                <c:pt idx="20">
                  <c:v> 2020</c:v>
                </c:pt>
              </c:strCache>
            </c:strRef>
          </c:cat>
          <c:val>
            <c:numRef>
              <c:f>'forecast tables_v2'!$D$25:$X$25</c:f>
              <c:numCache>
                <c:formatCode>#,##0.0</c:formatCode>
                <c:ptCount val="21"/>
                <c:pt idx="0">
                  <c:v>146.59700000000001</c:v>
                </c:pt>
                <c:pt idx="1">
                  <c:v>145.977</c:v>
                </c:pt>
                <c:pt idx="2">
                  <c:v>145.30700000000004</c:v>
                </c:pt>
                <c:pt idx="3">
                  <c:v>144.566</c:v>
                </c:pt>
                <c:pt idx="4">
                  <c:v>143.82100000000014</c:v>
                </c:pt>
                <c:pt idx="5">
                  <c:v>143.11399999999998</c:v>
                </c:pt>
                <c:pt idx="6">
                  <c:v>142.58800000000014</c:v>
                </c:pt>
                <c:pt idx="7">
                  <c:v>142.35000000000014</c:v>
                </c:pt>
                <c:pt idx="8">
                  <c:v>141.82400000000001</c:v>
                </c:pt>
                <c:pt idx="9">
                  <c:v>141.23840710999926</c:v>
                </c:pt>
                <c:pt idx="10">
                  <c:v>140.6552321396226</c:v>
                </c:pt>
                <c:pt idx="11">
                  <c:v>140.07446510525318</c:v>
                </c:pt>
                <c:pt idx="12">
                  <c:v>139.49609606449627</c:v>
                </c:pt>
                <c:pt idx="13">
                  <c:v>138.92011511600901</c:v>
                </c:pt>
                <c:pt idx="14">
                  <c:v>138.34651239933154</c:v>
                </c:pt>
                <c:pt idx="15">
                  <c:v>137.77527809471817</c:v>
                </c:pt>
                <c:pt idx="16">
                  <c:v>137.20640242296921</c:v>
                </c:pt>
                <c:pt idx="17">
                  <c:v>136.63987564526204</c:v>
                </c:pt>
                <c:pt idx="18">
                  <c:v>136.07568806298792</c:v>
                </c:pt>
                <c:pt idx="19">
                  <c:v>135.51383001758185</c:v>
                </c:pt>
                <c:pt idx="20">
                  <c:v>134.95429189036014</c:v>
                </c:pt>
              </c:numCache>
            </c:numRef>
          </c:val>
        </c:ser>
        <c:ser>
          <c:idx val="2"/>
          <c:order val="2"/>
          <c:tx>
            <c:strRef>
              <c:f>'forecast tables_v2'!$C$47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F38E31"/>
            </a:solidFill>
            <a:ln w="12700">
              <a:solidFill>
                <a:srgbClr val="FFFFFF"/>
              </a:solidFill>
              <a:prstDash val="solid"/>
            </a:ln>
          </c:spPr>
          <c:cat>
            <c:strRef>
              <c:f>'forecast tables_v2'!$D$4:$X$4</c:f>
              <c:strCache>
                <c:ptCount val="21"/>
                <c:pt idx="0">
                  <c:v> 2000</c:v>
                </c:pt>
                <c:pt idx="1">
                  <c:v> 2001</c:v>
                </c:pt>
                <c:pt idx="2">
                  <c:v> 2002</c:v>
                </c:pt>
                <c:pt idx="3">
                  <c:v> 2003</c:v>
                </c:pt>
                <c:pt idx="4">
                  <c:v> 2004</c:v>
                </c:pt>
                <c:pt idx="5">
                  <c:v> 2005</c:v>
                </c:pt>
                <c:pt idx="6">
                  <c:v> 2006</c:v>
                </c:pt>
                <c:pt idx="7">
                  <c:v> 2007</c:v>
                </c:pt>
                <c:pt idx="8">
                  <c:v> 2008</c:v>
                </c:pt>
                <c:pt idx="9">
                  <c:v> 2009</c:v>
                </c:pt>
                <c:pt idx="10">
                  <c:v> 2010</c:v>
                </c:pt>
                <c:pt idx="11">
                  <c:v> 2011</c:v>
                </c:pt>
                <c:pt idx="12">
                  <c:v> 2012</c:v>
                </c:pt>
                <c:pt idx="13">
                  <c:v> 2013</c:v>
                </c:pt>
                <c:pt idx="14">
                  <c:v> 2014</c:v>
                </c:pt>
                <c:pt idx="15">
                  <c:v> 2015</c:v>
                </c:pt>
                <c:pt idx="16">
                  <c:v> 2016</c:v>
                </c:pt>
                <c:pt idx="17">
                  <c:v> 2017</c:v>
                </c:pt>
                <c:pt idx="18">
                  <c:v> 2018</c:v>
                </c:pt>
                <c:pt idx="19">
                  <c:v> 2019</c:v>
                </c:pt>
                <c:pt idx="20">
                  <c:v> 2020</c:v>
                </c:pt>
              </c:strCache>
            </c:strRef>
          </c:cat>
          <c:val>
            <c:numRef>
              <c:f>'forecast tables_v2'!$D$49:$X$49</c:f>
              <c:numCache>
                <c:formatCode>#,##0.0</c:formatCode>
                <c:ptCount val="21"/>
                <c:pt idx="0">
                  <c:v>1004.124</c:v>
                </c:pt>
                <c:pt idx="1">
                  <c:v>1021.9669999999993</c:v>
                </c:pt>
                <c:pt idx="2">
                  <c:v>1039.6909999999998</c:v>
                </c:pt>
                <c:pt idx="3">
                  <c:v>1057.5039999999999</c:v>
                </c:pt>
                <c:pt idx="4">
                  <c:v>1075.473</c:v>
                </c:pt>
                <c:pt idx="5">
                  <c:v>1093.5629999999999</c:v>
                </c:pt>
                <c:pt idx="6">
                  <c:v>1111.7139999999999</c:v>
                </c:pt>
                <c:pt idx="7">
                  <c:v>1129.8699999999999</c:v>
                </c:pt>
                <c:pt idx="8">
                  <c:v>1148</c:v>
                </c:pt>
                <c:pt idx="9">
                  <c:v>1167.377196691735</c:v>
                </c:pt>
                <c:pt idx="10">
                  <c:v>1187.0814628535297</c:v>
                </c:pt>
                <c:pt idx="11">
                  <c:v>1207.1183191208006</c:v>
                </c:pt>
                <c:pt idx="12">
                  <c:v>1227.4933793122641</c:v>
                </c:pt>
                <c:pt idx="13">
                  <c:v>1248.2123520028008</c:v>
                </c:pt>
                <c:pt idx="14">
                  <c:v>1269.2810421228448</c:v>
                </c:pt>
                <c:pt idx="15">
                  <c:v>1290.7053525847848</c:v>
                </c:pt>
                <c:pt idx="16">
                  <c:v>1312.491285936796</c:v>
                </c:pt>
                <c:pt idx="17">
                  <c:v>1334.6449460446217</c:v>
                </c:pt>
                <c:pt idx="18">
                  <c:v>1357.1725398017106</c:v>
                </c:pt>
                <c:pt idx="19">
                  <c:v>1380.0803788682256</c:v>
                </c:pt>
                <c:pt idx="20">
                  <c:v>1403.374881439421</c:v>
                </c:pt>
              </c:numCache>
            </c:numRef>
          </c:val>
        </c:ser>
        <c:ser>
          <c:idx val="4"/>
          <c:order val="4"/>
          <c:tx>
            <c:strRef>
              <c:f>'forecast tables_v2'!$C$64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44026"/>
            </a:solidFill>
            <a:ln w="12700">
              <a:solidFill>
                <a:srgbClr val="FFFFFF"/>
              </a:solidFill>
              <a:prstDash val="solid"/>
            </a:ln>
          </c:spPr>
          <c:val>
            <c:numRef>
              <c:f>'forecast tables_v2'!$D$66:$X$66</c:f>
              <c:numCache>
                <c:formatCode>#,##0.0</c:formatCode>
                <c:ptCount val="21"/>
                <c:pt idx="0">
                  <c:v>1267.43</c:v>
                </c:pt>
                <c:pt idx="1">
                  <c:v>1276.27</c:v>
                </c:pt>
                <c:pt idx="2">
                  <c:v>1284.53</c:v>
                </c:pt>
                <c:pt idx="3">
                  <c:v>1292.27</c:v>
                </c:pt>
                <c:pt idx="4">
                  <c:v>1299.8799999999999</c:v>
                </c:pt>
                <c:pt idx="5">
                  <c:v>1307.56</c:v>
                </c:pt>
                <c:pt idx="6">
                  <c:v>1314.48</c:v>
                </c:pt>
                <c:pt idx="7">
                  <c:v>1321.29</c:v>
                </c:pt>
                <c:pt idx="8">
                  <c:v>1328.02</c:v>
                </c:pt>
                <c:pt idx="9">
                  <c:v>1335.7946344406912</c:v>
                </c:pt>
                <c:pt idx="10">
                  <c:v>1343.6147839645034</c:v>
                </c:pt>
                <c:pt idx="11">
                  <c:v>1351.480715030626</c:v>
                </c:pt>
                <c:pt idx="12">
                  <c:v>1359.392695658182</c:v>
                </c:pt>
                <c:pt idx="13">
                  <c:v>1367.3509954353599</c:v>
                </c:pt>
                <c:pt idx="14">
                  <c:v>1375.3558855286005</c:v>
                </c:pt>
                <c:pt idx="15">
                  <c:v>1383.407638691835</c:v>
                </c:pt>
                <c:pt idx="16">
                  <c:v>1391.5065292757781</c:v>
                </c:pt>
                <c:pt idx="17">
                  <c:v>1399.6528332372798</c:v>
                </c:pt>
                <c:pt idx="18">
                  <c:v>1407.8468281487255</c:v>
                </c:pt>
                <c:pt idx="19">
                  <c:v>1416.0887932074918</c:v>
                </c:pt>
                <c:pt idx="20">
                  <c:v>1424.379009245464</c:v>
                </c:pt>
              </c:numCache>
            </c:numRef>
          </c:val>
        </c:ser>
        <c:gapWidth val="20"/>
        <c:axId val="336002432"/>
        <c:axId val="340296832"/>
      </c:barChart>
      <c:lineChart>
        <c:grouping val="standard"/>
        <c:ser>
          <c:idx val="3"/>
          <c:order val="3"/>
          <c:tx>
            <c:strRef>
              <c:f>'forecast tables_v2'!$C$97</c:f>
              <c:strCache>
                <c:ptCount val="1"/>
                <c:pt idx="0">
                  <c:v>Western Europe</c:v>
                </c:pt>
              </c:strCache>
            </c:strRef>
          </c:tx>
          <c:spPr>
            <a:ln w="25400">
              <a:solidFill>
                <a:srgbClr val="8AA5CB"/>
              </a:solidFill>
              <a:prstDash val="solid"/>
            </a:ln>
          </c:spPr>
          <c:marker>
            <c:symbol val="none"/>
          </c:marker>
          <c:val>
            <c:numRef>
              <c:f>'forecast tables_v2'!$D$99:$X$99</c:f>
              <c:numCache>
                <c:formatCode>#,##0.0</c:formatCode>
                <c:ptCount val="21"/>
                <c:pt idx="0">
                  <c:v>388.22099999999966</c:v>
                </c:pt>
                <c:pt idx="1">
                  <c:v>390.69499999999999</c:v>
                </c:pt>
                <c:pt idx="2">
                  <c:v>392.666</c:v>
                </c:pt>
                <c:pt idx="3">
                  <c:v>394.69</c:v>
                </c:pt>
                <c:pt idx="4">
                  <c:v>396.30200000000002</c:v>
                </c:pt>
                <c:pt idx="5">
                  <c:v>398.46199999999959</c:v>
                </c:pt>
                <c:pt idx="6">
                  <c:v>400.25200000000001</c:v>
                </c:pt>
                <c:pt idx="7">
                  <c:v>401.95</c:v>
                </c:pt>
                <c:pt idx="8">
                  <c:v>403.60700000000008</c:v>
                </c:pt>
                <c:pt idx="9">
                  <c:v>405.57263847722504</c:v>
                </c:pt>
                <c:pt idx="10">
                  <c:v>407.54784996637352</c:v>
                </c:pt>
                <c:pt idx="11">
                  <c:v>409.53268108972986</c:v>
                </c:pt>
                <c:pt idx="12">
                  <c:v>411.52717869663729</c:v>
                </c:pt>
                <c:pt idx="13">
                  <c:v>413.53138986460505</c:v>
                </c:pt>
                <c:pt idx="14">
                  <c:v>415.5453619004183</c:v>
                </c:pt>
                <c:pt idx="15">
                  <c:v>417.56914234125293</c:v>
                </c:pt>
                <c:pt idx="16">
                  <c:v>419.60277895580111</c:v>
                </c:pt>
                <c:pt idx="17">
                  <c:v>421.64631974539623</c:v>
                </c:pt>
                <c:pt idx="18">
                  <c:v>423.69981294514764</c:v>
                </c:pt>
                <c:pt idx="19">
                  <c:v>425.76330702507698</c:v>
                </c:pt>
                <c:pt idx="20">
                  <c:v>427.8368506912654</c:v>
                </c:pt>
              </c:numCache>
            </c:numRef>
          </c:val>
        </c:ser>
        <c:marker val="1"/>
        <c:axId val="336002432"/>
        <c:axId val="340296832"/>
      </c:lineChart>
      <c:catAx>
        <c:axId val="3360024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340296832"/>
        <c:crosses val="autoZero"/>
        <c:auto val="1"/>
        <c:lblAlgn val="ctr"/>
        <c:lblOffset val="100"/>
        <c:tickLblSkip val="1"/>
        <c:tickMarkSkip val="1"/>
      </c:catAx>
      <c:valAx>
        <c:axId val="340296832"/>
        <c:scaling>
          <c:orientation val="minMax"/>
          <c:max val="1600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(million)</a:t>
                </a:r>
              </a:p>
            </c:rich>
          </c:tx>
          <c:layout>
            <c:manualLayout>
              <c:xMode val="edge"/>
              <c:yMode val="edge"/>
              <c:x val="5.4192358276256734E-3"/>
              <c:y val="8.6250218722659727E-2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336002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9589184757545262"/>
          <c:y val="0.93823337707786536"/>
          <c:w val="0.53433947654590963"/>
          <c:h val="5.4695319335083113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 dirty="0" smtClean="0"/>
              <a:t>GDP</a:t>
            </a:r>
            <a:r>
              <a:rPr lang="hu-HU" dirty="0"/>
              <a:t>, </a:t>
            </a:r>
            <a:r>
              <a:rPr lang="hu-HU" dirty="0" err="1"/>
              <a:t>GDP</a:t>
            </a:r>
            <a:r>
              <a:rPr lang="hu-HU" dirty="0"/>
              <a:t> per </a:t>
            </a:r>
            <a:r>
              <a:rPr lang="hu-HU" dirty="0" err="1"/>
              <a:t>head</a:t>
            </a:r>
            <a:endParaRPr lang="hu-HU" dirty="0"/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2"/>
          <c:order val="0"/>
          <c:tx>
            <c:strRef>
              <c:f>'forecast tables_v2'!$A$26</c:f>
              <c:strCache>
                <c:ptCount val="1"/>
                <c:pt idx="0">
                  <c:v>Nominal GDP Russia (PPP)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val>
            <c:numRef>
              <c:f>'forecast tables_v2'!$D$26:$X$26</c:f>
              <c:numCache>
                <c:formatCode>#,##0.0</c:formatCode>
                <c:ptCount val="21"/>
                <c:pt idx="0">
                  <c:v>1115.4445000000001</c:v>
                </c:pt>
                <c:pt idx="1">
                  <c:v>1200.4561000000001</c:v>
                </c:pt>
                <c:pt idx="2">
                  <c:v>1278.8216</c:v>
                </c:pt>
                <c:pt idx="3">
                  <c:v>1401.3693999999998</c:v>
                </c:pt>
                <c:pt idx="4">
                  <c:v>1545.4554000000001</c:v>
                </c:pt>
                <c:pt idx="5">
                  <c:v>1697.5</c:v>
                </c:pt>
                <c:pt idx="6">
                  <c:v>1887.1041999999998</c:v>
                </c:pt>
                <c:pt idx="7">
                  <c:v>2094.8798000000002</c:v>
                </c:pt>
                <c:pt idx="8">
                  <c:v>2260.299</c:v>
                </c:pt>
                <c:pt idx="9">
                  <c:v>2161.6370000000002</c:v>
                </c:pt>
                <c:pt idx="10">
                  <c:v>2209.7719999999999</c:v>
                </c:pt>
                <c:pt idx="11">
                  <c:v>2325.2619999999997</c:v>
                </c:pt>
                <c:pt idx="12">
                  <c:v>2461.1529999999998</c:v>
                </c:pt>
                <c:pt idx="13">
                  <c:v>2629.636</c:v>
                </c:pt>
                <c:pt idx="14">
                  <c:v>2808.959370097481</c:v>
                </c:pt>
                <c:pt idx="15">
                  <c:v>3000.5113798481725</c:v>
                </c:pt>
                <c:pt idx="16">
                  <c:v>3205.1259396770647</c:v>
                </c:pt>
                <c:pt idx="17">
                  <c:v>3423.6938270537717</c:v>
                </c:pt>
                <c:pt idx="18">
                  <c:v>3657.16656443994</c:v>
                </c:pt>
                <c:pt idx="19">
                  <c:v>3906.5605616864</c:v>
                </c:pt>
                <c:pt idx="20">
                  <c:v>4172.961540913755</c:v>
                </c:pt>
              </c:numCache>
            </c:numRef>
          </c:val>
        </c:ser>
        <c:ser>
          <c:idx val="1"/>
          <c:order val="1"/>
          <c:tx>
            <c:strRef>
              <c:f>'forecast tables_v2'!$A$6</c:f>
              <c:strCache>
                <c:ptCount val="1"/>
                <c:pt idx="0">
                  <c:v>Nominal GDP Brazil (PPP)</c:v>
                </c:pt>
              </c:strCache>
            </c:strRef>
          </c:tx>
          <c:spPr>
            <a:solidFill>
              <a:srgbClr val="AABE75"/>
            </a:solidFill>
            <a:ln w="12700">
              <a:solidFill>
                <a:srgbClr val="FFFFFF"/>
              </a:solidFill>
              <a:prstDash val="solid"/>
            </a:ln>
          </c:spPr>
          <c:cat>
            <c:strRef>
              <c:f>'forecast tables_v2'!$D$4:$X$4</c:f>
              <c:strCache>
                <c:ptCount val="21"/>
                <c:pt idx="0">
                  <c:v> 2000</c:v>
                </c:pt>
                <c:pt idx="1">
                  <c:v> 2001</c:v>
                </c:pt>
                <c:pt idx="2">
                  <c:v> 2002</c:v>
                </c:pt>
                <c:pt idx="3">
                  <c:v> 2003</c:v>
                </c:pt>
                <c:pt idx="4">
                  <c:v> 2004</c:v>
                </c:pt>
                <c:pt idx="5">
                  <c:v> 2005</c:v>
                </c:pt>
                <c:pt idx="6">
                  <c:v> 2006</c:v>
                </c:pt>
                <c:pt idx="7">
                  <c:v> 2007</c:v>
                </c:pt>
                <c:pt idx="8">
                  <c:v> 2008</c:v>
                </c:pt>
                <c:pt idx="9">
                  <c:v> 2009</c:v>
                </c:pt>
                <c:pt idx="10">
                  <c:v> 2010</c:v>
                </c:pt>
                <c:pt idx="11">
                  <c:v> 2011</c:v>
                </c:pt>
                <c:pt idx="12">
                  <c:v> 2012</c:v>
                </c:pt>
                <c:pt idx="13">
                  <c:v> 2013</c:v>
                </c:pt>
                <c:pt idx="14">
                  <c:v> 2014</c:v>
                </c:pt>
                <c:pt idx="15">
                  <c:v> 2015</c:v>
                </c:pt>
                <c:pt idx="16">
                  <c:v> 2016</c:v>
                </c:pt>
                <c:pt idx="17">
                  <c:v> 2017</c:v>
                </c:pt>
                <c:pt idx="18">
                  <c:v> 2018</c:v>
                </c:pt>
                <c:pt idx="19">
                  <c:v> 2019</c:v>
                </c:pt>
                <c:pt idx="20">
                  <c:v> 2020</c:v>
                </c:pt>
              </c:strCache>
            </c:strRef>
          </c:cat>
          <c:val>
            <c:numRef>
              <c:f>'forecast tables_v2'!$D$6:$X$6</c:f>
              <c:numCache>
                <c:formatCode>#,##0.0</c:formatCode>
                <c:ptCount val="21"/>
                <c:pt idx="0">
                  <c:v>1265.6752999999999</c:v>
                </c:pt>
                <c:pt idx="1">
                  <c:v>1313.1763999999998</c:v>
                </c:pt>
                <c:pt idx="2">
                  <c:v>1361.9027000000001</c:v>
                </c:pt>
                <c:pt idx="3">
                  <c:v>1397.1934999999994</c:v>
                </c:pt>
                <c:pt idx="4">
                  <c:v>1504.1146999999999</c:v>
                </c:pt>
                <c:pt idx="5">
                  <c:v>1585.1237999999998</c:v>
                </c:pt>
                <c:pt idx="6">
                  <c:v>1700.6969999999999</c:v>
                </c:pt>
                <c:pt idx="7">
                  <c:v>1845.204</c:v>
                </c:pt>
                <c:pt idx="8">
                  <c:v>1981.0509999999999</c:v>
                </c:pt>
                <c:pt idx="9">
                  <c:v>1962.7239999999999</c:v>
                </c:pt>
                <c:pt idx="10">
                  <c:v>2020.6839999999993</c:v>
                </c:pt>
                <c:pt idx="11">
                  <c:v>2121.056</c:v>
                </c:pt>
                <c:pt idx="12">
                  <c:v>2238.9580000000001</c:v>
                </c:pt>
                <c:pt idx="13">
                  <c:v>2379.2829999999985</c:v>
                </c:pt>
                <c:pt idx="14">
                  <c:v>2497.655564766651</c:v>
                </c:pt>
                <c:pt idx="15">
                  <c:v>2621.9173256018003</c:v>
                </c:pt>
                <c:pt idx="16">
                  <c:v>2752.3612780183912</c:v>
                </c:pt>
                <c:pt idx="17">
                  <c:v>2889.2949944545858</c:v>
                </c:pt>
                <c:pt idx="18">
                  <c:v>3033.041349495596</c:v>
                </c:pt>
                <c:pt idx="19">
                  <c:v>3183.9392811763173</c:v>
                </c:pt>
                <c:pt idx="20">
                  <c:v>3342.3445901597934</c:v>
                </c:pt>
              </c:numCache>
            </c:numRef>
          </c:val>
        </c:ser>
        <c:gapWidth val="75"/>
        <c:overlap val="-25"/>
        <c:axId val="340670720"/>
        <c:axId val="340692992"/>
      </c:barChart>
      <c:lineChart>
        <c:grouping val="standard"/>
        <c:ser>
          <c:idx val="0"/>
          <c:order val="2"/>
          <c:tx>
            <c:strRef>
              <c:f>'forecast tables_v2'!$A$7</c:f>
              <c:strCache>
                <c:ptCount val="1"/>
                <c:pt idx="0">
                  <c:v>GDP per capita (Brazil)</c:v>
                </c:pt>
              </c:strCache>
            </c:strRef>
          </c:tx>
          <c:spPr>
            <a:ln w="25400">
              <a:solidFill>
                <a:srgbClr val="68820B"/>
              </a:solidFill>
              <a:prstDash val="solid"/>
            </a:ln>
          </c:spPr>
          <c:marker>
            <c:symbol val="none"/>
          </c:marker>
          <c:val>
            <c:numRef>
              <c:f>'forecast tables_v2'!$D$7:$X$7</c:f>
              <c:numCache>
                <c:formatCode>#,##0.0</c:formatCode>
                <c:ptCount val="21"/>
                <c:pt idx="0">
                  <c:v>7389.5101588042971</c:v>
                </c:pt>
                <c:pt idx="1">
                  <c:v>7554.7191954988439</c:v>
                </c:pt>
                <c:pt idx="2">
                  <c:v>7720.9307731120034</c:v>
                </c:pt>
                <c:pt idx="3">
                  <c:v>7806.2044305388727</c:v>
                </c:pt>
                <c:pt idx="4">
                  <c:v>8283.208507263771</c:v>
                </c:pt>
                <c:pt idx="5">
                  <c:v>8606.1970638057628</c:v>
                </c:pt>
                <c:pt idx="6">
                  <c:v>9105.7873010263902</c:v>
                </c:pt>
                <c:pt idx="7">
                  <c:v>9745.7099849473052</c:v>
                </c:pt>
                <c:pt idx="8">
                  <c:v>10324.964819930161</c:v>
                </c:pt>
                <c:pt idx="9">
                  <c:v>10088.212052683188</c:v>
                </c:pt>
                <c:pt idx="10">
                  <c:v>10242.722743949505</c:v>
                </c:pt>
                <c:pt idx="11">
                  <c:v>10634.522482820241</c:v>
                </c:pt>
                <c:pt idx="12">
                  <c:v>11103.519257168778</c:v>
                </c:pt>
                <c:pt idx="13">
                  <c:v>11671.042465244729</c:v>
                </c:pt>
                <c:pt idx="14">
                  <c:v>12118.39040454645</c:v>
                </c:pt>
                <c:pt idx="15">
                  <c:v>12582.885070834513</c:v>
                </c:pt>
                <c:pt idx="16">
                  <c:v>13065.183693572857</c:v>
                </c:pt>
                <c:pt idx="17">
                  <c:v>13565.968693655164</c:v>
                </c:pt>
                <c:pt idx="18">
                  <c:v>14085.948648985684</c:v>
                </c:pt>
                <c:pt idx="19">
                  <c:v>14625.859297070325</c:v>
                </c:pt>
                <c:pt idx="20">
                  <c:v>15186.464576037082</c:v>
                </c:pt>
              </c:numCache>
            </c:numRef>
          </c:val>
        </c:ser>
        <c:ser>
          <c:idx val="4"/>
          <c:order val="3"/>
          <c:tx>
            <c:strRef>
              <c:f>'forecast tables_v2'!$A$115</c:f>
              <c:strCache>
                <c:ptCount val="1"/>
                <c:pt idx="0">
                  <c:v>GDP per capita (World)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val>
            <c:numRef>
              <c:f>'forecast tables_v2'!$D$115:$X$115</c:f>
              <c:numCache>
                <c:formatCode>#,##0.0</c:formatCode>
                <c:ptCount val="21"/>
                <c:pt idx="0">
                  <c:v>6840.2599458943814</c:v>
                </c:pt>
                <c:pt idx="1">
                  <c:v>7063.5403361670424</c:v>
                </c:pt>
                <c:pt idx="2">
                  <c:v>7286.1013194568286</c:v>
                </c:pt>
                <c:pt idx="3">
                  <c:v>7608.1824879167325</c:v>
                </c:pt>
                <c:pt idx="4">
                  <c:v>8096.5552575454749</c:v>
                </c:pt>
                <c:pt idx="5">
                  <c:v>8609.8012554247271</c:v>
                </c:pt>
                <c:pt idx="6">
                  <c:v>9208.6401261131268</c:v>
                </c:pt>
                <c:pt idx="7">
                  <c:v>9772.1082208191328</c:v>
                </c:pt>
                <c:pt idx="8">
                  <c:v>10214.621663511369</c:v>
                </c:pt>
                <c:pt idx="9">
                  <c:v>10698.18185699827</c:v>
                </c:pt>
                <c:pt idx="10">
                  <c:v>11326.610758246461</c:v>
                </c:pt>
                <c:pt idx="11">
                  <c:v>11974.045144410904</c:v>
                </c:pt>
                <c:pt idx="12">
                  <c:v>12637.429247763219</c:v>
                </c:pt>
                <c:pt idx="13">
                  <c:v>13328.84800709207</c:v>
                </c:pt>
                <c:pt idx="14">
                  <c:v>14063.437184919669</c:v>
                </c:pt>
                <c:pt idx="15">
                  <c:v>14840.58289064999</c:v>
                </c:pt>
                <c:pt idx="16">
                  <c:v>15662.848989631801</c:v>
                </c:pt>
                <c:pt idx="17">
                  <c:v>16533.198791340132</c:v>
                </c:pt>
                <c:pt idx="18">
                  <c:v>17454.973697499605</c:v>
                </c:pt>
                <c:pt idx="19">
                  <c:v>18431.360368754336</c:v>
                </c:pt>
                <c:pt idx="20">
                  <c:v>19465.902341192399</c:v>
                </c:pt>
              </c:numCache>
            </c:numRef>
          </c:val>
        </c:ser>
        <c:ser>
          <c:idx val="3"/>
          <c:order val="4"/>
          <c:tx>
            <c:strRef>
              <c:f>'forecast tables_v2'!$A$27</c:f>
              <c:strCache>
                <c:ptCount val="1"/>
                <c:pt idx="0">
                  <c:v>GDP per capita (Russia)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'forecast tables_v2'!$D$27:$X$27</c:f>
              <c:numCache>
                <c:formatCode>#,##0.0</c:formatCode>
                <c:ptCount val="21"/>
                <c:pt idx="0">
                  <c:v>7608.9176449722709</c:v>
                </c:pt>
                <c:pt idx="1">
                  <c:v>8223.597553039177</c:v>
                </c:pt>
                <c:pt idx="2">
                  <c:v>8800.8258377091206</c:v>
                </c:pt>
                <c:pt idx="3">
                  <c:v>9693.6305908719951</c:v>
                </c:pt>
                <c:pt idx="4">
                  <c:v>10745.68665215789</c:v>
                </c:pt>
                <c:pt idx="5">
                  <c:v>11861.173609849491</c:v>
                </c:pt>
                <c:pt idx="6">
                  <c:v>13234.66350604539</c:v>
                </c:pt>
                <c:pt idx="7">
                  <c:v>14716.401826484011</c:v>
                </c:pt>
                <c:pt idx="8">
                  <c:v>15937.351929151617</c:v>
                </c:pt>
                <c:pt idx="9">
                  <c:v>15304.880904784459</c:v>
                </c:pt>
                <c:pt idx="10">
                  <c:v>15710.556702266513</c:v>
                </c:pt>
                <c:pt idx="11">
                  <c:v>16600.184753536458</c:v>
                </c:pt>
                <c:pt idx="12">
                  <c:v>17643.167582712013</c:v>
                </c:pt>
                <c:pt idx="13">
                  <c:v>18929.123387236257</c:v>
                </c:pt>
                <c:pt idx="14">
                  <c:v>20303.796036357817</c:v>
                </c:pt>
                <c:pt idx="15">
                  <c:v>21778.300296990616</c:v>
                </c:pt>
                <c:pt idx="16">
                  <c:v>23359.886150185273</c:v>
                </c:pt>
                <c:pt idx="17">
                  <c:v>25056.330085825004</c:v>
                </c:pt>
                <c:pt idx="18">
                  <c:v>26875.973338801556</c:v>
                </c:pt>
                <c:pt idx="19">
                  <c:v>28827.762901982434</c:v>
                </c:pt>
                <c:pt idx="20">
                  <c:v>30921.295517625786</c:v>
                </c:pt>
              </c:numCache>
            </c:numRef>
          </c:val>
        </c:ser>
        <c:marker val="1"/>
        <c:axId val="340694528"/>
        <c:axId val="340696064"/>
      </c:lineChart>
      <c:catAx>
        <c:axId val="3406707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340692992"/>
        <c:crosses val="autoZero"/>
        <c:lblAlgn val="ctr"/>
        <c:lblOffset val="100"/>
        <c:tickLblSkip val="1"/>
        <c:tickMarkSkip val="1"/>
      </c:catAx>
      <c:valAx>
        <c:axId val="340692992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340670720"/>
        <c:crosses val="autoZero"/>
        <c:crossBetween val="between"/>
      </c:valAx>
      <c:catAx>
        <c:axId val="340694528"/>
        <c:scaling>
          <c:orientation val="minMax"/>
        </c:scaling>
        <c:delete val="1"/>
        <c:axPos val="b"/>
        <c:tickLblPos val="none"/>
        <c:crossAx val="340696064"/>
        <c:crosses val="autoZero"/>
        <c:lblAlgn val="ctr"/>
        <c:lblOffset val="100"/>
      </c:catAx>
      <c:valAx>
        <c:axId val="340696064"/>
        <c:scaling>
          <c:orientation val="minMax"/>
          <c:max val="80000"/>
        </c:scaling>
        <c:axPos val="r"/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 sz="1000" dirty="0"/>
                  <a:t>(USD/</a:t>
                </a:r>
                <a:r>
                  <a:rPr lang="hu-HU" sz="1000" dirty="0" err="1"/>
                  <a:t>head</a:t>
                </a:r>
                <a:r>
                  <a:rPr lang="hu-HU" sz="1000" dirty="0"/>
                  <a:t>)</a:t>
                </a:r>
              </a:p>
            </c:rich>
          </c:tx>
          <c:layout>
            <c:manualLayout>
              <c:xMode val="edge"/>
              <c:yMode val="edge"/>
              <c:x val="0.85522222222222222"/>
              <c:y val="2.40224355517204E-2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340694528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5.8545713035870486E-2"/>
          <c:y val="0.92645568618991114"/>
          <c:w val="0.81901957567804062"/>
          <c:h val="5.1626505590910705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 dirty="0" smtClean="0"/>
              <a:t>GDP</a:t>
            </a:r>
            <a:r>
              <a:rPr lang="hu-HU" dirty="0"/>
              <a:t>, </a:t>
            </a:r>
            <a:r>
              <a:rPr lang="hu-HU" dirty="0" err="1"/>
              <a:t>GDP</a:t>
            </a:r>
            <a:r>
              <a:rPr lang="hu-HU" dirty="0"/>
              <a:t> per </a:t>
            </a:r>
            <a:r>
              <a:rPr lang="hu-HU" dirty="0" err="1"/>
              <a:t>head</a:t>
            </a:r>
            <a:endParaRPr lang="hu-HU" dirty="0"/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1"/>
          <c:order val="0"/>
          <c:tx>
            <c:strRef>
              <c:f>'forecast tables_v2'!$A$50</c:f>
              <c:strCache>
                <c:ptCount val="1"/>
                <c:pt idx="0">
                  <c:v>Nominal GDP India (PPP)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FFFFFF"/>
              </a:solidFill>
              <a:prstDash val="solid"/>
            </a:ln>
          </c:spPr>
          <c:cat>
            <c:strRef>
              <c:f>'forecast tables_v2'!$D$4:$X$4</c:f>
              <c:strCache>
                <c:ptCount val="21"/>
                <c:pt idx="0">
                  <c:v> 2000</c:v>
                </c:pt>
                <c:pt idx="1">
                  <c:v> 2001</c:v>
                </c:pt>
                <c:pt idx="2">
                  <c:v> 2002</c:v>
                </c:pt>
                <c:pt idx="3">
                  <c:v> 2003</c:v>
                </c:pt>
                <c:pt idx="4">
                  <c:v> 2004</c:v>
                </c:pt>
                <c:pt idx="5">
                  <c:v> 2005</c:v>
                </c:pt>
                <c:pt idx="6">
                  <c:v> 2006</c:v>
                </c:pt>
                <c:pt idx="7">
                  <c:v> 2007</c:v>
                </c:pt>
                <c:pt idx="8">
                  <c:v> 2008</c:v>
                </c:pt>
                <c:pt idx="9">
                  <c:v> 2009</c:v>
                </c:pt>
                <c:pt idx="10">
                  <c:v> 2010</c:v>
                </c:pt>
                <c:pt idx="11">
                  <c:v> 2011</c:v>
                </c:pt>
                <c:pt idx="12">
                  <c:v> 2012</c:v>
                </c:pt>
                <c:pt idx="13">
                  <c:v> 2013</c:v>
                </c:pt>
                <c:pt idx="14">
                  <c:v> 2014</c:v>
                </c:pt>
                <c:pt idx="15">
                  <c:v> 2015</c:v>
                </c:pt>
                <c:pt idx="16">
                  <c:v> 2016</c:v>
                </c:pt>
                <c:pt idx="17">
                  <c:v> 2017</c:v>
                </c:pt>
                <c:pt idx="18">
                  <c:v> 2018</c:v>
                </c:pt>
                <c:pt idx="19">
                  <c:v> 2019</c:v>
                </c:pt>
                <c:pt idx="20">
                  <c:v> 2020</c:v>
                </c:pt>
              </c:strCache>
            </c:strRef>
          </c:cat>
          <c:val>
            <c:numRef>
              <c:f>'forecast tables_v2'!$D$50:$X$50</c:f>
              <c:numCache>
                <c:formatCode>#,##0.0</c:formatCode>
                <c:ptCount val="21"/>
                <c:pt idx="0">
                  <c:v>1545.7187000000001</c:v>
                </c:pt>
                <c:pt idx="1">
                  <c:v>1663.9051000000004</c:v>
                </c:pt>
                <c:pt idx="2">
                  <c:v>1755.2218</c:v>
                </c:pt>
                <c:pt idx="3">
                  <c:v>1936.3845999999999</c:v>
                </c:pt>
                <c:pt idx="4">
                  <c:v>2176.8944999999999</c:v>
                </c:pt>
                <c:pt idx="5">
                  <c:v>2445.1886999999992</c:v>
                </c:pt>
                <c:pt idx="6">
                  <c:v>2768.0149000000001</c:v>
                </c:pt>
                <c:pt idx="7">
                  <c:v>3100.0835000000002</c:v>
                </c:pt>
                <c:pt idx="8">
                  <c:v>3356.9009999999998</c:v>
                </c:pt>
                <c:pt idx="9">
                  <c:v>3545.4189999999999</c:v>
                </c:pt>
                <c:pt idx="10">
                  <c:v>3779.9169999999999</c:v>
                </c:pt>
                <c:pt idx="11">
                  <c:v>4120.5220000000027</c:v>
                </c:pt>
                <c:pt idx="12">
                  <c:v>4514.7829999999994</c:v>
                </c:pt>
                <c:pt idx="13">
                  <c:v>4976.5479999999998</c:v>
                </c:pt>
                <c:pt idx="14">
                  <c:v>5444.8956574938557</c:v>
                </c:pt>
                <c:pt idx="15">
                  <c:v>5957.3199577288169</c:v>
                </c:pt>
                <c:pt idx="16">
                  <c:v>6517.9689954038631</c:v>
                </c:pt>
                <c:pt idx="17">
                  <c:v>7131.3812463486884</c:v>
                </c:pt>
                <c:pt idx="18">
                  <c:v>7802.5223066625904</c:v>
                </c:pt>
                <c:pt idx="19">
                  <c:v>8536.825089408565</c:v>
                </c:pt>
                <c:pt idx="20">
                  <c:v>9340.2338042565516</c:v>
                </c:pt>
              </c:numCache>
            </c:numRef>
          </c:val>
        </c:ser>
        <c:ser>
          <c:idx val="2"/>
          <c:order val="3"/>
          <c:tx>
            <c:strRef>
              <c:f>'forecast tables_v2'!$A$67</c:f>
              <c:strCache>
                <c:ptCount val="1"/>
                <c:pt idx="0">
                  <c:v>Nominal GDP China (PPP)</c:v>
                </c:pt>
              </c:strCache>
            </c:strRef>
          </c:tx>
          <c:spPr>
            <a:solidFill>
              <a:srgbClr val="C00000"/>
            </a:solidFill>
          </c:spPr>
          <c:val>
            <c:numRef>
              <c:f>'forecast tables_v2'!$D$67:$X$67</c:f>
              <c:numCache>
                <c:formatCode>#,##0.0</c:formatCode>
                <c:ptCount val="21"/>
                <c:pt idx="0">
                  <c:v>2981.9521000000009</c:v>
                </c:pt>
                <c:pt idx="1">
                  <c:v>3302.168099999999</c:v>
                </c:pt>
                <c:pt idx="2">
                  <c:v>3689.2062999999989</c:v>
                </c:pt>
                <c:pt idx="3">
                  <c:v>4157.6752000000015</c:v>
                </c:pt>
                <c:pt idx="4">
                  <c:v>4689.6590000000015</c:v>
                </c:pt>
                <c:pt idx="5">
                  <c:v>5473.166900000002</c:v>
                </c:pt>
                <c:pt idx="6">
                  <c:v>6304.8280000000004</c:v>
                </c:pt>
                <c:pt idx="7">
                  <c:v>7316.2620000000024</c:v>
                </c:pt>
                <c:pt idx="8">
                  <c:v>8148.143</c:v>
                </c:pt>
                <c:pt idx="9">
                  <c:v>8728.5789999999924</c:v>
                </c:pt>
                <c:pt idx="10">
                  <c:v>9379.884</c:v>
                </c:pt>
                <c:pt idx="11">
                  <c:v>10238.777</c:v>
                </c:pt>
                <c:pt idx="12">
                  <c:v>11239.668</c:v>
                </c:pt>
                <c:pt idx="13">
                  <c:v>12448.481</c:v>
                </c:pt>
                <c:pt idx="14">
                  <c:v>13894.91933376652</c:v>
                </c:pt>
                <c:pt idx="15">
                  <c:v>15509.425068960521</c:v>
                </c:pt>
                <c:pt idx="16">
                  <c:v>17311.526622911089</c:v>
                </c:pt>
                <c:pt idx="17">
                  <c:v>19323.021497136961</c:v>
                </c:pt>
                <c:pt idx="18">
                  <c:v>21568.239931229724</c:v>
                </c:pt>
                <c:pt idx="19">
                  <c:v>24074.33919172622</c:v>
                </c:pt>
                <c:pt idx="20">
                  <c:v>26871.632055571252</c:v>
                </c:pt>
              </c:numCache>
            </c:numRef>
          </c:val>
        </c:ser>
        <c:gapWidth val="75"/>
        <c:overlap val="-25"/>
        <c:axId val="340860928"/>
        <c:axId val="340862464"/>
      </c:barChart>
      <c:lineChart>
        <c:grouping val="standard"/>
        <c:ser>
          <c:idx val="0"/>
          <c:order val="1"/>
          <c:tx>
            <c:strRef>
              <c:f>'forecast tables_v2'!$A$51</c:f>
              <c:strCache>
                <c:ptCount val="1"/>
                <c:pt idx="0">
                  <c:v>GDP per capita (India)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val>
            <c:numRef>
              <c:f>'forecast tables_v2'!$D$51:$X$51</c:f>
              <c:numCache>
                <c:formatCode>#,##0.0</c:formatCode>
                <c:ptCount val="21"/>
                <c:pt idx="0">
                  <c:v>1539.3703367313194</c:v>
                </c:pt>
                <c:pt idx="1">
                  <c:v>1628.1397540233686</c:v>
                </c:pt>
                <c:pt idx="2">
                  <c:v>1688.2148638393517</c:v>
                </c:pt>
                <c:pt idx="3">
                  <c:v>1831.0896223560383</c:v>
                </c:pt>
                <c:pt idx="4">
                  <c:v>2024.1275234245775</c:v>
                </c:pt>
                <c:pt idx="5">
                  <c:v>2235.9833864166949</c:v>
                </c:pt>
                <c:pt idx="6">
                  <c:v>2489.8624106559782</c:v>
                </c:pt>
                <c:pt idx="7">
                  <c:v>2743.752378592229</c:v>
                </c:pt>
                <c:pt idx="8">
                  <c:v>2924.1297909407663</c:v>
                </c:pt>
                <c:pt idx="9">
                  <c:v>3037.0809109921529</c:v>
                </c:pt>
                <c:pt idx="10">
                  <c:v>3184.2102823455411</c:v>
                </c:pt>
                <c:pt idx="11">
                  <c:v>3413.5195653406736</c:v>
                </c:pt>
                <c:pt idx="12">
                  <c:v>3678.0507952959615</c:v>
                </c:pt>
                <c:pt idx="13">
                  <c:v>3986.9401965258176</c:v>
                </c:pt>
                <c:pt idx="14">
                  <c:v>4289.7478783637871</c:v>
                </c:pt>
                <c:pt idx="15">
                  <c:v>4615.5537712760006</c:v>
                </c:pt>
                <c:pt idx="16">
                  <c:v>4966.104586935704</c:v>
                </c:pt>
                <c:pt idx="17">
                  <c:v>5343.2796995810586</c:v>
                </c:pt>
                <c:pt idx="18">
                  <c:v>5749.1012217227562</c:v>
                </c:pt>
                <c:pt idx="19">
                  <c:v>6185.7448451005712</c:v>
                </c:pt>
                <c:pt idx="20">
                  <c:v>6655.5515050094118</c:v>
                </c:pt>
              </c:numCache>
            </c:numRef>
          </c:val>
        </c:ser>
        <c:ser>
          <c:idx val="4"/>
          <c:order val="2"/>
          <c:tx>
            <c:strRef>
              <c:f>'forecast tables_v2'!$A$115</c:f>
              <c:strCache>
                <c:ptCount val="1"/>
                <c:pt idx="0">
                  <c:v>GDP per capita (World)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val>
            <c:numRef>
              <c:f>'forecast tables_v2'!$D$115:$X$115</c:f>
              <c:numCache>
                <c:formatCode>#,##0.0</c:formatCode>
                <c:ptCount val="21"/>
                <c:pt idx="0">
                  <c:v>6840.2599458943823</c:v>
                </c:pt>
                <c:pt idx="1">
                  <c:v>7063.5403361670424</c:v>
                </c:pt>
                <c:pt idx="2">
                  <c:v>7286.1013194568268</c:v>
                </c:pt>
                <c:pt idx="3">
                  <c:v>7608.1824879167334</c:v>
                </c:pt>
                <c:pt idx="4">
                  <c:v>8096.5552575454749</c:v>
                </c:pt>
                <c:pt idx="5">
                  <c:v>8609.8012554247271</c:v>
                </c:pt>
                <c:pt idx="6">
                  <c:v>9208.6401261131268</c:v>
                </c:pt>
                <c:pt idx="7">
                  <c:v>9772.108220819131</c:v>
                </c:pt>
                <c:pt idx="8">
                  <c:v>10214.621663511367</c:v>
                </c:pt>
                <c:pt idx="9">
                  <c:v>10698.18185699827</c:v>
                </c:pt>
                <c:pt idx="10">
                  <c:v>11326.610758246459</c:v>
                </c:pt>
                <c:pt idx="11">
                  <c:v>11974.045144410904</c:v>
                </c:pt>
                <c:pt idx="12">
                  <c:v>12637.429247763219</c:v>
                </c:pt>
                <c:pt idx="13">
                  <c:v>13328.84800709207</c:v>
                </c:pt>
                <c:pt idx="14">
                  <c:v>14063.437184919669</c:v>
                </c:pt>
                <c:pt idx="15">
                  <c:v>14840.582890649992</c:v>
                </c:pt>
                <c:pt idx="16">
                  <c:v>15662.848989631801</c:v>
                </c:pt>
                <c:pt idx="17">
                  <c:v>16533.198791340132</c:v>
                </c:pt>
                <c:pt idx="18">
                  <c:v>17454.973697499605</c:v>
                </c:pt>
                <c:pt idx="19">
                  <c:v>18431.360368754336</c:v>
                </c:pt>
                <c:pt idx="20">
                  <c:v>19465.902341192399</c:v>
                </c:pt>
              </c:numCache>
            </c:numRef>
          </c:val>
        </c:ser>
        <c:ser>
          <c:idx val="3"/>
          <c:order val="4"/>
          <c:tx>
            <c:strRef>
              <c:f>'forecast tables_v2'!$A$68</c:f>
              <c:strCache>
                <c:ptCount val="1"/>
                <c:pt idx="0">
                  <c:v>GDP per capita (China)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'forecast tables_v2'!$D$68:$X$68</c:f>
              <c:numCache>
                <c:formatCode>#,##0.0</c:formatCode>
                <c:ptCount val="21"/>
                <c:pt idx="0">
                  <c:v>2352.7548661464539</c:v>
                </c:pt>
                <c:pt idx="1">
                  <c:v>2587.3585526573543</c:v>
                </c:pt>
                <c:pt idx="2">
                  <c:v>2872.0281348041703</c:v>
                </c:pt>
                <c:pt idx="3">
                  <c:v>3217.3425058230864</c:v>
                </c:pt>
                <c:pt idx="4">
                  <c:v>3607.7630242791647</c:v>
                </c:pt>
                <c:pt idx="5">
                  <c:v>4185.7864266266943</c:v>
                </c:pt>
                <c:pt idx="6">
                  <c:v>4796.4426997748178</c:v>
                </c:pt>
                <c:pt idx="7">
                  <c:v>5537.2113616238703</c:v>
                </c:pt>
                <c:pt idx="8">
                  <c:v>6135.5574464240008</c:v>
                </c:pt>
                <c:pt idx="9">
                  <c:v>6534.3719572992077</c:v>
                </c:pt>
                <c:pt idx="10">
                  <c:v>6981.0812681916786</c:v>
                </c:pt>
                <c:pt idx="11">
                  <c:v>7575.9697390635583</c:v>
                </c:pt>
                <c:pt idx="12">
                  <c:v>8268.1538865839248</c:v>
                </c:pt>
                <c:pt idx="13">
                  <c:v>9104.0859600474669</c:v>
                </c:pt>
                <c:pt idx="14">
                  <c:v>10102.781018329808</c:v>
                </c:pt>
                <c:pt idx="15">
                  <c:v>11211.030382647303</c:v>
                </c:pt>
                <c:pt idx="16">
                  <c:v>12440.851881536639</c:v>
                </c:pt>
                <c:pt idx="17">
                  <c:v>13805.581668737404</c:v>
                </c:pt>
                <c:pt idx="18">
                  <c:v>15320.018840111532</c:v>
                </c:pt>
                <c:pt idx="19">
                  <c:v>17000.585914670635</c:v>
                </c:pt>
                <c:pt idx="20">
                  <c:v>18865.506919963645</c:v>
                </c:pt>
              </c:numCache>
            </c:numRef>
          </c:val>
        </c:ser>
        <c:marker val="1"/>
        <c:axId val="340864000"/>
        <c:axId val="340869888"/>
      </c:lineChart>
      <c:catAx>
        <c:axId val="34086092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340862464"/>
        <c:crosses val="autoZero"/>
        <c:lblAlgn val="ctr"/>
        <c:lblOffset val="100"/>
        <c:tickLblSkip val="1"/>
        <c:tickMarkSkip val="1"/>
      </c:catAx>
      <c:valAx>
        <c:axId val="340862464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340860928"/>
        <c:crosses val="autoZero"/>
        <c:crossBetween val="between"/>
      </c:valAx>
      <c:catAx>
        <c:axId val="340864000"/>
        <c:scaling>
          <c:orientation val="minMax"/>
        </c:scaling>
        <c:delete val="1"/>
        <c:axPos val="b"/>
        <c:tickLblPos val="none"/>
        <c:crossAx val="340869888"/>
        <c:crosses val="autoZero"/>
        <c:lblAlgn val="ctr"/>
        <c:lblOffset val="100"/>
      </c:catAx>
      <c:valAx>
        <c:axId val="340869888"/>
        <c:scaling>
          <c:orientation val="minMax"/>
          <c:max val="80000"/>
        </c:scaling>
        <c:axPos val="r"/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 sz="1000"/>
                  <a:t>(USD/head)</a:t>
                </a:r>
              </a:p>
            </c:rich>
          </c:tx>
          <c:layout>
            <c:manualLayout>
              <c:xMode val="edge"/>
              <c:yMode val="edge"/>
              <c:x val="0.85724641509212463"/>
              <c:y val="2.9244430119562084E-2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340864000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5.0000041926295286E-2"/>
          <c:y val="0.94264549029575184"/>
          <c:w val="0.84409120143153171"/>
          <c:h val="5.7354527948073143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619" cy="46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809" y="0"/>
            <a:ext cx="3042619" cy="46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01ED0C7-3E32-4A75-9B3F-8FC951D18CE2}" type="datetimeFigureOut">
              <a:rPr lang="en-GB" smtClean="0"/>
              <a:pPr/>
              <a:t>16/03/2011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143" y="4422345"/>
            <a:ext cx="5618814" cy="418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10"/>
            <a:ext cx="3042619" cy="46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809" y="8841710"/>
            <a:ext cx="3042619" cy="46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BD81518-8AD5-49CC-B774-4D66F72228B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8AFB3-AC4D-483D-A957-571E1BC99020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8AFB3-AC4D-483D-A957-571E1BC99020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8AFB3-AC4D-483D-A957-571E1BC99020}" type="slidenum">
              <a:rPr lang="en-GB" smtClean="0"/>
              <a:pPr/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8AFB3-AC4D-483D-A957-571E1BC99020}" type="slidenum">
              <a:rPr lang="en-GB" smtClean="0"/>
              <a:pPr/>
              <a:t>33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FFICE LADY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reeform 12"/>
          <p:cNvSpPr>
            <a:spLocks noChangeAspect="1"/>
          </p:cNvSpPr>
          <p:nvPr userDrawn="1"/>
        </p:nvSpPr>
        <p:spPr bwMode="gray">
          <a:xfrm>
            <a:off x="0" y="0"/>
            <a:ext cx="4835525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528" y="1556792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8" y="3789040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>
              <a:buNone/>
              <a:defRPr lang="en-GB" sz="1200" b="0" kern="1200" noProof="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0" indent="-137160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grpSp>
        <p:nvGrpSpPr>
          <p:cNvPr id="9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Chart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Table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8713787" cy="23749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411413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20161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643438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77049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417276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609491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6877050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1958941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3738494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518047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297600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1958941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9" y="1125538"/>
            <a:ext cx="1584300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738494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18047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297600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0"/>
          <p:cNvSpPr>
            <a:spLocks noChangeArrowheads="1"/>
          </p:cNvSpPr>
          <p:nvPr userDrawn="1"/>
        </p:nvSpPr>
        <p:spPr bwMode="gray">
          <a:xfrm rot="19080000" flipH="1">
            <a:off x="4691391" y="2387890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26" name="AutoShape 17"/>
          <p:cNvSpPr>
            <a:spLocks noChangeArrowheads="1"/>
          </p:cNvSpPr>
          <p:nvPr userDrawn="1"/>
        </p:nvSpPr>
        <p:spPr bwMode="gray">
          <a:xfrm rot="2520000" flipH="1">
            <a:off x="4691391" y="4431706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520000">
            <a:off x="2879158" y="2387890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23" name="AutoShape 17"/>
          <p:cNvSpPr>
            <a:spLocks noChangeArrowheads="1"/>
          </p:cNvSpPr>
          <p:nvPr userDrawn="1"/>
        </p:nvSpPr>
        <p:spPr bwMode="gray">
          <a:xfrm rot="19080000">
            <a:off x="2879158" y="4431706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10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3822700" y="3187175"/>
            <a:ext cx="1441714" cy="82128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Text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179388" y="15573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9388" y="41481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570153" y="15573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570153" y="41481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570153" y="1125538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9388" y="3716339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70153" y="3716339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45354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45354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3526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4639162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3526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4639163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>
            <a:spLocks noChangeAspect="1"/>
          </p:cNvSpPr>
          <p:nvPr userDrawn="1"/>
        </p:nvSpPr>
        <p:spPr bwMode="gray">
          <a:xfrm>
            <a:off x="0" y="0"/>
            <a:ext cx="4835525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24000" y="1556792"/>
            <a:ext cx="3461923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24000" y="3789040"/>
            <a:ext cx="3029875" cy="107982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172573" y="1125538"/>
            <a:ext cx="2724700" cy="23764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168751" y="371633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167254" y="1125538"/>
            <a:ext cx="2724700" cy="23764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179388" y="1125538"/>
            <a:ext cx="2723204" cy="23764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371633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172573" y="371633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 bwMode="gray">
          <a:xfrm>
            <a:off x="0" y="0"/>
            <a:ext cx="9144000" cy="6858001"/>
            <a:chOff x="0" y="0"/>
            <a:chExt cx="9144000" cy="6858001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gray">
            <a:xfrm>
              <a:off x="3397250" y="1116013"/>
              <a:ext cx="5746750" cy="5741988"/>
            </a:xfrm>
            <a:custGeom>
              <a:avLst/>
              <a:gdLst/>
              <a:ahLst/>
              <a:cxnLst>
                <a:cxn ang="0">
                  <a:pos x="0" y="3617"/>
                </a:cxn>
                <a:cxn ang="0">
                  <a:pos x="2549" y="3617"/>
                </a:cxn>
                <a:cxn ang="0">
                  <a:pos x="3620" y="0"/>
                </a:cxn>
                <a:cxn ang="0">
                  <a:pos x="1072" y="0"/>
                </a:cxn>
                <a:cxn ang="0">
                  <a:pos x="0" y="3617"/>
                </a:cxn>
              </a:cxnLst>
              <a:rect l="0" t="0" r="r" b="b"/>
              <a:pathLst>
                <a:path w="3620" h="3617">
                  <a:moveTo>
                    <a:pt x="0" y="3617"/>
                  </a:moveTo>
                  <a:lnTo>
                    <a:pt x="2549" y="3617"/>
                  </a:lnTo>
                  <a:lnTo>
                    <a:pt x="3620" y="0"/>
                  </a:lnTo>
                  <a:lnTo>
                    <a:pt x="1072" y="0"/>
                  </a:lnTo>
                  <a:lnTo>
                    <a:pt x="0" y="36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>
              <a:off x="7007225" y="6116638"/>
              <a:ext cx="2136775" cy="741363"/>
            </a:xfrm>
            <a:custGeom>
              <a:avLst/>
              <a:gdLst/>
              <a:ahLst/>
              <a:cxnLst>
                <a:cxn ang="0">
                  <a:pos x="0" y="467"/>
                </a:cxn>
                <a:cxn ang="0">
                  <a:pos x="1208" y="467"/>
                </a:cxn>
                <a:cxn ang="0">
                  <a:pos x="1346" y="0"/>
                </a:cxn>
                <a:cxn ang="0">
                  <a:pos x="138" y="0"/>
                </a:cxn>
                <a:cxn ang="0">
                  <a:pos x="0" y="467"/>
                </a:cxn>
              </a:cxnLst>
              <a:rect l="0" t="0" r="r" b="b"/>
              <a:pathLst>
                <a:path w="1346" h="467">
                  <a:moveTo>
                    <a:pt x="0" y="467"/>
                  </a:moveTo>
                  <a:lnTo>
                    <a:pt x="1208" y="467"/>
                  </a:lnTo>
                  <a:lnTo>
                    <a:pt x="1346" y="0"/>
                  </a:lnTo>
                  <a:lnTo>
                    <a:pt x="138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1241425" y="4743450"/>
              <a:ext cx="2530475" cy="2114550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0" y="1332"/>
                </a:cxn>
                <a:cxn ang="0">
                  <a:pos x="1199" y="1332"/>
                </a:cxn>
                <a:cxn ang="0">
                  <a:pos x="1594" y="0"/>
                </a:cxn>
                <a:cxn ang="0">
                  <a:pos x="395" y="0"/>
                </a:cxn>
              </a:cxnLst>
              <a:rect l="0" t="0" r="r" b="b"/>
              <a:pathLst>
                <a:path w="1594" h="1332">
                  <a:moveTo>
                    <a:pt x="395" y="0"/>
                  </a:moveTo>
                  <a:lnTo>
                    <a:pt x="0" y="1332"/>
                  </a:lnTo>
                  <a:lnTo>
                    <a:pt x="1199" y="1332"/>
                  </a:lnTo>
                  <a:lnTo>
                    <a:pt x="1594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>
              <a:off x="1554163" y="0"/>
              <a:ext cx="4738688" cy="2343150"/>
            </a:xfrm>
            <a:custGeom>
              <a:avLst/>
              <a:gdLst/>
              <a:ahLst/>
              <a:cxnLst>
                <a:cxn ang="0">
                  <a:pos x="2548" y="1476"/>
                </a:cxn>
                <a:cxn ang="0">
                  <a:pos x="2985" y="0"/>
                </a:cxn>
                <a:cxn ang="0">
                  <a:pos x="437" y="0"/>
                </a:cxn>
                <a:cxn ang="0">
                  <a:pos x="0" y="1476"/>
                </a:cxn>
                <a:cxn ang="0">
                  <a:pos x="2548" y="1476"/>
                </a:cxn>
              </a:cxnLst>
              <a:rect l="0" t="0" r="r" b="b"/>
              <a:pathLst>
                <a:path w="2985" h="1476">
                  <a:moveTo>
                    <a:pt x="2548" y="1476"/>
                  </a:moveTo>
                  <a:lnTo>
                    <a:pt x="2985" y="0"/>
                  </a:lnTo>
                  <a:lnTo>
                    <a:pt x="437" y="0"/>
                  </a:lnTo>
                  <a:lnTo>
                    <a:pt x="0" y="1476"/>
                  </a:lnTo>
                  <a:lnTo>
                    <a:pt x="2548" y="14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>
              <a:off x="0" y="0"/>
              <a:ext cx="3898900" cy="5630863"/>
            </a:xfrm>
            <a:custGeom>
              <a:avLst/>
              <a:gdLst/>
              <a:ahLst/>
              <a:cxnLst>
                <a:cxn ang="0">
                  <a:pos x="2456" y="0"/>
                </a:cxn>
                <a:cxn ang="0">
                  <a:pos x="0" y="0"/>
                </a:cxn>
                <a:cxn ang="0">
                  <a:pos x="0" y="3547"/>
                </a:cxn>
                <a:cxn ang="0">
                  <a:pos x="1405" y="3547"/>
                </a:cxn>
                <a:cxn ang="0">
                  <a:pos x="2456" y="0"/>
                </a:cxn>
              </a:cxnLst>
              <a:rect l="0" t="0" r="r" b="b"/>
              <a:pathLst>
                <a:path w="2456" h="3547">
                  <a:moveTo>
                    <a:pt x="2456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1405" y="3547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BFCC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gray">
            <a:xfrm>
              <a:off x="0" y="2343150"/>
              <a:ext cx="1554163" cy="4514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4"/>
                </a:cxn>
                <a:cxn ang="0">
                  <a:pos x="137" y="2844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844">
                  <a:moveTo>
                    <a:pt x="0" y="0"/>
                  </a:moveTo>
                  <a:lnTo>
                    <a:pt x="0" y="2844"/>
                  </a:lnTo>
                  <a:lnTo>
                    <a:pt x="137" y="2844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AF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gray">
            <a:xfrm>
              <a:off x="7007225" y="6116638"/>
              <a:ext cx="655638" cy="741363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138" y="0"/>
                </a:cxn>
                <a:cxn ang="0">
                  <a:pos x="0" y="467"/>
                </a:cxn>
                <a:cxn ang="0">
                  <a:pos x="275" y="467"/>
                </a:cxn>
                <a:cxn ang="0">
                  <a:pos x="413" y="0"/>
                </a:cxn>
              </a:cxnLst>
              <a:rect l="0" t="0" r="r" b="b"/>
              <a:pathLst>
                <a:path w="413" h="467">
                  <a:moveTo>
                    <a:pt x="413" y="0"/>
                  </a:moveTo>
                  <a:lnTo>
                    <a:pt x="138" y="0"/>
                  </a:lnTo>
                  <a:lnTo>
                    <a:pt x="0" y="467"/>
                  </a:lnTo>
                  <a:lnTo>
                    <a:pt x="275" y="46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338D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gray">
            <a:xfrm>
              <a:off x="4735513" y="1116013"/>
              <a:ext cx="1227138" cy="1227138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229" y="0"/>
                </a:cxn>
                <a:cxn ang="0">
                  <a:pos x="0" y="773"/>
                </a:cxn>
                <a:cxn ang="0">
                  <a:pos x="544" y="773"/>
                </a:cxn>
                <a:cxn ang="0">
                  <a:pos x="773" y="0"/>
                </a:cxn>
              </a:cxnLst>
              <a:rect l="0" t="0" r="r" b="b"/>
              <a:pathLst>
                <a:path w="773" h="773">
                  <a:moveTo>
                    <a:pt x="773" y="0"/>
                  </a:moveTo>
                  <a:lnTo>
                    <a:pt x="229" y="0"/>
                  </a:lnTo>
                  <a:lnTo>
                    <a:pt x="0" y="773"/>
                  </a:lnTo>
                  <a:lnTo>
                    <a:pt x="544" y="77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gray">
            <a:xfrm>
              <a:off x="1604963" y="4743450"/>
              <a:ext cx="889000" cy="887413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394" y="559"/>
                </a:cxn>
                <a:cxn ang="0">
                  <a:pos x="560" y="0"/>
                </a:cxn>
                <a:cxn ang="0">
                  <a:pos x="166" y="0"/>
                </a:cxn>
                <a:cxn ang="0">
                  <a:pos x="0" y="559"/>
                </a:cxn>
              </a:cxnLst>
              <a:rect l="0" t="0" r="r" b="b"/>
              <a:pathLst>
                <a:path w="560" h="559">
                  <a:moveTo>
                    <a:pt x="0" y="559"/>
                  </a:moveTo>
                  <a:lnTo>
                    <a:pt x="394" y="559"/>
                  </a:lnTo>
                  <a:lnTo>
                    <a:pt x="560" y="0"/>
                  </a:lnTo>
                  <a:lnTo>
                    <a:pt x="166" y="0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4066AA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gray">
            <a:xfrm>
              <a:off x="1554163" y="0"/>
              <a:ext cx="2344738" cy="2343150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0" y="1476"/>
                </a:cxn>
                <a:cxn ang="0">
                  <a:pos x="1040" y="1476"/>
                </a:cxn>
                <a:cxn ang="0">
                  <a:pos x="1477" y="0"/>
                </a:cxn>
                <a:cxn ang="0">
                  <a:pos x="437" y="0"/>
                </a:cxn>
              </a:cxnLst>
              <a:rect l="0" t="0" r="r" b="b"/>
              <a:pathLst>
                <a:path w="1477" h="1476">
                  <a:moveTo>
                    <a:pt x="437" y="0"/>
                  </a:moveTo>
                  <a:lnTo>
                    <a:pt x="0" y="1476"/>
                  </a:lnTo>
                  <a:lnTo>
                    <a:pt x="1040" y="1476"/>
                  </a:lnTo>
                  <a:lnTo>
                    <a:pt x="147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066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gray">
            <a:xfrm>
              <a:off x="0" y="2343150"/>
              <a:ext cx="1554163" cy="3287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71"/>
                </a:cxn>
                <a:cxn ang="0">
                  <a:pos x="366" y="2071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071">
                  <a:moveTo>
                    <a:pt x="0" y="0"/>
                  </a:moveTo>
                  <a:lnTo>
                    <a:pt x="0" y="2071"/>
                  </a:lnTo>
                  <a:lnTo>
                    <a:pt x="366" y="2071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 userDrawn="1">
            <p:ph type="title"/>
          </p:nvPr>
        </p:nvSpPr>
        <p:spPr bwMode="gray">
          <a:xfrm>
            <a:off x="4932040" y="2708920"/>
            <a:ext cx="3168352" cy="165618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932362" y="4509120"/>
            <a:ext cx="2807989" cy="10801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 noChangeAspect="1"/>
          </p:cNvSpPr>
          <p:nvPr userDrawn="1"/>
        </p:nvSpPr>
        <p:spPr bwMode="gray">
          <a:xfrm>
            <a:off x="0" y="0"/>
            <a:ext cx="6475236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77"/>
              </a:cxn>
              <a:cxn ang="0">
                <a:pos x="19370" y="29877"/>
              </a:cxn>
              <a:cxn ang="0">
                <a:pos x="28205" y="0"/>
              </a:cxn>
              <a:cxn ang="0">
                <a:pos x="0" y="0"/>
              </a:cxn>
            </a:cxnLst>
            <a:rect l="0" t="0" r="r" b="b"/>
            <a:pathLst>
              <a:path w="28205" h="29877">
                <a:moveTo>
                  <a:pt x="0" y="0"/>
                </a:moveTo>
                <a:lnTo>
                  <a:pt x="0" y="29877"/>
                </a:lnTo>
                <a:lnTo>
                  <a:pt x="19370" y="29877"/>
                </a:lnTo>
                <a:lnTo>
                  <a:pt x="2820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340768"/>
            <a:ext cx="5112568" cy="20882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3645025"/>
            <a:ext cx="4752528" cy="10081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ROOM PPL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PTOP GUY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9" name="Freeform 9"/>
          <p:cNvSpPr>
            <a:spLocks noChangeAspect="1"/>
          </p:cNvSpPr>
          <p:nvPr userDrawn="1"/>
        </p:nvSpPr>
        <p:spPr bwMode="ltGray">
          <a:xfrm>
            <a:off x="0" y="0"/>
            <a:ext cx="4833938" cy="5400675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850" y="2708275"/>
            <a:ext cx="3384550" cy="936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ChangeAspect="1"/>
          </p:cNvSpPr>
          <p:nvPr userDrawn="1"/>
        </p:nvSpPr>
        <p:spPr bwMode="gray">
          <a:xfrm>
            <a:off x="0" y="0"/>
            <a:ext cx="4833938" cy="5400675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gray">
          <a:xfrm>
            <a:off x="323850" y="2708275"/>
            <a:ext cx="3384550" cy="936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gray">
          <a:xfrm>
            <a:off x="0" y="0"/>
            <a:ext cx="4833938" cy="3217863"/>
          </a:xfrm>
          <a:custGeom>
            <a:avLst/>
            <a:gdLst/>
            <a:ahLst/>
            <a:cxnLst>
              <a:cxn ang="0">
                <a:pos x="13230" y="10963"/>
              </a:cxn>
              <a:cxn ang="0">
                <a:pos x="16471" y="0"/>
              </a:cxn>
              <a:cxn ang="0">
                <a:pos x="0" y="0"/>
              </a:cxn>
              <a:cxn ang="0">
                <a:pos x="0" y="10963"/>
              </a:cxn>
              <a:cxn ang="0">
                <a:pos x="13230" y="10963"/>
              </a:cxn>
            </a:cxnLst>
            <a:rect l="0" t="0" r="r" b="b"/>
            <a:pathLst>
              <a:path w="16471" h="10963">
                <a:moveTo>
                  <a:pt x="13230" y="10963"/>
                </a:moveTo>
                <a:lnTo>
                  <a:pt x="16471" y="0"/>
                </a:lnTo>
                <a:lnTo>
                  <a:pt x="0" y="0"/>
                </a:lnTo>
                <a:lnTo>
                  <a:pt x="0" y="10963"/>
                </a:lnTo>
                <a:lnTo>
                  <a:pt x="13230" y="10963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528" y="3716338"/>
            <a:ext cx="3528392" cy="23764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8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EditPoints="1"/>
          </p:cNvSpPr>
          <p:nvPr userDrawn="1"/>
        </p:nvSpPr>
        <p:spPr bwMode="gray">
          <a:xfrm>
            <a:off x="0" y="547687"/>
            <a:ext cx="4683125" cy="4848226"/>
          </a:xfrm>
          <a:custGeom>
            <a:avLst/>
            <a:gdLst/>
            <a:ahLst/>
            <a:cxnLst>
              <a:cxn ang="0">
                <a:pos x="2950" y="0"/>
              </a:cxn>
              <a:cxn ang="0">
                <a:pos x="433" y="0"/>
              </a:cxn>
              <a:cxn ang="0">
                <a:pos x="0" y="1461"/>
              </a:cxn>
              <a:cxn ang="0">
                <a:pos x="0" y="3054"/>
              </a:cxn>
              <a:cxn ang="0">
                <a:pos x="2046" y="3054"/>
              </a:cxn>
              <a:cxn ang="0">
                <a:pos x="2950" y="0"/>
              </a:cxn>
              <a:cxn ang="0">
                <a:pos x="2950" y="0"/>
              </a:cxn>
              <a:cxn ang="0">
                <a:pos x="2950" y="0"/>
              </a:cxn>
            </a:cxnLst>
            <a:rect l="0" t="0" r="r" b="b"/>
            <a:pathLst>
              <a:path w="2950" h="3054">
                <a:moveTo>
                  <a:pt x="2950" y="0"/>
                </a:moveTo>
                <a:lnTo>
                  <a:pt x="433" y="0"/>
                </a:lnTo>
                <a:lnTo>
                  <a:pt x="0" y="1461"/>
                </a:lnTo>
                <a:lnTo>
                  <a:pt x="0" y="3054"/>
                </a:lnTo>
                <a:lnTo>
                  <a:pt x="2046" y="3054"/>
                </a:lnTo>
                <a:lnTo>
                  <a:pt x="2950" y="0"/>
                </a:lnTo>
                <a:close/>
                <a:moveTo>
                  <a:pt x="2950" y="0"/>
                </a:moveTo>
                <a:lnTo>
                  <a:pt x="295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827088" y="1844824"/>
            <a:ext cx="2880816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827088" y="4005064"/>
            <a:ext cx="2520776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0" name="Group 19"/>
          <p:cNvGrpSpPr>
            <a:grpSpLocks/>
          </p:cNvGrpSpPr>
          <p:nvPr userDrawn="1"/>
        </p:nvGrpSpPr>
        <p:grpSpPr bwMode="gray">
          <a:xfrm>
            <a:off x="683568" y="548680"/>
            <a:ext cx="1930547" cy="1080120"/>
            <a:chOff x="68" y="0"/>
            <a:chExt cx="1723" cy="964"/>
          </a:xfrm>
          <a:solidFill>
            <a:schemeClr val="accent6"/>
          </a:solidFill>
        </p:grpSpPr>
        <p:sp>
          <p:nvSpPr>
            <p:cNvPr id="21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 bwMode="gray">
          <a:xfrm>
            <a:off x="0" y="-1588"/>
            <a:ext cx="9144000" cy="6859588"/>
            <a:chOff x="3175" y="-1588"/>
            <a:chExt cx="9140826" cy="6859588"/>
          </a:xfrm>
        </p:grpSpPr>
        <p:sp>
          <p:nvSpPr>
            <p:cNvPr id="14" name="Freeform 23"/>
            <p:cNvSpPr>
              <a:spLocks noChangeAspect="1"/>
            </p:cNvSpPr>
            <p:nvPr userDrawn="1"/>
          </p:nvSpPr>
          <p:spPr bwMode="gray">
            <a:xfrm>
              <a:off x="3175" y="-1588"/>
              <a:ext cx="5008563" cy="3239162"/>
            </a:xfrm>
            <a:custGeom>
              <a:avLst/>
              <a:gdLst/>
              <a:ahLst/>
              <a:cxnLst>
                <a:cxn ang="0">
                  <a:pos x="20946" y="0"/>
                </a:cxn>
                <a:cxn ang="0">
                  <a:pos x="0" y="0"/>
                </a:cxn>
                <a:cxn ang="0">
                  <a:pos x="0" y="13538"/>
                </a:cxn>
                <a:cxn ang="0">
                  <a:pos x="16939" y="13538"/>
                </a:cxn>
                <a:cxn ang="0">
                  <a:pos x="20946" y="0"/>
                </a:cxn>
              </a:cxnLst>
              <a:rect l="0" t="0" r="r" b="b"/>
              <a:pathLst>
                <a:path w="20946" h="13538">
                  <a:moveTo>
                    <a:pt x="20946" y="0"/>
                  </a:moveTo>
                  <a:lnTo>
                    <a:pt x="0" y="0"/>
                  </a:lnTo>
                  <a:lnTo>
                    <a:pt x="0" y="13538"/>
                  </a:lnTo>
                  <a:lnTo>
                    <a:pt x="16939" y="13538"/>
                  </a:lnTo>
                  <a:lnTo>
                    <a:pt x="2094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 noChangeAspect="1"/>
            </p:cNvSpPr>
            <p:nvPr userDrawn="1"/>
          </p:nvSpPr>
          <p:spPr bwMode="gray">
            <a:xfrm>
              <a:off x="1979613" y="1820540"/>
              <a:ext cx="7164388" cy="5037460"/>
            </a:xfrm>
            <a:custGeom>
              <a:avLst/>
              <a:gdLst/>
              <a:ahLst/>
              <a:cxnLst>
                <a:cxn ang="0">
                  <a:pos x="6229" y="0"/>
                </a:cxn>
                <a:cxn ang="0">
                  <a:pos x="0" y="21055"/>
                </a:cxn>
                <a:cxn ang="0">
                  <a:pos x="29957" y="21055"/>
                </a:cxn>
                <a:cxn ang="0">
                  <a:pos x="29957" y="0"/>
                </a:cxn>
                <a:cxn ang="0">
                  <a:pos x="6229" y="0"/>
                </a:cxn>
              </a:cxnLst>
              <a:rect l="0" t="0" r="r" b="b"/>
              <a:pathLst>
                <a:path w="29957" h="21055">
                  <a:moveTo>
                    <a:pt x="6229" y="0"/>
                  </a:moveTo>
                  <a:lnTo>
                    <a:pt x="0" y="21055"/>
                  </a:lnTo>
                  <a:lnTo>
                    <a:pt x="29957" y="21055"/>
                  </a:lnTo>
                  <a:lnTo>
                    <a:pt x="29957" y="0"/>
                  </a:lnTo>
                  <a:lnTo>
                    <a:pt x="622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4"/>
            <p:cNvSpPr>
              <a:spLocks noChangeAspect="1"/>
            </p:cNvSpPr>
            <p:nvPr userDrawn="1"/>
          </p:nvSpPr>
          <p:spPr bwMode="gray">
            <a:xfrm>
              <a:off x="3049588" y="1820540"/>
              <a:ext cx="1423988" cy="1418623"/>
            </a:xfrm>
            <a:custGeom>
              <a:avLst/>
              <a:gdLst/>
              <a:ahLst/>
              <a:cxnLst>
                <a:cxn ang="0">
                  <a:pos x="0" y="5926"/>
                </a:cxn>
                <a:cxn ang="0">
                  <a:pos x="4197" y="5926"/>
                </a:cxn>
                <a:cxn ang="0">
                  <a:pos x="5950" y="0"/>
                </a:cxn>
                <a:cxn ang="0">
                  <a:pos x="1752" y="0"/>
                </a:cxn>
                <a:cxn ang="0">
                  <a:pos x="0" y="5926"/>
                </a:cxn>
              </a:cxnLst>
              <a:rect l="0" t="0" r="r" b="b"/>
              <a:pathLst>
                <a:path w="5950" h="5926">
                  <a:moveTo>
                    <a:pt x="0" y="5926"/>
                  </a:moveTo>
                  <a:lnTo>
                    <a:pt x="4197" y="5926"/>
                  </a:lnTo>
                  <a:lnTo>
                    <a:pt x="5950" y="0"/>
                  </a:lnTo>
                  <a:lnTo>
                    <a:pt x="1752" y="0"/>
                  </a:lnTo>
                  <a:lnTo>
                    <a:pt x="0" y="5926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4644008" y="2492896"/>
            <a:ext cx="4104456" cy="2160240"/>
          </a:xfrm>
        </p:spPr>
        <p:txBody>
          <a:bodyPr anchor="t"/>
          <a:lstStyle>
            <a:lvl1pPr algn="r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8" y="5013325"/>
            <a:ext cx="4105275" cy="1439863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2411413" y="1124745"/>
            <a:ext cx="4249166" cy="4968552"/>
          </a:xfrm>
        </p:spPr>
        <p:txBody>
          <a:bodyPr anchor="t" anchorCtr="1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 defTabSz="1071563">
              <a:tabLst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79388" y="1125538"/>
            <a:ext cx="4248150" cy="2374900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 bwMode="gray">
          <a:xfrm>
            <a:off x="4643438" y="1125538"/>
            <a:ext cx="4249737" cy="237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 bwMode="gray">
          <a:xfrm>
            <a:off x="179388" y="3716338"/>
            <a:ext cx="424815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3716338"/>
            <a:ext cx="4249737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/>
          <p:cNvSpPr>
            <a:spLocks noGrp="1"/>
          </p:cNvSpPr>
          <p:nvPr>
            <p:ph type="body" idx="1"/>
          </p:nvPr>
        </p:nvSpPr>
        <p:spPr bwMode="gray">
          <a:xfrm>
            <a:off x="179512" y="1124745"/>
            <a:ext cx="8712968" cy="49685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grpSp>
        <p:nvGrpSpPr>
          <p:cNvPr id="18" name="Group 17"/>
          <p:cNvGrpSpPr/>
          <p:nvPr/>
        </p:nvGrpSpPr>
        <p:grpSpPr bwMode="gray">
          <a:xfrm>
            <a:off x="179512" y="1124744"/>
            <a:ext cx="8712968" cy="4968552"/>
            <a:chOff x="179512" y="1124744"/>
            <a:chExt cx="8712968" cy="4968552"/>
          </a:xfrm>
          <a:noFill/>
        </p:grpSpPr>
        <p:sp>
          <p:nvSpPr>
            <p:cNvPr id="29" name="Rectangle 28"/>
            <p:cNvSpPr>
              <a:spLocks noChangeArrowheads="1"/>
            </p:cNvSpPr>
            <p:nvPr userDrawn="1"/>
          </p:nvSpPr>
          <p:spPr bwMode="gray">
            <a:xfrm>
              <a:off x="179512" y="1125120"/>
              <a:ext cx="8712968" cy="496800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 userDrawn="1"/>
          </p:nvSpPr>
          <p:spPr bwMode="gray">
            <a:xfrm>
              <a:off x="442824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 userDrawn="1"/>
          </p:nvSpPr>
          <p:spPr bwMode="gray">
            <a:xfrm rot="5400000">
              <a:off x="4428240" y="-747120"/>
              <a:ext cx="216000" cy="871248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 userDrawn="1"/>
          </p:nvSpPr>
          <p:spPr bwMode="gray">
            <a:xfrm>
              <a:off x="219612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 userDrawn="1"/>
          </p:nvSpPr>
          <p:spPr bwMode="gray">
            <a:xfrm>
              <a:off x="666036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 bwMode="gray">
          <a:xfrm>
            <a:off x="0" y="836712"/>
            <a:ext cx="9144000" cy="5544616"/>
            <a:chOff x="0" y="836712"/>
            <a:chExt cx="9144000" cy="5544616"/>
          </a:xfrm>
          <a:noFill/>
        </p:grpSpPr>
        <p:sp>
          <p:nvSpPr>
            <p:cNvPr id="24" name="Rectangle 23"/>
            <p:cNvSpPr>
              <a:spLocks noChangeArrowheads="1"/>
            </p:cNvSpPr>
            <p:nvPr userDrawn="1"/>
          </p:nvSpPr>
          <p:spPr bwMode="gray">
            <a:xfrm rot="16200000">
              <a:off x="4426396" y="944728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 userDrawn="1"/>
          </p:nvSpPr>
          <p:spPr bwMode="gray">
            <a:xfrm rot="16200000">
              <a:off x="4426397" y="6201312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4"/>
            <p:cNvSpPr/>
            <p:nvPr userDrawn="1"/>
          </p:nvSpPr>
          <p:spPr bwMode="gray">
            <a:xfrm flipV="1">
              <a:off x="0" y="3573120"/>
              <a:ext cx="18000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8892480" y="3573120"/>
              <a:ext cx="25152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Freeform 20"/>
          <p:cNvSpPr>
            <a:spLocks noChangeAspect="1"/>
          </p:cNvSpPr>
          <p:nvPr/>
        </p:nvSpPr>
        <p:spPr bwMode="gray">
          <a:xfrm>
            <a:off x="0" y="0"/>
            <a:ext cx="9140825" cy="83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29"/>
              </a:cxn>
              <a:cxn ang="0">
                <a:pos x="18422" y="1729"/>
              </a:cxn>
              <a:cxn ang="0">
                <a:pos x="18935" y="0"/>
              </a:cxn>
              <a:cxn ang="0">
                <a:pos x="0" y="0"/>
              </a:cxn>
            </a:cxnLst>
            <a:rect l="0" t="0" r="r" b="b"/>
            <a:pathLst>
              <a:path w="18935" h="1729">
                <a:moveTo>
                  <a:pt x="0" y="0"/>
                </a:moveTo>
                <a:lnTo>
                  <a:pt x="0" y="1729"/>
                </a:lnTo>
                <a:lnTo>
                  <a:pt x="18422" y="1729"/>
                </a:lnTo>
                <a:lnTo>
                  <a:pt x="1893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gray">
          <a:xfrm>
            <a:off x="179512" y="6381332"/>
            <a:ext cx="871296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gray">
          <a:xfrm>
            <a:off x="179512" y="6381328"/>
            <a:ext cx="5832648" cy="39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l">
              <a:spcBef>
                <a:spcPct val="40000"/>
              </a:spcBef>
            </a:pPr>
            <a:r>
              <a:rPr lang="hu-HU" sz="700" dirty="0" smtClean="0">
                <a:solidFill>
                  <a:srgbClr val="00338D"/>
                </a:solidFill>
                <a:latin typeface="+mn-lt"/>
              </a:rPr>
              <a:t>© 2011 KPMG Tanácsadó Kft., a magyar jog alapján bejegyzett korlátolt felelősségű társaság, és egyben a független tagtársaságokból álló </a:t>
            </a:r>
            <a:r>
              <a:rPr lang="hu-HU" sz="700" dirty="0" err="1" smtClean="0">
                <a:solidFill>
                  <a:srgbClr val="00338D"/>
                </a:solidFill>
                <a:latin typeface="+mn-lt"/>
              </a:rPr>
              <a:t>KPMG-hálózat</a:t>
            </a:r>
            <a:r>
              <a:rPr lang="hu-HU" sz="700" dirty="0" smtClean="0">
                <a:solidFill>
                  <a:srgbClr val="00338D"/>
                </a:solidFill>
                <a:latin typeface="+mn-lt"/>
              </a:rPr>
              <a:t> magyar tagja, amely hálózat a KPMG International </a:t>
            </a:r>
            <a:r>
              <a:rPr lang="hu-HU" sz="700" dirty="0" err="1" smtClean="0">
                <a:solidFill>
                  <a:srgbClr val="00338D"/>
                </a:solidFill>
                <a:latin typeface="+mn-lt"/>
              </a:rPr>
              <a:t>Cooperative-hez</a:t>
            </a:r>
            <a:r>
              <a:rPr lang="hu-HU" sz="700" dirty="0" smtClean="0">
                <a:solidFill>
                  <a:srgbClr val="00338D"/>
                </a:solidFill>
                <a:latin typeface="+mn-lt"/>
              </a:rPr>
              <a:t> (“KPMG International”), a Svájci Államszövetség joga alapján bejegyzett jogi személyhez kapcsolódik. Minden jog fenntartva.</a:t>
            </a:r>
          </a:p>
        </p:txBody>
      </p:sp>
      <p:sp>
        <p:nvSpPr>
          <p:cNvPr id="36" name="Rectangle 35"/>
          <p:cNvSpPr/>
          <p:nvPr/>
        </p:nvSpPr>
        <p:spPr bwMode="gray">
          <a:xfrm>
            <a:off x="8389560" y="6381332"/>
            <a:ext cx="502920" cy="280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40000"/>
              </a:spcBef>
              <a:spcAft>
                <a:spcPct val="0"/>
              </a:spcAft>
            </a:pPr>
            <a:fld id="{358FC8E3-FE67-4452-9F4E-9A47A20D0542}" type="slidenum">
              <a:rPr lang="en-GB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pPr algn="r" rtl="0" fontAlgn="base">
                <a:spcBef>
                  <a:spcPct val="40000"/>
                </a:spcBef>
                <a:spcAft>
                  <a:spcPct val="0"/>
                </a:spcAft>
              </a:pPr>
              <a:t>‹#›</a:t>
            </a:fld>
            <a:endParaRPr lang="en-GB" sz="900" kern="1200" dirty="0">
              <a:solidFill>
                <a:srgbClr val="00338D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6" name="Title Placeholder 45"/>
          <p:cNvSpPr>
            <a:spLocks noGrp="1"/>
          </p:cNvSpPr>
          <p:nvPr>
            <p:ph type="title"/>
          </p:nvPr>
        </p:nvSpPr>
        <p:spPr bwMode="gray">
          <a:xfrm>
            <a:off x="179512" y="116632"/>
            <a:ext cx="87129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87" r:id="rId2"/>
    <p:sldLayoutId id="2147483788" r:id="rId3"/>
    <p:sldLayoutId id="2147483786" r:id="rId4"/>
    <p:sldLayoutId id="2147483799" r:id="rId5"/>
    <p:sldLayoutId id="2147483777" r:id="rId6"/>
    <p:sldLayoutId id="2147483775" r:id="rId7"/>
    <p:sldLayoutId id="2147483776" r:id="rId8"/>
    <p:sldLayoutId id="2147483789" r:id="rId9"/>
    <p:sldLayoutId id="2147483790" r:id="rId10"/>
    <p:sldLayoutId id="2147483791" r:id="rId11"/>
    <p:sldLayoutId id="2147483785" r:id="rId12"/>
    <p:sldLayoutId id="2147483792" r:id="rId13"/>
    <p:sldLayoutId id="2147483778" r:id="rId14"/>
    <p:sldLayoutId id="2147483793" r:id="rId15"/>
    <p:sldLayoutId id="2147483794" r:id="rId16"/>
    <p:sldLayoutId id="2147483795" r:id="rId17"/>
    <p:sldLayoutId id="2147483798" r:id="rId18"/>
    <p:sldLayoutId id="2147483796" r:id="rId19"/>
    <p:sldLayoutId id="2147483797" r:id="rId20"/>
    <p:sldLayoutId id="2147483800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801" r:id="rId27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2000" b="1" kern="1200" noProof="0" dirty="0" smtClean="0">
          <a:solidFill>
            <a:schemeClr val="bg1"/>
          </a:solidFill>
          <a:latin typeface="Arial"/>
          <a:ea typeface="+mj-ea"/>
          <a:cs typeface="Arial" pitchFamily="34" charset="0"/>
        </a:defRPr>
      </a:lvl1pPr>
      <a:lvl2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2pPr>
      <a:lvl3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3pPr>
      <a:lvl4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4pPr>
      <a:lvl5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lang="en-US" sz="1600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273050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536575" indent="-26352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tabLst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809625" indent="-271463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tabLst/>
        <a:defRPr lang="en-GB" sz="1600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1082675" indent="-273050" algn="l" defTabSz="893763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1344613" indent="-26670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619250" indent="-274638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876425" indent="-25717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9" Type="http://schemas.openxmlformats.org/officeDocument/2006/relationships/tags" Target="../tags/tag4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tags" Target="../tags/tag37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tags" Target="../tags/tag41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tags" Target="../tags/tag32.xml"/><Relationship Id="rId41" Type="http://schemas.openxmlformats.org/officeDocument/2006/relationships/slideLayout" Target="../slideLayouts/slideLayout27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40" Type="http://schemas.openxmlformats.org/officeDocument/2006/relationships/tags" Target="../tags/tag43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9" Type="http://schemas.openxmlformats.org/officeDocument/2006/relationships/slideLayout" Target="../slideLayouts/slideLayout27.xml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34" Type="http://schemas.openxmlformats.org/officeDocument/2006/relationships/tags" Target="../tags/tag77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tags" Target="../tags/tag76.xml"/><Relationship Id="rId38" Type="http://schemas.openxmlformats.org/officeDocument/2006/relationships/tags" Target="../tags/tag81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tags" Target="../tags/tag72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tags" Target="../tags/tag75.xml"/><Relationship Id="rId37" Type="http://schemas.openxmlformats.org/officeDocument/2006/relationships/tags" Target="../tags/tag80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36" Type="http://schemas.openxmlformats.org/officeDocument/2006/relationships/tags" Target="../tags/tag79.xml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tags" Target="../tags/tag74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30" Type="http://schemas.openxmlformats.org/officeDocument/2006/relationships/tags" Target="../tags/tag73.xml"/><Relationship Id="rId35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9" Type="http://schemas.openxmlformats.org/officeDocument/2006/relationships/tags" Target="../tags/tag120.xml"/><Relationship Id="rId3" Type="http://schemas.openxmlformats.org/officeDocument/2006/relationships/tags" Target="../tags/tag84.xml"/><Relationship Id="rId21" Type="http://schemas.openxmlformats.org/officeDocument/2006/relationships/tags" Target="../tags/tag102.xml"/><Relationship Id="rId34" Type="http://schemas.openxmlformats.org/officeDocument/2006/relationships/tags" Target="../tags/tag115.xml"/><Relationship Id="rId42" Type="http://schemas.openxmlformats.org/officeDocument/2006/relationships/tags" Target="../tags/tag123.xml"/><Relationship Id="rId47" Type="http://schemas.openxmlformats.org/officeDocument/2006/relationships/tags" Target="../tags/tag128.xml"/><Relationship Id="rId50" Type="http://schemas.openxmlformats.org/officeDocument/2006/relationships/slideLayout" Target="../slideLayouts/slideLayout27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tags" Target="../tags/tag114.xml"/><Relationship Id="rId38" Type="http://schemas.openxmlformats.org/officeDocument/2006/relationships/tags" Target="../tags/tag119.xml"/><Relationship Id="rId46" Type="http://schemas.openxmlformats.org/officeDocument/2006/relationships/tags" Target="../tags/tag127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41" Type="http://schemas.openxmlformats.org/officeDocument/2006/relationships/tags" Target="../tags/tag122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37" Type="http://schemas.openxmlformats.org/officeDocument/2006/relationships/tags" Target="../tags/tag118.xml"/><Relationship Id="rId40" Type="http://schemas.openxmlformats.org/officeDocument/2006/relationships/tags" Target="../tags/tag121.xml"/><Relationship Id="rId45" Type="http://schemas.openxmlformats.org/officeDocument/2006/relationships/tags" Target="../tags/tag126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tags" Target="../tags/tag117.xml"/><Relationship Id="rId49" Type="http://schemas.openxmlformats.org/officeDocument/2006/relationships/tags" Target="../tags/tag130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4" Type="http://schemas.openxmlformats.org/officeDocument/2006/relationships/tags" Target="../tags/tag125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tags" Target="../tags/tag116.xml"/><Relationship Id="rId43" Type="http://schemas.openxmlformats.org/officeDocument/2006/relationships/tags" Target="../tags/tag124.xml"/><Relationship Id="rId48" Type="http://schemas.openxmlformats.org/officeDocument/2006/relationships/tags" Target="../tags/tag129.xml"/><Relationship Id="rId8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9" Type="http://schemas.openxmlformats.org/officeDocument/2006/relationships/tags" Target="../tags/tag169.xml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34" Type="http://schemas.openxmlformats.org/officeDocument/2006/relationships/tags" Target="../tags/tag164.xml"/><Relationship Id="rId42" Type="http://schemas.openxmlformats.org/officeDocument/2006/relationships/tags" Target="../tags/tag172.xml"/><Relationship Id="rId47" Type="http://schemas.openxmlformats.org/officeDocument/2006/relationships/tags" Target="../tags/tag177.xml"/><Relationship Id="rId50" Type="http://schemas.openxmlformats.org/officeDocument/2006/relationships/slideLayout" Target="../slideLayouts/slideLayout27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tags" Target="../tags/tag163.xml"/><Relationship Id="rId38" Type="http://schemas.openxmlformats.org/officeDocument/2006/relationships/tags" Target="../tags/tag168.xml"/><Relationship Id="rId46" Type="http://schemas.openxmlformats.org/officeDocument/2006/relationships/tags" Target="../tags/tag176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tags" Target="../tags/tag159.xml"/><Relationship Id="rId41" Type="http://schemas.openxmlformats.org/officeDocument/2006/relationships/tags" Target="../tags/tag171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37" Type="http://schemas.openxmlformats.org/officeDocument/2006/relationships/tags" Target="../tags/tag167.xml"/><Relationship Id="rId40" Type="http://schemas.openxmlformats.org/officeDocument/2006/relationships/tags" Target="../tags/tag170.xml"/><Relationship Id="rId45" Type="http://schemas.openxmlformats.org/officeDocument/2006/relationships/tags" Target="../tags/tag175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36" Type="http://schemas.openxmlformats.org/officeDocument/2006/relationships/tags" Target="../tags/tag166.xml"/><Relationship Id="rId49" Type="http://schemas.openxmlformats.org/officeDocument/2006/relationships/tags" Target="../tags/tag179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tags" Target="../tags/tag161.xml"/><Relationship Id="rId44" Type="http://schemas.openxmlformats.org/officeDocument/2006/relationships/tags" Target="../tags/tag174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tags" Target="../tags/tag165.xml"/><Relationship Id="rId43" Type="http://schemas.openxmlformats.org/officeDocument/2006/relationships/tags" Target="../tags/tag173.xml"/><Relationship Id="rId48" Type="http://schemas.openxmlformats.org/officeDocument/2006/relationships/tags" Target="../tags/tag178.xml"/><Relationship Id="rId8" Type="http://schemas.openxmlformats.org/officeDocument/2006/relationships/tags" Target="../tags/tag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tags" Target="../tags/tag205.xml"/><Relationship Id="rId39" Type="http://schemas.openxmlformats.org/officeDocument/2006/relationships/tags" Target="../tags/tag218.xml"/><Relationship Id="rId3" Type="http://schemas.openxmlformats.org/officeDocument/2006/relationships/tags" Target="../tags/tag182.xml"/><Relationship Id="rId21" Type="http://schemas.openxmlformats.org/officeDocument/2006/relationships/tags" Target="../tags/tag200.xml"/><Relationship Id="rId34" Type="http://schemas.openxmlformats.org/officeDocument/2006/relationships/tags" Target="../tags/tag213.xml"/><Relationship Id="rId42" Type="http://schemas.openxmlformats.org/officeDocument/2006/relationships/tags" Target="../tags/tag221.xml"/><Relationship Id="rId47" Type="http://schemas.openxmlformats.org/officeDocument/2006/relationships/tags" Target="../tags/tag226.xml"/><Relationship Id="rId50" Type="http://schemas.openxmlformats.org/officeDocument/2006/relationships/slideLayout" Target="../slideLayouts/slideLayout27.xml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tags" Target="../tags/tag204.xml"/><Relationship Id="rId33" Type="http://schemas.openxmlformats.org/officeDocument/2006/relationships/tags" Target="../tags/tag212.xml"/><Relationship Id="rId38" Type="http://schemas.openxmlformats.org/officeDocument/2006/relationships/tags" Target="../tags/tag217.xml"/><Relationship Id="rId46" Type="http://schemas.openxmlformats.org/officeDocument/2006/relationships/tags" Target="../tags/tag225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tags" Target="../tags/tag199.xml"/><Relationship Id="rId29" Type="http://schemas.openxmlformats.org/officeDocument/2006/relationships/tags" Target="../tags/tag208.xml"/><Relationship Id="rId41" Type="http://schemas.openxmlformats.org/officeDocument/2006/relationships/tags" Target="../tags/tag220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32" Type="http://schemas.openxmlformats.org/officeDocument/2006/relationships/tags" Target="../tags/tag211.xml"/><Relationship Id="rId37" Type="http://schemas.openxmlformats.org/officeDocument/2006/relationships/tags" Target="../tags/tag216.xml"/><Relationship Id="rId40" Type="http://schemas.openxmlformats.org/officeDocument/2006/relationships/tags" Target="../tags/tag219.xml"/><Relationship Id="rId45" Type="http://schemas.openxmlformats.org/officeDocument/2006/relationships/tags" Target="../tags/tag224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28" Type="http://schemas.openxmlformats.org/officeDocument/2006/relationships/tags" Target="../tags/tag207.xml"/><Relationship Id="rId36" Type="http://schemas.openxmlformats.org/officeDocument/2006/relationships/tags" Target="../tags/tag215.xml"/><Relationship Id="rId49" Type="http://schemas.openxmlformats.org/officeDocument/2006/relationships/tags" Target="../tags/tag228.xml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31" Type="http://schemas.openxmlformats.org/officeDocument/2006/relationships/tags" Target="../tags/tag210.xml"/><Relationship Id="rId44" Type="http://schemas.openxmlformats.org/officeDocument/2006/relationships/tags" Target="../tags/tag223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tags" Target="../tags/tag206.xml"/><Relationship Id="rId30" Type="http://schemas.openxmlformats.org/officeDocument/2006/relationships/tags" Target="../tags/tag209.xml"/><Relationship Id="rId35" Type="http://schemas.openxmlformats.org/officeDocument/2006/relationships/tags" Target="../tags/tag214.xml"/><Relationship Id="rId43" Type="http://schemas.openxmlformats.org/officeDocument/2006/relationships/tags" Target="../tags/tag222.xml"/><Relationship Id="rId48" Type="http://schemas.openxmlformats.org/officeDocument/2006/relationships/tags" Target="../tags/tag227.xml"/><Relationship Id="rId8" Type="http://schemas.openxmlformats.org/officeDocument/2006/relationships/tags" Target="../tags/tag18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26" Type="http://schemas.openxmlformats.org/officeDocument/2006/relationships/tags" Target="../tags/tag254.xml"/><Relationship Id="rId39" Type="http://schemas.openxmlformats.org/officeDocument/2006/relationships/tags" Target="../tags/tag267.xml"/><Relationship Id="rId3" Type="http://schemas.openxmlformats.org/officeDocument/2006/relationships/tags" Target="../tags/tag231.xml"/><Relationship Id="rId21" Type="http://schemas.openxmlformats.org/officeDocument/2006/relationships/tags" Target="../tags/tag249.xml"/><Relationship Id="rId34" Type="http://schemas.openxmlformats.org/officeDocument/2006/relationships/tags" Target="../tags/tag262.xml"/><Relationship Id="rId42" Type="http://schemas.openxmlformats.org/officeDocument/2006/relationships/tags" Target="../tags/tag270.xml"/><Relationship Id="rId47" Type="http://schemas.openxmlformats.org/officeDocument/2006/relationships/tags" Target="../tags/tag275.xml"/><Relationship Id="rId50" Type="http://schemas.openxmlformats.org/officeDocument/2006/relationships/slideLayout" Target="../slideLayouts/slideLayout27.xml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5" Type="http://schemas.openxmlformats.org/officeDocument/2006/relationships/tags" Target="../tags/tag253.xml"/><Relationship Id="rId33" Type="http://schemas.openxmlformats.org/officeDocument/2006/relationships/tags" Target="../tags/tag261.xml"/><Relationship Id="rId38" Type="http://schemas.openxmlformats.org/officeDocument/2006/relationships/tags" Target="../tags/tag266.xml"/><Relationship Id="rId46" Type="http://schemas.openxmlformats.org/officeDocument/2006/relationships/tags" Target="../tags/tag274.xml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0" Type="http://schemas.openxmlformats.org/officeDocument/2006/relationships/tags" Target="../tags/tag248.xml"/><Relationship Id="rId29" Type="http://schemas.openxmlformats.org/officeDocument/2006/relationships/tags" Target="../tags/tag257.xml"/><Relationship Id="rId41" Type="http://schemas.openxmlformats.org/officeDocument/2006/relationships/tags" Target="../tags/tag269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24" Type="http://schemas.openxmlformats.org/officeDocument/2006/relationships/tags" Target="../tags/tag252.xml"/><Relationship Id="rId32" Type="http://schemas.openxmlformats.org/officeDocument/2006/relationships/tags" Target="../tags/tag260.xml"/><Relationship Id="rId37" Type="http://schemas.openxmlformats.org/officeDocument/2006/relationships/tags" Target="../tags/tag265.xml"/><Relationship Id="rId40" Type="http://schemas.openxmlformats.org/officeDocument/2006/relationships/tags" Target="../tags/tag268.xml"/><Relationship Id="rId45" Type="http://schemas.openxmlformats.org/officeDocument/2006/relationships/tags" Target="../tags/tag273.xml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23" Type="http://schemas.openxmlformats.org/officeDocument/2006/relationships/tags" Target="../tags/tag251.xml"/><Relationship Id="rId28" Type="http://schemas.openxmlformats.org/officeDocument/2006/relationships/tags" Target="../tags/tag256.xml"/><Relationship Id="rId36" Type="http://schemas.openxmlformats.org/officeDocument/2006/relationships/tags" Target="../tags/tag264.xml"/><Relationship Id="rId49" Type="http://schemas.openxmlformats.org/officeDocument/2006/relationships/tags" Target="../tags/tag277.xml"/><Relationship Id="rId10" Type="http://schemas.openxmlformats.org/officeDocument/2006/relationships/tags" Target="../tags/tag238.xml"/><Relationship Id="rId19" Type="http://schemas.openxmlformats.org/officeDocument/2006/relationships/tags" Target="../tags/tag247.xml"/><Relationship Id="rId31" Type="http://schemas.openxmlformats.org/officeDocument/2006/relationships/tags" Target="../tags/tag259.xml"/><Relationship Id="rId44" Type="http://schemas.openxmlformats.org/officeDocument/2006/relationships/tags" Target="../tags/tag272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tags" Target="../tags/tag250.xml"/><Relationship Id="rId27" Type="http://schemas.openxmlformats.org/officeDocument/2006/relationships/tags" Target="../tags/tag255.xml"/><Relationship Id="rId30" Type="http://schemas.openxmlformats.org/officeDocument/2006/relationships/tags" Target="../tags/tag258.xml"/><Relationship Id="rId35" Type="http://schemas.openxmlformats.org/officeDocument/2006/relationships/tags" Target="../tags/tag263.xml"/><Relationship Id="rId43" Type="http://schemas.openxmlformats.org/officeDocument/2006/relationships/tags" Target="../tags/tag271.xml"/><Relationship Id="rId48" Type="http://schemas.openxmlformats.org/officeDocument/2006/relationships/tags" Target="../tags/tag276.xml"/><Relationship Id="rId8" Type="http://schemas.openxmlformats.org/officeDocument/2006/relationships/tags" Target="../tags/tag2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image" Target="../media/image13.jpeg"/><Relationship Id="rId2" Type="http://schemas.openxmlformats.org/officeDocument/2006/relationships/tags" Target="../tags/tag279.xml"/><Relationship Id="rId16" Type="http://schemas.openxmlformats.org/officeDocument/2006/relationships/slideLayout" Target="../slideLayouts/slideLayout27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10" Type="http://schemas.openxmlformats.org/officeDocument/2006/relationships/tags" Target="../tags/tag287.xml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12" Type="http://schemas.openxmlformats.org/officeDocument/2006/relationships/image" Target="../media/image20.emf"/><Relationship Id="rId2" Type="http://schemas.openxmlformats.org/officeDocument/2006/relationships/tags" Target="../tags/tag297.xml"/><Relationship Id="rId1" Type="http://schemas.openxmlformats.org/officeDocument/2006/relationships/vmlDrawing" Target="../drawings/vmlDrawing1.vml"/><Relationship Id="rId6" Type="http://schemas.openxmlformats.org/officeDocument/2006/relationships/tags" Target="../tags/tag301.xml"/><Relationship Id="rId11" Type="http://schemas.openxmlformats.org/officeDocument/2006/relationships/image" Target="../media/image19.jpeg"/><Relationship Id="rId5" Type="http://schemas.openxmlformats.org/officeDocument/2006/relationships/tags" Target="../tags/tag300.xml"/><Relationship Id="rId10" Type="http://schemas.openxmlformats.org/officeDocument/2006/relationships/oleObject" Target="../embeddings/oleObject1.bin"/><Relationship Id="rId4" Type="http://schemas.openxmlformats.org/officeDocument/2006/relationships/tags" Target="../tags/tag299.xml"/><Relationship Id="rId9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08.xml"/><Relationship Id="rId4" Type="http://schemas.openxmlformats.org/officeDocument/2006/relationships/tags" Target="../tags/tag30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9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9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27.xml"/><Relationship Id="rId4" Type="http://schemas.openxmlformats.org/officeDocument/2006/relationships/tags" Target="../tags/tag3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26" Type="http://schemas.openxmlformats.org/officeDocument/2006/relationships/tags" Target="../tags/tag353.xml"/><Relationship Id="rId3" Type="http://schemas.openxmlformats.org/officeDocument/2006/relationships/tags" Target="../tags/tag330.xml"/><Relationship Id="rId21" Type="http://schemas.openxmlformats.org/officeDocument/2006/relationships/tags" Target="../tags/tag348.xml"/><Relationship Id="rId34" Type="http://schemas.openxmlformats.org/officeDocument/2006/relationships/tags" Target="../tags/tag361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tags" Target="../tags/tag352.xml"/><Relationship Id="rId33" Type="http://schemas.openxmlformats.org/officeDocument/2006/relationships/tags" Target="../tags/tag360.xml"/><Relationship Id="rId38" Type="http://schemas.openxmlformats.org/officeDocument/2006/relationships/slideLayout" Target="../slideLayouts/slideLayout27.xml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tags" Target="../tags/tag347.xml"/><Relationship Id="rId29" Type="http://schemas.openxmlformats.org/officeDocument/2006/relationships/tags" Target="../tags/tag356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tags" Target="../tags/tag351.xml"/><Relationship Id="rId32" Type="http://schemas.openxmlformats.org/officeDocument/2006/relationships/tags" Target="../tags/tag359.xml"/><Relationship Id="rId37" Type="http://schemas.openxmlformats.org/officeDocument/2006/relationships/tags" Target="../tags/tag364.xml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tags" Target="../tags/tag350.xml"/><Relationship Id="rId28" Type="http://schemas.openxmlformats.org/officeDocument/2006/relationships/tags" Target="../tags/tag355.xml"/><Relationship Id="rId36" Type="http://schemas.openxmlformats.org/officeDocument/2006/relationships/tags" Target="../tags/tag363.xml"/><Relationship Id="rId10" Type="http://schemas.openxmlformats.org/officeDocument/2006/relationships/tags" Target="../tags/tag337.xml"/><Relationship Id="rId19" Type="http://schemas.openxmlformats.org/officeDocument/2006/relationships/tags" Target="../tags/tag346.xml"/><Relationship Id="rId31" Type="http://schemas.openxmlformats.org/officeDocument/2006/relationships/tags" Target="../tags/tag358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tags" Target="../tags/tag349.xml"/><Relationship Id="rId27" Type="http://schemas.openxmlformats.org/officeDocument/2006/relationships/tags" Target="../tags/tag354.xml"/><Relationship Id="rId30" Type="http://schemas.openxmlformats.org/officeDocument/2006/relationships/tags" Target="../tags/tag357.xml"/><Relationship Id="rId35" Type="http://schemas.openxmlformats.org/officeDocument/2006/relationships/tags" Target="../tags/tag36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26" Type="http://schemas.openxmlformats.org/officeDocument/2006/relationships/tags" Target="../tags/tag390.xml"/><Relationship Id="rId3" Type="http://schemas.openxmlformats.org/officeDocument/2006/relationships/tags" Target="../tags/tag367.xml"/><Relationship Id="rId21" Type="http://schemas.openxmlformats.org/officeDocument/2006/relationships/tags" Target="../tags/tag385.xml"/><Relationship Id="rId34" Type="http://schemas.openxmlformats.org/officeDocument/2006/relationships/tags" Target="../tags/tag398.xml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tags" Target="../tags/tag389.xml"/><Relationship Id="rId33" Type="http://schemas.openxmlformats.org/officeDocument/2006/relationships/tags" Target="../tags/tag397.xml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tags" Target="../tags/tag384.xml"/><Relationship Id="rId29" Type="http://schemas.openxmlformats.org/officeDocument/2006/relationships/tags" Target="../tags/tag393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24" Type="http://schemas.openxmlformats.org/officeDocument/2006/relationships/tags" Target="../tags/tag388.xml"/><Relationship Id="rId32" Type="http://schemas.openxmlformats.org/officeDocument/2006/relationships/tags" Target="../tags/tag396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tags" Target="../tags/tag387.xml"/><Relationship Id="rId28" Type="http://schemas.openxmlformats.org/officeDocument/2006/relationships/tags" Target="../tags/tag392.xml"/><Relationship Id="rId36" Type="http://schemas.openxmlformats.org/officeDocument/2006/relationships/tags" Target="../tags/tag400.xml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31" Type="http://schemas.openxmlformats.org/officeDocument/2006/relationships/tags" Target="../tags/tag395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tags" Target="../tags/tag386.xml"/><Relationship Id="rId27" Type="http://schemas.openxmlformats.org/officeDocument/2006/relationships/tags" Target="../tags/tag391.xml"/><Relationship Id="rId30" Type="http://schemas.openxmlformats.org/officeDocument/2006/relationships/tags" Target="../tags/tag394.xml"/><Relationship Id="rId35" Type="http://schemas.openxmlformats.org/officeDocument/2006/relationships/tags" Target="../tags/tag399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tags" Target="../tags/tag426.xml"/><Relationship Id="rId39" Type="http://schemas.openxmlformats.org/officeDocument/2006/relationships/tags" Target="../tags/tag439.xml"/><Relationship Id="rId21" Type="http://schemas.openxmlformats.org/officeDocument/2006/relationships/tags" Target="../tags/tag421.xml"/><Relationship Id="rId34" Type="http://schemas.openxmlformats.org/officeDocument/2006/relationships/tags" Target="../tags/tag434.xml"/><Relationship Id="rId42" Type="http://schemas.openxmlformats.org/officeDocument/2006/relationships/tags" Target="../tags/tag442.xml"/><Relationship Id="rId47" Type="http://schemas.openxmlformats.org/officeDocument/2006/relationships/tags" Target="../tags/tag447.xml"/><Relationship Id="rId50" Type="http://schemas.openxmlformats.org/officeDocument/2006/relationships/tags" Target="../tags/tag450.xml"/><Relationship Id="rId55" Type="http://schemas.openxmlformats.org/officeDocument/2006/relationships/tags" Target="../tags/tag455.xml"/><Relationship Id="rId63" Type="http://schemas.openxmlformats.org/officeDocument/2006/relationships/tags" Target="../tags/tag463.xml"/><Relationship Id="rId68" Type="http://schemas.openxmlformats.org/officeDocument/2006/relationships/tags" Target="../tags/tag468.xml"/><Relationship Id="rId7" Type="http://schemas.openxmlformats.org/officeDocument/2006/relationships/tags" Target="../tags/tag407.xml"/><Relationship Id="rId71" Type="http://schemas.openxmlformats.org/officeDocument/2006/relationships/tags" Target="../tags/tag471.xml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9" Type="http://schemas.openxmlformats.org/officeDocument/2006/relationships/tags" Target="../tags/tag429.xml"/><Relationship Id="rId11" Type="http://schemas.openxmlformats.org/officeDocument/2006/relationships/tags" Target="../tags/tag411.xml"/><Relationship Id="rId24" Type="http://schemas.openxmlformats.org/officeDocument/2006/relationships/tags" Target="../tags/tag424.xml"/><Relationship Id="rId32" Type="http://schemas.openxmlformats.org/officeDocument/2006/relationships/tags" Target="../tags/tag432.xml"/><Relationship Id="rId37" Type="http://schemas.openxmlformats.org/officeDocument/2006/relationships/tags" Target="../tags/tag437.xml"/><Relationship Id="rId40" Type="http://schemas.openxmlformats.org/officeDocument/2006/relationships/tags" Target="../tags/tag440.xml"/><Relationship Id="rId45" Type="http://schemas.openxmlformats.org/officeDocument/2006/relationships/tags" Target="../tags/tag445.xml"/><Relationship Id="rId53" Type="http://schemas.openxmlformats.org/officeDocument/2006/relationships/tags" Target="../tags/tag453.xml"/><Relationship Id="rId58" Type="http://schemas.openxmlformats.org/officeDocument/2006/relationships/tags" Target="../tags/tag458.xml"/><Relationship Id="rId66" Type="http://schemas.openxmlformats.org/officeDocument/2006/relationships/tags" Target="../tags/tag466.xml"/><Relationship Id="rId74" Type="http://schemas.openxmlformats.org/officeDocument/2006/relationships/slideLayout" Target="../slideLayouts/slideLayout6.xml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tags" Target="../tags/tag423.xml"/><Relationship Id="rId28" Type="http://schemas.openxmlformats.org/officeDocument/2006/relationships/tags" Target="../tags/tag428.xml"/><Relationship Id="rId36" Type="http://schemas.openxmlformats.org/officeDocument/2006/relationships/tags" Target="../tags/tag436.xml"/><Relationship Id="rId49" Type="http://schemas.openxmlformats.org/officeDocument/2006/relationships/tags" Target="../tags/tag449.xml"/><Relationship Id="rId57" Type="http://schemas.openxmlformats.org/officeDocument/2006/relationships/tags" Target="../tags/tag457.xml"/><Relationship Id="rId61" Type="http://schemas.openxmlformats.org/officeDocument/2006/relationships/tags" Target="../tags/tag461.xml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tags" Target="../tags/tag431.xml"/><Relationship Id="rId44" Type="http://schemas.openxmlformats.org/officeDocument/2006/relationships/tags" Target="../tags/tag444.xml"/><Relationship Id="rId52" Type="http://schemas.openxmlformats.org/officeDocument/2006/relationships/tags" Target="../tags/tag452.xml"/><Relationship Id="rId60" Type="http://schemas.openxmlformats.org/officeDocument/2006/relationships/tags" Target="../tags/tag460.xml"/><Relationship Id="rId65" Type="http://schemas.openxmlformats.org/officeDocument/2006/relationships/tags" Target="../tags/tag465.xml"/><Relationship Id="rId73" Type="http://schemas.openxmlformats.org/officeDocument/2006/relationships/tags" Target="../tags/tag473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tags" Target="../tags/tag427.xml"/><Relationship Id="rId30" Type="http://schemas.openxmlformats.org/officeDocument/2006/relationships/tags" Target="../tags/tag430.xml"/><Relationship Id="rId35" Type="http://schemas.openxmlformats.org/officeDocument/2006/relationships/tags" Target="../tags/tag435.xml"/><Relationship Id="rId43" Type="http://schemas.openxmlformats.org/officeDocument/2006/relationships/tags" Target="../tags/tag443.xml"/><Relationship Id="rId48" Type="http://schemas.openxmlformats.org/officeDocument/2006/relationships/tags" Target="../tags/tag448.xml"/><Relationship Id="rId56" Type="http://schemas.openxmlformats.org/officeDocument/2006/relationships/tags" Target="../tags/tag456.xml"/><Relationship Id="rId64" Type="http://schemas.openxmlformats.org/officeDocument/2006/relationships/tags" Target="../tags/tag464.xml"/><Relationship Id="rId69" Type="http://schemas.openxmlformats.org/officeDocument/2006/relationships/tags" Target="../tags/tag469.xml"/><Relationship Id="rId8" Type="http://schemas.openxmlformats.org/officeDocument/2006/relationships/tags" Target="../tags/tag408.xml"/><Relationship Id="rId51" Type="http://schemas.openxmlformats.org/officeDocument/2006/relationships/tags" Target="../tags/tag451.xml"/><Relationship Id="rId72" Type="http://schemas.openxmlformats.org/officeDocument/2006/relationships/tags" Target="../tags/tag472.xml"/><Relationship Id="rId3" Type="http://schemas.openxmlformats.org/officeDocument/2006/relationships/tags" Target="../tags/tag403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tags" Target="../tags/tag425.xml"/><Relationship Id="rId33" Type="http://schemas.openxmlformats.org/officeDocument/2006/relationships/tags" Target="../tags/tag433.xml"/><Relationship Id="rId38" Type="http://schemas.openxmlformats.org/officeDocument/2006/relationships/tags" Target="../tags/tag438.xml"/><Relationship Id="rId46" Type="http://schemas.openxmlformats.org/officeDocument/2006/relationships/tags" Target="../tags/tag446.xml"/><Relationship Id="rId59" Type="http://schemas.openxmlformats.org/officeDocument/2006/relationships/tags" Target="../tags/tag459.xml"/><Relationship Id="rId67" Type="http://schemas.openxmlformats.org/officeDocument/2006/relationships/tags" Target="../tags/tag467.xml"/><Relationship Id="rId20" Type="http://schemas.openxmlformats.org/officeDocument/2006/relationships/tags" Target="../tags/tag420.xml"/><Relationship Id="rId41" Type="http://schemas.openxmlformats.org/officeDocument/2006/relationships/tags" Target="../tags/tag441.xml"/><Relationship Id="rId54" Type="http://schemas.openxmlformats.org/officeDocument/2006/relationships/tags" Target="../tags/tag454.xml"/><Relationship Id="rId62" Type="http://schemas.openxmlformats.org/officeDocument/2006/relationships/tags" Target="../tags/tag462.xml"/><Relationship Id="rId70" Type="http://schemas.openxmlformats.org/officeDocument/2006/relationships/tags" Target="../tags/tag470.xml"/><Relationship Id="rId1" Type="http://schemas.openxmlformats.org/officeDocument/2006/relationships/tags" Target="../tags/tag401.xml"/><Relationship Id="rId6" Type="http://schemas.openxmlformats.org/officeDocument/2006/relationships/tags" Target="../tags/tag406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26" Type="http://schemas.openxmlformats.org/officeDocument/2006/relationships/tags" Target="../tags/tag499.xml"/><Relationship Id="rId39" Type="http://schemas.openxmlformats.org/officeDocument/2006/relationships/tags" Target="../tags/tag512.xml"/><Relationship Id="rId21" Type="http://schemas.openxmlformats.org/officeDocument/2006/relationships/tags" Target="../tags/tag494.xml"/><Relationship Id="rId34" Type="http://schemas.openxmlformats.org/officeDocument/2006/relationships/tags" Target="../tags/tag507.xml"/><Relationship Id="rId42" Type="http://schemas.openxmlformats.org/officeDocument/2006/relationships/tags" Target="../tags/tag515.xml"/><Relationship Id="rId47" Type="http://schemas.openxmlformats.org/officeDocument/2006/relationships/tags" Target="../tags/tag520.xml"/><Relationship Id="rId50" Type="http://schemas.openxmlformats.org/officeDocument/2006/relationships/tags" Target="../tags/tag523.xml"/><Relationship Id="rId55" Type="http://schemas.openxmlformats.org/officeDocument/2006/relationships/tags" Target="../tags/tag528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5" Type="http://schemas.openxmlformats.org/officeDocument/2006/relationships/tags" Target="../tags/tag498.xml"/><Relationship Id="rId33" Type="http://schemas.openxmlformats.org/officeDocument/2006/relationships/tags" Target="../tags/tag506.xml"/><Relationship Id="rId38" Type="http://schemas.openxmlformats.org/officeDocument/2006/relationships/tags" Target="../tags/tag511.xml"/><Relationship Id="rId46" Type="http://schemas.openxmlformats.org/officeDocument/2006/relationships/tags" Target="../tags/tag519.xml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tags" Target="../tags/tag493.xml"/><Relationship Id="rId29" Type="http://schemas.openxmlformats.org/officeDocument/2006/relationships/tags" Target="../tags/tag502.xml"/><Relationship Id="rId41" Type="http://schemas.openxmlformats.org/officeDocument/2006/relationships/tags" Target="../tags/tag514.xml"/><Relationship Id="rId54" Type="http://schemas.openxmlformats.org/officeDocument/2006/relationships/tags" Target="../tags/tag527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tags" Target="../tags/tag497.xml"/><Relationship Id="rId32" Type="http://schemas.openxmlformats.org/officeDocument/2006/relationships/tags" Target="../tags/tag505.xml"/><Relationship Id="rId37" Type="http://schemas.openxmlformats.org/officeDocument/2006/relationships/tags" Target="../tags/tag510.xml"/><Relationship Id="rId40" Type="http://schemas.openxmlformats.org/officeDocument/2006/relationships/tags" Target="../tags/tag513.xml"/><Relationship Id="rId45" Type="http://schemas.openxmlformats.org/officeDocument/2006/relationships/tags" Target="../tags/tag518.xml"/><Relationship Id="rId53" Type="http://schemas.openxmlformats.org/officeDocument/2006/relationships/tags" Target="../tags/tag526.xml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tags" Target="../tags/tag496.xml"/><Relationship Id="rId28" Type="http://schemas.openxmlformats.org/officeDocument/2006/relationships/tags" Target="../tags/tag501.xml"/><Relationship Id="rId36" Type="http://schemas.openxmlformats.org/officeDocument/2006/relationships/tags" Target="../tags/tag509.xml"/><Relationship Id="rId49" Type="http://schemas.openxmlformats.org/officeDocument/2006/relationships/tags" Target="../tags/tag522.xml"/><Relationship Id="rId57" Type="http://schemas.openxmlformats.org/officeDocument/2006/relationships/slideLayout" Target="../slideLayouts/slideLayout6.xml"/><Relationship Id="rId10" Type="http://schemas.openxmlformats.org/officeDocument/2006/relationships/tags" Target="../tags/tag483.xml"/><Relationship Id="rId19" Type="http://schemas.openxmlformats.org/officeDocument/2006/relationships/tags" Target="../tags/tag492.xml"/><Relationship Id="rId31" Type="http://schemas.openxmlformats.org/officeDocument/2006/relationships/tags" Target="../tags/tag504.xml"/><Relationship Id="rId44" Type="http://schemas.openxmlformats.org/officeDocument/2006/relationships/tags" Target="../tags/tag517.xml"/><Relationship Id="rId52" Type="http://schemas.openxmlformats.org/officeDocument/2006/relationships/tags" Target="../tags/tag525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tags" Target="../tags/tag495.xml"/><Relationship Id="rId27" Type="http://schemas.openxmlformats.org/officeDocument/2006/relationships/tags" Target="../tags/tag500.xml"/><Relationship Id="rId30" Type="http://schemas.openxmlformats.org/officeDocument/2006/relationships/tags" Target="../tags/tag503.xml"/><Relationship Id="rId35" Type="http://schemas.openxmlformats.org/officeDocument/2006/relationships/tags" Target="../tags/tag508.xml"/><Relationship Id="rId43" Type="http://schemas.openxmlformats.org/officeDocument/2006/relationships/tags" Target="../tags/tag516.xml"/><Relationship Id="rId48" Type="http://schemas.openxmlformats.org/officeDocument/2006/relationships/tags" Target="../tags/tag521.xml"/><Relationship Id="rId56" Type="http://schemas.openxmlformats.org/officeDocument/2006/relationships/tags" Target="../tags/tag529.xml"/><Relationship Id="rId8" Type="http://schemas.openxmlformats.org/officeDocument/2006/relationships/tags" Target="../tags/tag481.xml"/><Relationship Id="rId51" Type="http://schemas.openxmlformats.org/officeDocument/2006/relationships/tags" Target="../tags/tag524.xml"/><Relationship Id="rId3" Type="http://schemas.openxmlformats.org/officeDocument/2006/relationships/tags" Target="../tags/tag47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13" Type="http://schemas.openxmlformats.org/officeDocument/2006/relationships/tags" Target="../tags/tag542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5" Type="http://schemas.openxmlformats.org/officeDocument/2006/relationships/tags" Target="../tags/tag534.xml"/><Relationship Id="rId10" Type="http://schemas.openxmlformats.org/officeDocument/2006/relationships/tags" Target="../tags/tag539.xml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3" Type="http://schemas.openxmlformats.org/officeDocument/2006/relationships/tags" Target="../tags/tag544.xml"/><Relationship Id="rId7" Type="http://schemas.openxmlformats.org/officeDocument/2006/relationships/tags" Target="../tags/tag548.xml"/><Relationship Id="rId2" Type="http://schemas.openxmlformats.org/officeDocument/2006/relationships/tags" Target="../tags/tag543.xml"/><Relationship Id="rId1" Type="http://schemas.openxmlformats.org/officeDocument/2006/relationships/vmlDrawing" Target="../drawings/vmlDrawing2.vml"/><Relationship Id="rId6" Type="http://schemas.openxmlformats.org/officeDocument/2006/relationships/tags" Target="../tags/tag547.xml"/><Relationship Id="rId11" Type="http://schemas.openxmlformats.org/officeDocument/2006/relationships/image" Target="../media/image22.jpeg"/><Relationship Id="rId5" Type="http://schemas.openxmlformats.org/officeDocument/2006/relationships/tags" Target="../tags/tag546.xml"/><Relationship Id="rId10" Type="http://schemas.openxmlformats.org/officeDocument/2006/relationships/oleObject" Target="../embeddings/oleObject2.bin"/><Relationship Id="rId4" Type="http://schemas.openxmlformats.org/officeDocument/2006/relationships/tags" Target="../tags/tag545.xml"/><Relationship Id="rId9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BRIC országok villamosenergia-ipari kilátásai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 KPMG </a:t>
            </a:r>
            <a:r>
              <a:rPr lang="hu-HU" dirty="0" err="1" smtClean="0"/>
              <a:t>Think</a:t>
            </a:r>
            <a:r>
              <a:rPr lang="hu-HU" dirty="0" smtClean="0"/>
              <a:t> BRIC! projektje alapján</a:t>
            </a:r>
            <a:endParaRPr lang="en-GB" dirty="0" smtClean="0"/>
          </a:p>
          <a:p>
            <a:r>
              <a:rPr lang="hu-HU" dirty="0" smtClean="0"/>
              <a:t>ESZK, 2011. március 17.</a:t>
            </a:r>
            <a:endParaRPr lang="en-GB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Gazdaság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India és Kína</a:t>
            </a:r>
            <a:endParaRPr lang="en-GB" sz="2400" b="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0" y="1124744"/>
            <a:ext cx="9540552" cy="4752528"/>
            <a:chOff x="0" y="1124744"/>
            <a:chExt cx="9540552" cy="4752528"/>
          </a:xfrm>
        </p:grpSpPr>
        <p:graphicFrame>
          <p:nvGraphicFramePr>
            <p:cNvPr id="3" name="Chart 2"/>
            <p:cNvGraphicFramePr>
              <a:graphicFrameLocks/>
            </p:cNvGraphicFramePr>
            <p:nvPr/>
          </p:nvGraphicFramePr>
          <p:xfrm>
            <a:off x="0" y="1124744"/>
            <a:ext cx="9540552" cy="47525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103408" y="1258888"/>
              <a:ext cx="71974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hu-HU" sz="1000" dirty="0" smtClean="0"/>
                <a:t>(USD </a:t>
              </a:r>
              <a:r>
                <a:rPr lang="hu-HU" sz="1000" dirty="0" err="1" smtClean="0"/>
                <a:t>billion</a:t>
              </a:r>
              <a:r>
                <a:rPr lang="hu-HU" sz="1000" dirty="0" smtClean="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Gazdaság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India és Kína</a:t>
            </a:r>
            <a:endParaRPr lang="en-GB" sz="2400" b="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4392488" cy="2448272"/>
          </a:xfrm>
        </p:spPr>
        <p:txBody>
          <a:bodyPr>
            <a:normAutofit lnSpcReduction="10000"/>
          </a:bodyPr>
          <a:lstStyle/>
          <a:p>
            <a:pPr lvl="1" eaLnBrk="1" hangingPunct="1">
              <a:spcBef>
                <a:spcPts val="0"/>
              </a:spcBef>
              <a:buSzTx/>
            </a:pPr>
            <a:r>
              <a:rPr lang="hu-HU" sz="1200" b="1" dirty="0" smtClean="0"/>
              <a:t>India a világ </a:t>
            </a:r>
            <a:r>
              <a:rPr lang="hu-HU" sz="1200" b="1" dirty="0" smtClean="0"/>
              <a:t>negyedik </a:t>
            </a:r>
            <a:r>
              <a:rPr lang="hu-HU" sz="1200" b="1" dirty="0" smtClean="0"/>
              <a:t>legnagyobb gazdasága, melynek 2008-as GDP-je 3 356,9 milliárd USD volt:</a:t>
            </a:r>
          </a:p>
          <a:p>
            <a:pPr lvl="1" eaLnBrk="1" hangingPunct="1">
              <a:spcBef>
                <a:spcPts val="0"/>
              </a:spcBef>
              <a:buSzTx/>
            </a:pPr>
            <a:endParaRPr lang="hu-HU" sz="1200" b="1" dirty="0" smtClean="0"/>
          </a:p>
          <a:p>
            <a:pPr marL="177800" lvl="1" indent="-177800">
              <a:lnSpc>
                <a:spcPct val="114000"/>
              </a:lnSpc>
              <a:spcBef>
                <a:spcPts val="0"/>
              </a:spcBef>
              <a:buSzPct val="75000"/>
              <a:buFont typeface="Arial" pitchFamily="34" charset="0"/>
              <a:buChar char="•"/>
            </a:pPr>
            <a:r>
              <a:rPr lang="hu-HU" sz="1200" dirty="0" smtClean="0"/>
              <a:t>Az indiai gazdaság húzóágazata a szolgáltatás, mely szerepe a jövőben is stabil marad.</a:t>
            </a:r>
          </a:p>
          <a:p>
            <a:pPr marL="177800" lvl="1" indent="-177800">
              <a:lnSpc>
                <a:spcPct val="114000"/>
              </a:lnSpc>
              <a:spcBef>
                <a:spcPts val="0"/>
              </a:spcBef>
              <a:buSzPct val="75000"/>
              <a:buFont typeface="Arial" pitchFamily="34" charset="0"/>
              <a:buChar char="•"/>
            </a:pPr>
            <a:r>
              <a:rPr lang="hu-HU" sz="1200" dirty="0"/>
              <a:t>A szolgáltatási szektor </a:t>
            </a:r>
            <a:r>
              <a:rPr lang="hu-HU" sz="1200" dirty="0" smtClean="0"/>
              <a:t>az ország GDP-jének 55 %-</a:t>
            </a:r>
            <a:r>
              <a:rPr lang="hu-HU" sz="1200" dirty="0"/>
              <a:t>át, az ipar </a:t>
            </a:r>
            <a:r>
              <a:rPr lang="hu-HU" sz="1200" dirty="0" smtClean="0"/>
              <a:t>28,5 %-</a:t>
            </a:r>
            <a:r>
              <a:rPr lang="hu-HU" sz="1200" dirty="0"/>
              <a:t>át és a mezőgazdaság </a:t>
            </a:r>
            <a:r>
              <a:rPr lang="hu-HU" sz="1200" dirty="0" smtClean="0"/>
              <a:t>16 </a:t>
            </a:r>
            <a:r>
              <a:rPr lang="hu-HU" sz="1200" dirty="0"/>
              <a:t>%-át </a:t>
            </a:r>
            <a:r>
              <a:rPr lang="hu-HU" sz="1200" dirty="0" smtClean="0"/>
              <a:t>adja.</a:t>
            </a:r>
            <a:endParaRPr lang="hu-HU" sz="1200" dirty="0"/>
          </a:p>
          <a:p>
            <a:pPr marL="177800" lvl="1" indent="-177800">
              <a:lnSpc>
                <a:spcPct val="114000"/>
              </a:lnSpc>
              <a:spcBef>
                <a:spcPts val="0"/>
              </a:spcBef>
              <a:buSzPct val="75000"/>
              <a:buFont typeface="Arial" pitchFamily="34" charset="0"/>
              <a:buChar char="•"/>
            </a:pPr>
            <a:r>
              <a:rPr lang="hu-HU" sz="1200" dirty="0" smtClean="0"/>
              <a:t>Az indiai gazdaság  átlagosan 10 %-ot nőtt évente az elmúlt évtizedben és ez az ütem várható a következő évtizedre is.</a:t>
            </a:r>
            <a:endParaRPr lang="en-US" sz="1200" dirty="0"/>
          </a:p>
          <a:p>
            <a:pPr marL="177800" lvl="1" indent="-177800" eaLnBrk="1" hangingPunct="1">
              <a:lnSpc>
                <a:spcPct val="114000"/>
              </a:lnSpc>
              <a:spcBef>
                <a:spcPts val="0"/>
              </a:spcBef>
              <a:buSzPct val="75000"/>
              <a:buFont typeface="Arial" pitchFamily="34" charset="0"/>
              <a:buChar char="•"/>
            </a:pPr>
            <a:r>
              <a:rPr lang="hu-HU" sz="1200" dirty="0" smtClean="0"/>
              <a:t>2020-ra az indiai GDP lefedheti a világ GDP-jének 6,4 %-át.</a:t>
            </a:r>
          </a:p>
          <a:p>
            <a:pPr marL="177800" lvl="1" indent="-177800">
              <a:lnSpc>
                <a:spcPct val="114000"/>
              </a:lnSpc>
              <a:spcBef>
                <a:spcPts val="0"/>
              </a:spcBef>
              <a:buSzPct val="75000"/>
              <a:buFont typeface="Arial" pitchFamily="34" charset="0"/>
              <a:buChar char="•"/>
            </a:pPr>
            <a:r>
              <a:rPr lang="hu-HU" sz="1200" dirty="0"/>
              <a:t>Az Indiában termelt energia 50 %-a és a villamos energia 70 %-a szénalapú, amiből annak ellenére, hogy a világ 3. legnagyobb kitermelője, importra szorul.</a:t>
            </a:r>
          </a:p>
          <a:p>
            <a:pPr marL="177800" lvl="1" indent="-177800" eaLnBrk="1" hangingPunct="1">
              <a:lnSpc>
                <a:spcPct val="114000"/>
              </a:lnSpc>
              <a:spcBef>
                <a:spcPts val="0"/>
              </a:spcBef>
              <a:buSzPct val="75000"/>
              <a:buFont typeface="Arial" pitchFamily="34" charset="0"/>
              <a:buChar char="•"/>
            </a:pPr>
            <a:endParaRPr lang="hu-HU" sz="1200" dirty="0" smtClean="0"/>
          </a:p>
        </p:txBody>
      </p:sp>
      <p:sp>
        <p:nvSpPr>
          <p:cNvPr id="265" name="Rectangle 3"/>
          <p:cNvSpPr txBox="1">
            <a:spLocks noChangeArrowheads="1"/>
          </p:cNvSpPr>
          <p:nvPr/>
        </p:nvSpPr>
        <p:spPr bwMode="gray">
          <a:xfrm>
            <a:off x="179512" y="5877272"/>
            <a:ext cx="8712968" cy="432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66" name="Rectangle 3"/>
          <p:cNvSpPr txBox="1">
            <a:spLocks noChangeArrowheads="1"/>
          </p:cNvSpPr>
          <p:nvPr/>
        </p:nvSpPr>
        <p:spPr bwMode="gray">
          <a:xfrm>
            <a:off x="179512" y="3299842"/>
            <a:ext cx="8712968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7800" marR="0" lvl="1" indent="-177800" fontAlgn="auto">
              <a:lnSpc>
                <a:spcPct val="114000"/>
              </a:lnSpc>
              <a:spcAft>
                <a:spcPts val="0"/>
              </a:spcAft>
              <a:buSzPct val="85000"/>
              <a:buFont typeface="Arial" pitchFamily="34" charset="0"/>
              <a:buChar char="•"/>
              <a:tabLst/>
              <a:defRPr/>
            </a:pPr>
            <a:r>
              <a:rPr lang="hu-HU" sz="1200" dirty="0" smtClean="0"/>
              <a:t>A villamosítási program ellenére csupán a vidéki háztartások 44 %-a rendelkezik </a:t>
            </a:r>
            <a:r>
              <a:rPr lang="hu-HU" sz="1200" dirty="0" err="1" smtClean="0"/>
              <a:t>elosztóhálózati</a:t>
            </a:r>
            <a:r>
              <a:rPr lang="hu-HU" sz="1200" dirty="0" smtClean="0"/>
              <a:t> csatlakozással.</a:t>
            </a:r>
          </a:p>
          <a:p>
            <a:pPr marL="177800" marR="0" lvl="1" indent="-177800" fontAlgn="auto">
              <a:lnSpc>
                <a:spcPct val="114000"/>
              </a:lnSpc>
              <a:spcAft>
                <a:spcPts val="0"/>
              </a:spcAft>
              <a:buSzPct val="85000"/>
              <a:buFont typeface="Arial" pitchFamily="34" charset="0"/>
              <a:buChar char="•"/>
              <a:tabLst/>
              <a:defRPr/>
            </a:pPr>
            <a:r>
              <a:rPr lang="hu-HU" sz="1200" dirty="0" smtClean="0"/>
              <a:t>A szegénység továbbra is a legnagyobb és legkritikusabb kihívás marad az országban.</a:t>
            </a:r>
            <a:endParaRPr lang="en-US" sz="1200" dirty="0" smtClean="0">
              <a:latin typeface="Arial"/>
              <a:cs typeface="Arial" pitchFamily="34" charset="0"/>
            </a:endParaRPr>
          </a:p>
        </p:txBody>
      </p:sp>
      <p:sp>
        <p:nvSpPr>
          <p:cNvPr id="160" name="Rectangle 3"/>
          <p:cNvSpPr txBox="1">
            <a:spLocks noChangeArrowheads="1"/>
          </p:cNvSpPr>
          <p:nvPr/>
        </p:nvSpPr>
        <p:spPr bwMode="gray">
          <a:xfrm>
            <a:off x="179512" y="3861048"/>
            <a:ext cx="8712968" cy="23762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Kína 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világ harmadik legnagyobb gazdasága, az EU és az USA után, 2008-as nominális GDP-je 8,148 milliárd USD volt: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 pénzügyi válság ellenére Kína maradt a világ harmadik legnagyobb áru exportőre.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Az ipar Kína GDP-jének 47 %-át, a szolgáltatások 43,5 %-át és a mezőgazdaság 9,5 %-át biztosítja.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2008-ban Kína GDP-jének közel 50 %-át ipari tevékenységek termelték, melyek növekedése évről-évre két számjegyű.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Az egyik legjelentősebb ipari szegmens az építkezés, melyben éves szinten Kína a világon felhasznált összes beton felét, valamint az összes acél harmadát hasznosítja.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2020-ra Kína GDP-je fogja adni a világ GDP-jének 18 %-át.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Az energiafogyasztás és elektromos áram fogyasztásban mértékét illetően Kína a második (?) legnagyobb a világon.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Kína energiafelhasználásának 70 %-át, illetve elektromos áram felhasználásának 80 %-át szén alapon biztosítja.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2006 óta Kína a legnagyobb szén-dioxid kibocsátó a világon, a teljes ~30 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Gt-ból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6,5 Gt.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520" y="908720"/>
            <a:ext cx="4644008" cy="231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Villamosenergia-piac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en-GB" dirty="0" err="1" smtClean="0"/>
              <a:t>Braz</a:t>
            </a:r>
            <a:r>
              <a:rPr lang="hu-HU" dirty="0" err="1" smtClean="0"/>
              <a:t>ília</a:t>
            </a:r>
            <a:r>
              <a:rPr lang="en-GB" dirty="0" smtClean="0"/>
              <a:t> 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kereslet (1/</a:t>
            </a:r>
            <a:r>
              <a:rPr lang="hu-HU" b="0" dirty="0"/>
              <a:t>2</a:t>
            </a:r>
            <a:r>
              <a:rPr lang="hu-HU" b="0" dirty="0" smtClean="0"/>
              <a:t>)</a:t>
            </a:r>
            <a:endParaRPr lang="en-GB" sz="2400" b="0" dirty="0" smtClean="0"/>
          </a:p>
        </p:txBody>
      </p:sp>
      <p:grpSp>
        <p:nvGrpSpPr>
          <p:cNvPr id="2" name="Group 290"/>
          <p:cNvGrpSpPr>
            <a:grpSpLocks/>
          </p:cNvGrpSpPr>
          <p:nvPr/>
        </p:nvGrpSpPr>
        <p:grpSpPr bwMode="auto">
          <a:xfrm>
            <a:off x="115193" y="2601366"/>
            <a:ext cx="8777287" cy="3563938"/>
            <a:chOff x="453" y="1308"/>
            <a:chExt cx="5529" cy="2245"/>
          </a:xfrm>
        </p:grpSpPr>
        <p:grpSp>
          <p:nvGrpSpPr>
            <p:cNvPr id="3" name="Group 289"/>
            <p:cNvGrpSpPr>
              <a:grpSpLocks/>
            </p:cNvGrpSpPr>
            <p:nvPr/>
          </p:nvGrpSpPr>
          <p:grpSpPr bwMode="auto">
            <a:xfrm>
              <a:off x="4827" y="2283"/>
              <a:ext cx="1155" cy="846"/>
              <a:chOff x="4827" y="2283"/>
              <a:chExt cx="1155" cy="846"/>
            </a:xfrm>
          </p:grpSpPr>
          <p:grpSp>
            <p:nvGrpSpPr>
              <p:cNvPr id="4" name="Group 288"/>
              <p:cNvGrpSpPr>
                <a:grpSpLocks/>
              </p:cNvGrpSpPr>
              <p:nvPr/>
            </p:nvGrpSpPr>
            <p:grpSpPr bwMode="auto">
              <a:xfrm>
                <a:off x="4862" y="2500"/>
                <a:ext cx="1016" cy="192"/>
                <a:chOff x="4862" y="2500"/>
                <a:chExt cx="1016" cy="192"/>
              </a:xfrm>
            </p:grpSpPr>
            <p:sp>
              <p:nvSpPr>
                <p:cNvPr id="381" name="Line 125"/>
                <p:cNvSpPr>
                  <a:spLocks noChangeShapeType="1"/>
                </p:cNvSpPr>
                <p:nvPr/>
              </p:nvSpPr>
              <p:spPr bwMode="auto">
                <a:xfrm>
                  <a:off x="4862" y="2554"/>
                  <a:ext cx="168" cy="0"/>
                </a:xfrm>
                <a:prstGeom prst="line">
                  <a:avLst/>
                </a:prstGeom>
                <a:noFill/>
                <a:ln w="1905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82" name="Rectangle 126"/>
                <p:cNvSpPr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5048" y="2500"/>
                  <a:ext cx="830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</a:rPr>
                    <a:t>Electricity consumption</a:t>
                  </a:r>
                  <a:endParaRPr lang="en-US"/>
                </a:p>
              </p:txBody>
            </p:sp>
            <p:sp>
              <p:nvSpPr>
                <p:cNvPr id="383" name="Rectangle 127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5048" y="2596"/>
                  <a:ext cx="60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</a:rPr>
                    <a:t>per capita (Brazil)</a:t>
                  </a:r>
                  <a:endParaRPr lang="en-US"/>
                </a:p>
              </p:txBody>
            </p:sp>
          </p:grpSp>
          <p:grpSp>
            <p:nvGrpSpPr>
              <p:cNvPr id="5" name="Group 287"/>
              <p:cNvGrpSpPr>
                <a:grpSpLocks/>
              </p:cNvGrpSpPr>
              <p:nvPr/>
            </p:nvGrpSpPr>
            <p:grpSpPr bwMode="auto">
              <a:xfrm>
                <a:off x="4862" y="2860"/>
                <a:ext cx="1016" cy="192"/>
                <a:chOff x="4862" y="2860"/>
                <a:chExt cx="1016" cy="192"/>
              </a:xfrm>
            </p:grpSpPr>
            <p:sp>
              <p:nvSpPr>
                <p:cNvPr id="378" name="Line 129"/>
                <p:cNvSpPr>
                  <a:spLocks noChangeShapeType="1"/>
                </p:cNvSpPr>
                <p:nvPr/>
              </p:nvSpPr>
              <p:spPr bwMode="auto">
                <a:xfrm>
                  <a:off x="4862" y="2914"/>
                  <a:ext cx="16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79" name="Rectangle 130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5048" y="2860"/>
                  <a:ext cx="830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</a:rPr>
                    <a:t>Electricity consumption</a:t>
                  </a:r>
                  <a:endParaRPr lang="en-US"/>
                </a:p>
              </p:txBody>
            </p:sp>
            <p:sp>
              <p:nvSpPr>
                <p:cNvPr id="380" name="Rectangle 131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5048" y="2956"/>
                  <a:ext cx="625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</a:rPr>
                    <a:t>per capita (World)</a:t>
                  </a:r>
                  <a:endParaRPr lang="en-US"/>
                </a:p>
              </p:txBody>
            </p:sp>
          </p:grpSp>
          <p:sp>
            <p:nvSpPr>
              <p:cNvPr id="376" name="Rectangle 141"/>
              <p:cNvSpPr>
                <a:spLocks noChangeArrowheads="1"/>
              </p:cNvSpPr>
              <p:nvPr/>
            </p:nvSpPr>
            <p:spPr bwMode="auto">
              <a:xfrm>
                <a:off x="4827" y="2283"/>
                <a:ext cx="1155" cy="846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377" name="Rectangle 146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827" y="2283"/>
                <a:ext cx="1155" cy="174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r>
                  <a:rPr lang="en-US" sz="1000" b="0">
                    <a:solidFill>
                      <a:schemeClr val="tx1"/>
                    </a:solidFill>
                  </a:rPr>
                  <a:t>Secondary axis</a:t>
                </a:r>
              </a:p>
            </p:txBody>
          </p:sp>
        </p:grpSp>
        <p:grpSp>
          <p:nvGrpSpPr>
            <p:cNvPr id="6" name="Group 150"/>
            <p:cNvGrpSpPr>
              <a:grpSpLocks/>
            </p:cNvGrpSpPr>
            <p:nvPr/>
          </p:nvGrpSpPr>
          <p:grpSpPr bwMode="auto">
            <a:xfrm>
              <a:off x="4827" y="1651"/>
              <a:ext cx="1155" cy="534"/>
              <a:chOff x="4831" y="1498"/>
              <a:chExt cx="1155" cy="534"/>
            </a:xfrm>
          </p:grpSpPr>
          <p:grpSp>
            <p:nvGrpSpPr>
              <p:cNvPr id="7" name="Group 145"/>
              <p:cNvGrpSpPr>
                <a:grpSpLocks/>
              </p:cNvGrpSpPr>
              <p:nvPr/>
            </p:nvGrpSpPr>
            <p:grpSpPr bwMode="auto">
              <a:xfrm>
                <a:off x="4912" y="1759"/>
                <a:ext cx="596" cy="192"/>
                <a:chOff x="4912" y="1633"/>
                <a:chExt cx="596" cy="192"/>
              </a:xfrm>
            </p:grpSpPr>
            <p:sp>
              <p:nvSpPr>
                <p:cNvPr id="371" name="Rectangle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4912" y="1643"/>
                  <a:ext cx="116" cy="115"/>
                </a:xfrm>
                <a:prstGeom prst="rect">
                  <a:avLst/>
                </a:prstGeom>
                <a:solidFill>
                  <a:srgbClr val="AABE75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72" name="Rectangle 1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5048" y="1633"/>
                  <a:ext cx="34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</a:rPr>
                    <a:t>Electricity</a:t>
                  </a:r>
                  <a:endParaRPr lang="en-US"/>
                </a:p>
              </p:txBody>
            </p:sp>
            <p:sp>
              <p:nvSpPr>
                <p:cNvPr id="373" name="Rectangle 1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5048" y="1729"/>
                  <a:ext cx="460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</a:rPr>
                    <a:t>consumption</a:t>
                  </a:r>
                  <a:endParaRPr lang="en-US"/>
                </a:p>
              </p:txBody>
            </p:sp>
          </p:grpSp>
          <p:sp>
            <p:nvSpPr>
              <p:cNvPr id="369" name="Rectangle 147"/>
              <p:cNvSpPr>
                <a:spLocks noChangeArrowheads="1"/>
              </p:cNvSpPr>
              <p:nvPr/>
            </p:nvSpPr>
            <p:spPr bwMode="auto">
              <a:xfrm>
                <a:off x="4831" y="1498"/>
                <a:ext cx="1155" cy="534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370" name="Rectangle 148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831" y="1498"/>
                <a:ext cx="1155" cy="174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r>
                  <a:rPr lang="en-US" sz="1000" b="0">
                    <a:solidFill>
                      <a:schemeClr val="tx1"/>
                    </a:solidFill>
                  </a:rPr>
                  <a:t>Primary axis</a:t>
                </a: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2336" y="1308"/>
              <a:ext cx="2145" cy="2098"/>
              <a:chOff x="2722" y="840"/>
              <a:chExt cx="2949" cy="2261"/>
            </a:xfrm>
          </p:grpSpPr>
          <p:sp>
            <p:nvSpPr>
              <p:cNvPr id="365" name="Rectangle 154"/>
              <p:cNvSpPr>
                <a:spLocks noChangeArrowheads="1"/>
              </p:cNvSpPr>
              <p:nvPr/>
            </p:nvSpPr>
            <p:spPr bwMode="auto">
              <a:xfrm>
                <a:off x="2725" y="933"/>
                <a:ext cx="2946" cy="2166"/>
              </a:xfrm>
              <a:prstGeom prst="rect">
                <a:avLst/>
              </a:prstGeom>
              <a:solidFill>
                <a:srgbClr val="DDDDDD"/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366" name="Rectangle 155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725" y="840"/>
                <a:ext cx="2946" cy="242"/>
              </a:xfrm>
              <a:prstGeom prst="rect">
                <a:avLst/>
              </a:prstGeom>
              <a:solidFill>
                <a:srgbClr val="C0C0C0"/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72000" rIns="36000" bIns="72000" anchor="ctr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4D4D4D"/>
                    </a:solidFill>
                  </a:rPr>
                  <a:t>Forecast</a:t>
                </a:r>
              </a:p>
            </p:txBody>
          </p:sp>
          <p:sp>
            <p:nvSpPr>
              <p:cNvPr id="367" name="Line 156"/>
              <p:cNvSpPr>
                <a:spLocks noChangeShapeType="1"/>
              </p:cNvSpPr>
              <p:nvPr/>
            </p:nvSpPr>
            <p:spPr bwMode="auto">
              <a:xfrm>
                <a:off x="2722" y="852"/>
                <a:ext cx="0" cy="2249"/>
              </a:xfrm>
              <a:prstGeom prst="line">
                <a:avLst/>
              </a:prstGeom>
              <a:noFill/>
              <a:ln w="6350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139" name="Line 165"/>
            <p:cNvSpPr>
              <a:spLocks noChangeShapeType="1"/>
            </p:cNvSpPr>
            <p:nvPr/>
          </p:nvSpPr>
          <p:spPr bwMode="auto">
            <a:xfrm>
              <a:off x="724" y="3171"/>
              <a:ext cx="376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0" name="Line 166"/>
            <p:cNvSpPr>
              <a:spLocks noChangeShapeType="1"/>
            </p:cNvSpPr>
            <p:nvPr/>
          </p:nvSpPr>
          <p:spPr bwMode="auto">
            <a:xfrm>
              <a:off x="724" y="2938"/>
              <a:ext cx="376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1" name="Line 167"/>
            <p:cNvSpPr>
              <a:spLocks noChangeShapeType="1"/>
            </p:cNvSpPr>
            <p:nvPr/>
          </p:nvSpPr>
          <p:spPr bwMode="auto">
            <a:xfrm>
              <a:off x="724" y="2699"/>
              <a:ext cx="376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2" name="Line 168"/>
            <p:cNvSpPr>
              <a:spLocks noChangeShapeType="1"/>
            </p:cNvSpPr>
            <p:nvPr/>
          </p:nvSpPr>
          <p:spPr bwMode="auto">
            <a:xfrm>
              <a:off x="724" y="2467"/>
              <a:ext cx="376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" name="Line 169"/>
            <p:cNvSpPr>
              <a:spLocks noChangeShapeType="1"/>
            </p:cNvSpPr>
            <p:nvPr/>
          </p:nvSpPr>
          <p:spPr bwMode="auto">
            <a:xfrm>
              <a:off x="724" y="2234"/>
              <a:ext cx="376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5" name="Line 170"/>
            <p:cNvSpPr>
              <a:spLocks noChangeShapeType="1"/>
            </p:cNvSpPr>
            <p:nvPr/>
          </p:nvSpPr>
          <p:spPr bwMode="auto">
            <a:xfrm>
              <a:off x="724" y="2002"/>
              <a:ext cx="376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" name="Line 171"/>
            <p:cNvSpPr>
              <a:spLocks noChangeShapeType="1"/>
            </p:cNvSpPr>
            <p:nvPr/>
          </p:nvSpPr>
          <p:spPr bwMode="auto">
            <a:xfrm>
              <a:off x="724" y="1762"/>
              <a:ext cx="376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" name="Line 172"/>
            <p:cNvSpPr>
              <a:spLocks noChangeShapeType="1"/>
            </p:cNvSpPr>
            <p:nvPr/>
          </p:nvSpPr>
          <p:spPr bwMode="auto">
            <a:xfrm>
              <a:off x="724" y="1530"/>
              <a:ext cx="376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8" name="Rectangle 173"/>
            <p:cNvSpPr>
              <a:spLocks noChangeArrowheads="1"/>
            </p:cNvSpPr>
            <p:nvPr/>
          </p:nvSpPr>
          <p:spPr bwMode="auto">
            <a:xfrm>
              <a:off x="754" y="2643"/>
              <a:ext cx="114" cy="760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9" name="Rectangle 174"/>
            <p:cNvSpPr>
              <a:spLocks noChangeArrowheads="1"/>
            </p:cNvSpPr>
            <p:nvPr/>
          </p:nvSpPr>
          <p:spPr bwMode="auto">
            <a:xfrm>
              <a:off x="936" y="2692"/>
              <a:ext cx="106" cy="711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0" name="Rectangle 175"/>
            <p:cNvSpPr>
              <a:spLocks noChangeArrowheads="1"/>
            </p:cNvSpPr>
            <p:nvPr/>
          </p:nvSpPr>
          <p:spPr bwMode="auto">
            <a:xfrm>
              <a:off x="1110" y="2657"/>
              <a:ext cx="114" cy="746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1" name="Rectangle 176"/>
            <p:cNvSpPr>
              <a:spLocks noChangeArrowheads="1"/>
            </p:cNvSpPr>
            <p:nvPr/>
          </p:nvSpPr>
          <p:spPr bwMode="auto">
            <a:xfrm>
              <a:off x="1292" y="2607"/>
              <a:ext cx="113" cy="796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2" name="Rectangle 177"/>
            <p:cNvSpPr>
              <a:spLocks noChangeArrowheads="1"/>
            </p:cNvSpPr>
            <p:nvPr/>
          </p:nvSpPr>
          <p:spPr bwMode="auto">
            <a:xfrm>
              <a:off x="1473" y="2558"/>
              <a:ext cx="106" cy="845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3" name="Rectangle 178"/>
            <p:cNvSpPr>
              <a:spLocks noChangeArrowheads="1"/>
            </p:cNvSpPr>
            <p:nvPr/>
          </p:nvSpPr>
          <p:spPr bwMode="auto">
            <a:xfrm>
              <a:off x="1647" y="2523"/>
              <a:ext cx="114" cy="880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4" name="Rectangle 179"/>
            <p:cNvSpPr>
              <a:spLocks noChangeArrowheads="1"/>
            </p:cNvSpPr>
            <p:nvPr/>
          </p:nvSpPr>
          <p:spPr bwMode="auto">
            <a:xfrm>
              <a:off x="1829" y="2488"/>
              <a:ext cx="113" cy="915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5" name="Rectangle 180"/>
            <p:cNvSpPr>
              <a:spLocks noChangeArrowheads="1"/>
            </p:cNvSpPr>
            <p:nvPr/>
          </p:nvSpPr>
          <p:spPr bwMode="auto">
            <a:xfrm>
              <a:off x="2010" y="2438"/>
              <a:ext cx="106" cy="965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" name="Rectangle 181"/>
            <p:cNvSpPr>
              <a:spLocks noChangeArrowheads="1"/>
            </p:cNvSpPr>
            <p:nvPr/>
          </p:nvSpPr>
          <p:spPr bwMode="auto">
            <a:xfrm>
              <a:off x="2185" y="2417"/>
              <a:ext cx="113" cy="986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7" name="Rectangle 182"/>
            <p:cNvSpPr>
              <a:spLocks noChangeArrowheads="1"/>
            </p:cNvSpPr>
            <p:nvPr/>
          </p:nvSpPr>
          <p:spPr bwMode="auto">
            <a:xfrm>
              <a:off x="2366" y="2396"/>
              <a:ext cx="114" cy="1007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8" name="Rectangle 183"/>
            <p:cNvSpPr>
              <a:spLocks noChangeArrowheads="1"/>
            </p:cNvSpPr>
            <p:nvPr/>
          </p:nvSpPr>
          <p:spPr bwMode="auto">
            <a:xfrm>
              <a:off x="2548" y="2361"/>
              <a:ext cx="106" cy="1042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9" name="Rectangle 184"/>
            <p:cNvSpPr>
              <a:spLocks noChangeArrowheads="1"/>
            </p:cNvSpPr>
            <p:nvPr/>
          </p:nvSpPr>
          <p:spPr bwMode="auto">
            <a:xfrm>
              <a:off x="2722" y="2312"/>
              <a:ext cx="113" cy="1091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0" name="Rectangle 185"/>
            <p:cNvSpPr>
              <a:spLocks noChangeArrowheads="1"/>
            </p:cNvSpPr>
            <p:nvPr/>
          </p:nvSpPr>
          <p:spPr bwMode="auto">
            <a:xfrm>
              <a:off x="2903" y="2262"/>
              <a:ext cx="114" cy="1141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1" name="Rectangle 186"/>
            <p:cNvSpPr>
              <a:spLocks noChangeArrowheads="1"/>
            </p:cNvSpPr>
            <p:nvPr/>
          </p:nvSpPr>
          <p:spPr bwMode="auto">
            <a:xfrm>
              <a:off x="3085" y="2206"/>
              <a:ext cx="106" cy="1197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2" name="Rectangle 187"/>
            <p:cNvSpPr>
              <a:spLocks noChangeArrowheads="1"/>
            </p:cNvSpPr>
            <p:nvPr/>
          </p:nvSpPr>
          <p:spPr bwMode="auto">
            <a:xfrm>
              <a:off x="3259" y="2150"/>
              <a:ext cx="114" cy="1253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3" name="Rectangle 188"/>
            <p:cNvSpPr>
              <a:spLocks noChangeArrowheads="1"/>
            </p:cNvSpPr>
            <p:nvPr/>
          </p:nvSpPr>
          <p:spPr bwMode="auto">
            <a:xfrm>
              <a:off x="3441" y="2093"/>
              <a:ext cx="113" cy="1310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4" name="Rectangle 189"/>
            <p:cNvSpPr>
              <a:spLocks noChangeArrowheads="1"/>
            </p:cNvSpPr>
            <p:nvPr/>
          </p:nvSpPr>
          <p:spPr bwMode="auto">
            <a:xfrm>
              <a:off x="3622" y="2030"/>
              <a:ext cx="106" cy="1373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5" name="Rectangle 190"/>
            <p:cNvSpPr>
              <a:spLocks noChangeArrowheads="1"/>
            </p:cNvSpPr>
            <p:nvPr/>
          </p:nvSpPr>
          <p:spPr bwMode="auto">
            <a:xfrm>
              <a:off x="3796" y="1959"/>
              <a:ext cx="114" cy="1444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6" name="Rectangle 191"/>
            <p:cNvSpPr>
              <a:spLocks noChangeArrowheads="1"/>
            </p:cNvSpPr>
            <p:nvPr/>
          </p:nvSpPr>
          <p:spPr bwMode="auto">
            <a:xfrm>
              <a:off x="3978" y="1889"/>
              <a:ext cx="113" cy="1514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" name="Rectangle 192"/>
            <p:cNvSpPr>
              <a:spLocks noChangeArrowheads="1"/>
            </p:cNvSpPr>
            <p:nvPr/>
          </p:nvSpPr>
          <p:spPr bwMode="auto">
            <a:xfrm>
              <a:off x="4159" y="1819"/>
              <a:ext cx="106" cy="1584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" name="Rectangle 193"/>
            <p:cNvSpPr>
              <a:spLocks noChangeArrowheads="1"/>
            </p:cNvSpPr>
            <p:nvPr/>
          </p:nvSpPr>
          <p:spPr bwMode="auto">
            <a:xfrm>
              <a:off x="4333" y="1741"/>
              <a:ext cx="114" cy="1662"/>
            </a:xfrm>
            <a:prstGeom prst="rect">
              <a:avLst/>
            </a:prstGeom>
            <a:solidFill>
              <a:srgbClr val="AABE7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9" name="Line 194"/>
            <p:cNvSpPr>
              <a:spLocks noChangeShapeType="1"/>
            </p:cNvSpPr>
            <p:nvPr/>
          </p:nvSpPr>
          <p:spPr bwMode="auto">
            <a:xfrm>
              <a:off x="724" y="1530"/>
              <a:ext cx="0" cy="18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0" name="Line 195"/>
            <p:cNvSpPr>
              <a:spLocks noChangeShapeType="1"/>
            </p:cNvSpPr>
            <p:nvPr/>
          </p:nvSpPr>
          <p:spPr bwMode="auto">
            <a:xfrm>
              <a:off x="701" y="340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1" name="Line 196"/>
            <p:cNvSpPr>
              <a:spLocks noChangeShapeType="1"/>
            </p:cNvSpPr>
            <p:nvPr/>
          </p:nvSpPr>
          <p:spPr bwMode="auto">
            <a:xfrm>
              <a:off x="701" y="3171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2" name="Line 197"/>
            <p:cNvSpPr>
              <a:spLocks noChangeShapeType="1"/>
            </p:cNvSpPr>
            <p:nvPr/>
          </p:nvSpPr>
          <p:spPr bwMode="auto">
            <a:xfrm>
              <a:off x="701" y="2938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3" name="Line 198"/>
            <p:cNvSpPr>
              <a:spLocks noChangeShapeType="1"/>
            </p:cNvSpPr>
            <p:nvPr/>
          </p:nvSpPr>
          <p:spPr bwMode="auto">
            <a:xfrm>
              <a:off x="701" y="2699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4" name="Line 199"/>
            <p:cNvSpPr>
              <a:spLocks noChangeShapeType="1"/>
            </p:cNvSpPr>
            <p:nvPr/>
          </p:nvSpPr>
          <p:spPr bwMode="auto">
            <a:xfrm>
              <a:off x="701" y="246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5" name="Line 200"/>
            <p:cNvSpPr>
              <a:spLocks noChangeShapeType="1"/>
            </p:cNvSpPr>
            <p:nvPr/>
          </p:nvSpPr>
          <p:spPr bwMode="auto">
            <a:xfrm>
              <a:off x="701" y="2234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6" name="Line 201"/>
            <p:cNvSpPr>
              <a:spLocks noChangeShapeType="1"/>
            </p:cNvSpPr>
            <p:nvPr/>
          </p:nvSpPr>
          <p:spPr bwMode="auto">
            <a:xfrm>
              <a:off x="701" y="2002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7" name="Line 202"/>
            <p:cNvSpPr>
              <a:spLocks noChangeShapeType="1"/>
            </p:cNvSpPr>
            <p:nvPr/>
          </p:nvSpPr>
          <p:spPr bwMode="auto">
            <a:xfrm>
              <a:off x="701" y="1762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8" name="Line 203"/>
            <p:cNvSpPr>
              <a:spLocks noChangeShapeType="1"/>
            </p:cNvSpPr>
            <p:nvPr/>
          </p:nvSpPr>
          <p:spPr bwMode="auto">
            <a:xfrm>
              <a:off x="701" y="1530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9" name="Line 204"/>
            <p:cNvSpPr>
              <a:spLocks noChangeShapeType="1"/>
            </p:cNvSpPr>
            <p:nvPr/>
          </p:nvSpPr>
          <p:spPr bwMode="auto">
            <a:xfrm>
              <a:off x="724" y="3403"/>
              <a:ext cx="37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0" name="Line 205"/>
            <p:cNvSpPr>
              <a:spLocks noChangeShapeType="1"/>
            </p:cNvSpPr>
            <p:nvPr/>
          </p:nvSpPr>
          <p:spPr bwMode="auto">
            <a:xfrm flipV="1">
              <a:off x="724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1" name="Line 206"/>
            <p:cNvSpPr>
              <a:spLocks noChangeShapeType="1"/>
            </p:cNvSpPr>
            <p:nvPr/>
          </p:nvSpPr>
          <p:spPr bwMode="auto">
            <a:xfrm flipV="1">
              <a:off x="906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2" name="Line 207"/>
            <p:cNvSpPr>
              <a:spLocks noChangeShapeType="1"/>
            </p:cNvSpPr>
            <p:nvPr/>
          </p:nvSpPr>
          <p:spPr bwMode="auto">
            <a:xfrm flipV="1">
              <a:off x="1080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3" name="Line 208"/>
            <p:cNvSpPr>
              <a:spLocks noChangeShapeType="1"/>
            </p:cNvSpPr>
            <p:nvPr/>
          </p:nvSpPr>
          <p:spPr bwMode="auto">
            <a:xfrm flipV="1">
              <a:off x="1261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4" name="Line 209"/>
            <p:cNvSpPr>
              <a:spLocks noChangeShapeType="1"/>
            </p:cNvSpPr>
            <p:nvPr/>
          </p:nvSpPr>
          <p:spPr bwMode="auto">
            <a:xfrm flipV="1">
              <a:off x="1443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5" name="Line 210"/>
            <p:cNvSpPr>
              <a:spLocks noChangeShapeType="1"/>
            </p:cNvSpPr>
            <p:nvPr/>
          </p:nvSpPr>
          <p:spPr bwMode="auto">
            <a:xfrm flipV="1">
              <a:off x="1617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6" name="Line 211"/>
            <p:cNvSpPr>
              <a:spLocks noChangeShapeType="1"/>
            </p:cNvSpPr>
            <p:nvPr/>
          </p:nvSpPr>
          <p:spPr bwMode="auto">
            <a:xfrm flipV="1">
              <a:off x="1799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" name="Line 212"/>
            <p:cNvSpPr>
              <a:spLocks noChangeShapeType="1"/>
            </p:cNvSpPr>
            <p:nvPr/>
          </p:nvSpPr>
          <p:spPr bwMode="auto">
            <a:xfrm flipV="1">
              <a:off x="1980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" name="Line 213"/>
            <p:cNvSpPr>
              <a:spLocks noChangeShapeType="1"/>
            </p:cNvSpPr>
            <p:nvPr/>
          </p:nvSpPr>
          <p:spPr bwMode="auto">
            <a:xfrm flipV="1">
              <a:off x="2154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9" name="Line 214"/>
            <p:cNvSpPr>
              <a:spLocks noChangeShapeType="1"/>
            </p:cNvSpPr>
            <p:nvPr/>
          </p:nvSpPr>
          <p:spPr bwMode="auto">
            <a:xfrm flipV="1">
              <a:off x="2336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0" name="Line 215"/>
            <p:cNvSpPr>
              <a:spLocks noChangeShapeType="1"/>
            </p:cNvSpPr>
            <p:nvPr/>
          </p:nvSpPr>
          <p:spPr bwMode="auto">
            <a:xfrm flipV="1">
              <a:off x="2517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1" name="Line 216"/>
            <p:cNvSpPr>
              <a:spLocks noChangeShapeType="1"/>
            </p:cNvSpPr>
            <p:nvPr/>
          </p:nvSpPr>
          <p:spPr bwMode="auto">
            <a:xfrm flipV="1">
              <a:off x="2691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2" name="Line 217"/>
            <p:cNvSpPr>
              <a:spLocks noChangeShapeType="1"/>
            </p:cNvSpPr>
            <p:nvPr/>
          </p:nvSpPr>
          <p:spPr bwMode="auto">
            <a:xfrm flipV="1">
              <a:off x="2873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3" name="Line 218"/>
            <p:cNvSpPr>
              <a:spLocks noChangeShapeType="1"/>
            </p:cNvSpPr>
            <p:nvPr/>
          </p:nvSpPr>
          <p:spPr bwMode="auto">
            <a:xfrm flipV="1">
              <a:off x="3055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4" name="Line 219"/>
            <p:cNvSpPr>
              <a:spLocks noChangeShapeType="1"/>
            </p:cNvSpPr>
            <p:nvPr/>
          </p:nvSpPr>
          <p:spPr bwMode="auto">
            <a:xfrm flipV="1">
              <a:off x="3229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5" name="Line 220"/>
            <p:cNvSpPr>
              <a:spLocks noChangeShapeType="1"/>
            </p:cNvSpPr>
            <p:nvPr/>
          </p:nvSpPr>
          <p:spPr bwMode="auto">
            <a:xfrm flipV="1">
              <a:off x="3410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6" name="Line 221"/>
            <p:cNvSpPr>
              <a:spLocks noChangeShapeType="1"/>
            </p:cNvSpPr>
            <p:nvPr/>
          </p:nvSpPr>
          <p:spPr bwMode="auto">
            <a:xfrm flipV="1">
              <a:off x="3592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7" name="Line 222"/>
            <p:cNvSpPr>
              <a:spLocks noChangeShapeType="1"/>
            </p:cNvSpPr>
            <p:nvPr/>
          </p:nvSpPr>
          <p:spPr bwMode="auto">
            <a:xfrm flipV="1">
              <a:off x="3766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8" name="Line 223"/>
            <p:cNvSpPr>
              <a:spLocks noChangeShapeType="1"/>
            </p:cNvSpPr>
            <p:nvPr/>
          </p:nvSpPr>
          <p:spPr bwMode="auto">
            <a:xfrm flipV="1">
              <a:off x="3948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9" name="Line 224"/>
            <p:cNvSpPr>
              <a:spLocks noChangeShapeType="1"/>
            </p:cNvSpPr>
            <p:nvPr/>
          </p:nvSpPr>
          <p:spPr bwMode="auto">
            <a:xfrm flipV="1">
              <a:off x="4129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0" name="Line 225"/>
            <p:cNvSpPr>
              <a:spLocks noChangeShapeType="1"/>
            </p:cNvSpPr>
            <p:nvPr/>
          </p:nvSpPr>
          <p:spPr bwMode="auto">
            <a:xfrm flipV="1">
              <a:off x="4303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1" name="Line 226"/>
            <p:cNvSpPr>
              <a:spLocks noChangeShapeType="1"/>
            </p:cNvSpPr>
            <p:nvPr/>
          </p:nvSpPr>
          <p:spPr bwMode="auto">
            <a:xfrm flipV="1">
              <a:off x="4485" y="340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2" name="Line 227"/>
            <p:cNvSpPr>
              <a:spLocks noChangeShapeType="1"/>
            </p:cNvSpPr>
            <p:nvPr/>
          </p:nvSpPr>
          <p:spPr bwMode="auto">
            <a:xfrm>
              <a:off x="4485" y="1530"/>
              <a:ext cx="0" cy="18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3" name="Line 228"/>
            <p:cNvSpPr>
              <a:spLocks noChangeShapeType="1"/>
            </p:cNvSpPr>
            <p:nvPr/>
          </p:nvSpPr>
          <p:spPr bwMode="auto">
            <a:xfrm>
              <a:off x="4485" y="340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4" name="Line 229"/>
            <p:cNvSpPr>
              <a:spLocks noChangeShapeType="1"/>
            </p:cNvSpPr>
            <p:nvPr/>
          </p:nvSpPr>
          <p:spPr bwMode="auto">
            <a:xfrm>
              <a:off x="4485" y="3171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5" name="Line 230"/>
            <p:cNvSpPr>
              <a:spLocks noChangeShapeType="1"/>
            </p:cNvSpPr>
            <p:nvPr/>
          </p:nvSpPr>
          <p:spPr bwMode="auto">
            <a:xfrm>
              <a:off x="4485" y="2938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6" name="Line 231"/>
            <p:cNvSpPr>
              <a:spLocks noChangeShapeType="1"/>
            </p:cNvSpPr>
            <p:nvPr/>
          </p:nvSpPr>
          <p:spPr bwMode="auto">
            <a:xfrm>
              <a:off x="4485" y="2699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7" name="Line 232"/>
            <p:cNvSpPr>
              <a:spLocks noChangeShapeType="1"/>
            </p:cNvSpPr>
            <p:nvPr/>
          </p:nvSpPr>
          <p:spPr bwMode="auto">
            <a:xfrm>
              <a:off x="4485" y="246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8" name="Line 233"/>
            <p:cNvSpPr>
              <a:spLocks noChangeShapeType="1"/>
            </p:cNvSpPr>
            <p:nvPr/>
          </p:nvSpPr>
          <p:spPr bwMode="auto">
            <a:xfrm>
              <a:off x="4485" y="2234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9" name="Line 234"/>
            <p:cNvSpPr>
              <a:spLocks noChangeShapeType="1"/>
            </p:cNvSpPr>
            <p:nvPr/>
          </p:nvSpPr>
          <p:spPr bwMode="auto">
            <a:xfrm>
              <a:off x="4485" y="2002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0" name="Line 235"/>
            <p:cNvSpPr>
              <a:spLocks noChangeShapeType="1"/>
            </p:cNvSpPr>
            <p:nvPr/>
          </p:nvSpPr>
          <p:spPr bwMode="auto">
            <a:xfrm>
              <a:off x="4485" y="1762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1" name="Line 236"/>
            <p:cNvSpPr>
              <a:spLocks noChangeShapeType="1"/>
            </p:cNvSpPr>
            <p:nvPr/>
          </p:nvSpPr>
          <p:spPr bwMode="auto">
            <a:xfrm>
              <a:off x="4485" y="1530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2" name="Freeform 238"/>
            <p:cNvSpPr>
              <a:spLocks/>
            </p:cNvSpPr>
            <p:nvPr/>
          </p:nvSpPr>
          <p:spPr bwMode="auto">
            <a:xfrm>
              <a:off x="815" y="2664"/>
              <a:ext cx="3579" cy="232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24" y="33"/>
                </a:cxn>
                <a:cxn ang="0">
                  <a:pos x="47" y="31"/>
                </a:cxn>
                <a:cxn ang="0">
                  <a:pos x="71" y="30"/>
                </a:cxn>
                <a:cxn ang="0">
                  <a:pos x="95" y="27"/>
                </a:cxn>
                <a:cxn ang="0">
                  <a:pos x="118" y="25"/>
                </a:cxn>
                <a:cxn ang="0">
                  <a:pos x="142" y="22"/>
                </a:cxn>
                <a:cxn ang="0">
                  <a:pos x="166" y="21"/>
                </a:cxn>
                <a:cxn ang="0">
                  <a:pos x="189" y="20"/>
                </a:cxn>
                <a:cxn ang="0">
                  <a:pos x="213" y="18"/>
                </a:cxn>
                <a:cxn ang="0">
                  <a:pos x="237" y="17"/>
                </a:cxn>
                <a:cxn ang="0">
                  <a:pos x="260" y="15"/>
                </a:cxn>
                <a:cxn ang="0">
                  <a:pos x="284" y="14"/>
                </a:cxn>
                <a:cxn ang="0">
                  <a:pos x="308" y="12"/>
                </a:cxn>
                <a:cxn ang="0">
                  <a:pos x="331" y="10"/>
                </a:cxn>
                <a:cxn ang="0">
                  <a:pos x="355" y="9"/>
                </a:cxn>
                <a:cxn ang="0">
                  <a:pos x="379" y="7"/>
                </a:cxn>
                <a:cxn ang="0">
                  <a:pos x="402" y="5"/>
                </a:cxn>
                <a:cxn ang="0">
                  <a:pos x="426" y="4"/>
                </a:cxn>
                <a:cxn ang="0">
                  <a:pos x="450" y="2"/>
                </a:cxn>
                <a:cxn ang="0">
                  <a:pos x="473" y="0"/>
                </a:cxn>
              </a:cxnLst>
              <a:rect l="0" t="0" r="r" b="b"/>
              <a:pathLst>
                <a:path w="473" h="33">
                  <a:moveTo>
                    <a:pt x="0" y="33"/>
                  </a:moveTo>
                  <a:lnTo>
                    <a:pt x="24" y="33"/>
                  </a:lnTo>
                  <a:lnTo>
                    <a:pt x="47" y="31"/>
                  </a:lnTo>
                  <a:lnTo>
                    <a:pt x="71" y="30"/>
                  </a:lnTo>
                  <a:lnTo>
                    <a:pt x="95" y="27"/>
                  </a:lnTo>
                  <a:lnTo>
                    <a:pt x="118" y="25"/>
                  </a:lnTo>
                  <a:lnTo>
                    <a:pt x="142" y="22"/>
                  </a:lnTo>
                  <a:lnTo>
                    <a:pt x="166" y="21"/>
                  </a:lnTo>
                  <a:lnTo>
                    <a:pt x="189" y="20"/>
                  </a:lnTo>
                  <a:lnTo>
                    <a:pt x="213" y="18"/>
                  </a:lnTo>
                  <a:lnTo>
                    <a:pt x="237" y="17"/>
                  </a:lnTo>
                  <a:lnTo>
                    <a:pt x="260" y="15"/>
                  </a:lnTo>
                  <a:lnTo>
                    <a:pt x="284" y="14"/>
                  </a:lnTo>
                  <a:lnTo>
                    <a:pt x="308" y="12"/>
                  </a:lnTo>
                  <a:lnTo>
                    <a:pt x="331" y="10"/>
                  </a:lnTo>
                  <a:lnTo>
                    <a:pt x="355" y="9"/>
                  </a:lnTo>
                  <a:lnTo>
                    <a:pt x="379" y="7"/>
                  </a:lnTo>
                  <a:lnTo>
                    <a:pt x="402" y="5"/>
                  </a:lnTo>
                  <a:lnTo>
                    <a:pt x="426" y="4"/>
                  </a:lnTo>
                  <a:lnTo>
                    <a:pt x="450" y="2"/>
                  </a:lnTo>
                  <a:lnTo>
                    <a:pt x="473" y="0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3" name="Rectangle 24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18" y="335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0</a:t>
              </a:r>
              <a:endParaRPr lang="en-US" sz="900"/>
            </a:p>
          </p:txBody>
        </p:sp>
        <p:sp>
          <p:nvSpPr>
            <p:cNvPr id="334" name="Rectangle 24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33" y="3121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100</a:t>
              </a:r>
              <a:endParaRPr lang="en-US" sz="900"/>
            </a:p>
          </p:txBody>
        </p:sp>
        <p:sp>
          <p:nvSpPr>
            <p:cNvPr id="335" name="Rectangle 24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3" y="2889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200</a:t>
              </a:r>
              <a:endParaRPr lang="en-US" sz="900"/>
            </a:p>
          </p:txBody>
        </p:sp>
        <p:sp>
          <p:nvSpPr>
            <p:cNvPr id="336" name="Rectangle 24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3" y="2650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300</a:t>
              </a:r>
              <a:endParaRPr lang="en-US" sz="900"/>
            </a:p>
          </p:txBody>
        </p:sp>
        <p:sp>
          <p:nvSpPr>
            <p:cNvPr id="337" name="Rectangle 24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3" y="2417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400</a:t>
              </a:r>
              <a:endParaRPr lang="en-US" sz="900"/>
            </a:p>
          </p:txBody>
        </p:sp>
        <p:sp>
          <p:nvSpPr>
            <p:cNvPr id="338" name="Rectangle 24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33" y="218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500</a:t>
              </a:r>
              <a:endParaRPr lang="en-US" sz="900"/>
            </a:p>
          </p:txBody>
        </p:sp>
        <p:sp>
          <p:nvSpPr>
            <p:cNvPr id="339" name="Rectangle 24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3" y="1952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600</a:t>
              </a:r>
              <a:endParaRPr lang="en-US" sz="900"/>
            </a:p>
          </p:txBody>
        </p:sp>
        <p:sp>
          <p:nvSpPr>
            <p:cNvPr id="340" name="Rectangle 24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3" y="171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700</a:t>
              </a:r>
              <a:endParaRPr lang="en-US" sz="900"/>
            </a:p>
          </p:txBody>
        </p:sp>
        <p:sp>
          <p:nvSpPr>
            <p:cNvPr id="341" name="Rectangle 24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33" y="1481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800</a:t>
              </a:r>
              <a:endParaRPr lang="en-US" sz="900"/>
            </a:p>
          </p:txBody>
        </p:sp>
        <p:sp>
          <p:nvSpPr>
            <p:cNvPr id="342" name="Rectangle 24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32" y="3467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2000</a:t>
              </a:r>
              <a:endParaRPr lang="en-US" sz="900"/>
            </a:p>
          </p:txBody>
        </p:sp>
        <p:sp>
          <p:nvSpPr>
            <p:cNvPr id="343" name="Rectangle 25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87" y="3467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2002</a:t>
              </a:r>
              <a:endParaRPr lang="en-US" sz="900"/>
            </a:p>
          </p:txBody>
        </p:sp>
        <p:sp>
          <p:nvSpPr>
            <p:cNvPr id="344" name="Rectangle 25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51" y="3467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2004</a:t>
              </a:r>
              <a:endParaRPr lang="en-US" sz="900"/>
            </a:p>
          </p:txBody>
        </p:sp>
        <p:sp>
          <p:nvSpPr>
            <p:cNvPr id="345" name="Rectangle 25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06" y="3467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2006</a:t>
              </a:r>
              <a:endParaRPr lang="en-US" sz="900"/>
            </a:p>
          </p:txBody>
        </p:sp>
        <p:sp>
          <p:nvSpPr>
            <p:cNvPr id="346" name="Rectangle 25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62" y="3467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2008</a:t>
              </a:r>
              <a:endParaRPr lang="en-US" sz="900"/>
            </a:p>
          </p:txBody>
        </p:sp>
        <p:sp>
          <p:nvSpPr>
            <p:cNvPr id="347" name="Rectangle 25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525" y="3467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2010</a:t>
              </a:r>
              <a:endParaRPr lang="en-US" sz="900"/>
            </a:p>
          </p:txBody>
        </p:sp>
        <p:sp>
          <p:nvSpPr>
            <p:cNvPr id="348" name="Rectangle 25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81" y="3467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2012</a:t>
              </a:r>
              <a:endParaRPr lang="en-US" sz="900"/>
            </a:p>
          </p:txBody>
        </p:sp>
        <p:sp>
          <p:nvSpPr>
            <p:cNvPr id="349" name="Rectangle 25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36" y="3467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2014</a:t>
              </a:r>
              <a:endParaRPr lang="en-US" sz="900"/>
            </a:p>
          </p:txBody>
        </p:sp>
        <p:sp>
          <p:nvSpPr>
            <p:cNvPr id="350" name="Rectangle 2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00" y="3467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2016</a:t>
              </a:r>
              <a:endParaRPr lang="en-US" sz="900"/>
            </a:p>
          </p:txBody>
        </p:sp>
        <p:sp>
          <p:nvSpPr>
            <p:cNvPr id="351" name="Rectangle 25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5" y="3467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2018</a:t>
              </a:r>
              <a:endParaRPr lang="en-US" sz="900"/>
            </a:p>
          </p:txBody>
        </p:sp>
        <p:sp>
          <p:nvSpPr>
            <p:cNvPr id="352" name="Rectangle 25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311" y="3467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2020</a:t>
              </a:r>
              <a:endParaRPr lang="en-US" sz="900"/>
            </a:p>
          </p:txBody>
        </p:sp>
        <p:sp>
          <p:nvSpPr>
            <p:cNvPr id="353" name="Rectangle 26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3" y="1361"/>
              <a:ext cx="19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(TWh)</a:t>
              </a:r>
              <a:endParaRPr lang="en-US" sz="900"/>
            </a:p>
          </p:txBody>
        </p:sp>
        <p:sp>
          <p:nvSpPr>
            <p:cNvPr id="354" name="Rectangle 26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5" y="335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0</a:t>
              </a:r>
              <a:endParaRPr lang="en-US" sz="900"/>
            </a:p>
          </p:txBody>
        </p:sp>
        <p:sp>
          <p:nvSpPr>
            <p:cNvPr id="355" name="Rectangle 26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5" y="3121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1 000</a:t>
              </a:r>
              <a:endParaRPr lang="en-US" sz="900"/>
            </a:p>
          </p:txBody>
        </p:sp>
        <p:sp>
          <p:nvSpPr>
            <p:cNvPr id="356" name="Rectangle 26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545" y="2889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2 000</a:t>
              </a:r>
              <a:endParaRPr lang="en-US" sz="900"/>
            </a:p>
          </p:txBody>
        </p:sp>
        <p:sp>
          <p:nvSpPr>
            <p:cNvPr id="357" name="Rectangle 26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5" y="2650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3 000</a:t>
              </a:r>
              <a:endParaRPr lang="en-US" sz="900"/>
            </a:p>
          </p:txBody>
        </p:sp>
        <p:sp>
          <p:nvSpPr>
            <p:cNvPr id="358" name="Rectangle 26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5" y="2417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4 000</a:t>
              </a:r>
              <a:endParaRPr lang="en-US" sz="900"/>
            </a:p>
          </p:txBody>
        </p:sp>
        <p:sp>
          <p:nvSpPr>
            <p:cNvPr id="359" name="Rectangle 26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545" y="2185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5 000</a:t>
              </a:r>
              <a:endParaRPr lang="en-US" sz="900"/>
            </a:p>
          </p:txBody>
        </p:sp>
        <p:sp>
          <p:nvSpPr>
            <p:cNvPr id="360" name="Rectangle 26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45" y="195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6 000</a:t>
              </a:r>
              <a:endParaRPr lang="en-US" sz="900"/>
            </a:p>
          </p:txBody>
        </p:sp>
        <p:sp>
          <p:nvSpPr>
            <p:cNvPr id="361" name="Rectangle 26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545" y="1713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7 000</a:t>
              </a:r>
              <a:endParaRPr lang="en-US" sz="900"/>
            </a:p>
          </p:txBody>
        </p:sp>
        <p:sp>
          <p:nvSpPr>
            <p:cNvPr id="362" name="Rectangle 26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45" y="1481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8 000</a:t>
              </a:r>
              <a:endParaRPr lang="en-US" sz="900"/>
            </a:p>
          </p:txBody>
        </p:sp>
        <p:sp>
          <p:nvSpPr>
            <p:cNvPr id="363" name="Rectangle 27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545" y="1361"/>
              <a:ext cx="39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(kWh/capita)</a:t>
              </a:r>
              <a:endParaRPr lang="en-US" sz="900"/>
            </a:p>
          </p:txBody>
        </p:sp>
        <p:sp>
          <p:nvSpPr>
            <p:cNvPr id="364" name="Freeform 237"/>
            <p:cNvSpPr>
              <a:spLocks/>
            </p:cNvSpPr>
            <p:nvPr/>
          </p:nvSpPr>
          <p:spPr bwMode="auto">
            <a:xfrm>
              <a:off x="815" y="2650"/>
              <a:ext cx="3579" cy="34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4" y="49"/>
                </a:cxn>
                <a:cxn ang="0">
                  <a:pos x="47" y="47"/>
                </a:cxn>
                <a:cxn ang="0">
                  <a:pos x="71" y="44"/>
                </a:cxn>
                <a:cxn ang="0">
                  <a:pos x="95" y="41"/>
                </a:cxn>
                <a:cxn ang="0">
                  <a:pos x="118" y="39"/>
                </a:cxn>
                <a:cxn ang="0">
                  <a:pos x="142" y="38"/>
                </a:cxn>
                <a:cxn ang="0">
                  <a:pos x="166" y="35"/>
                </a:cxn>
                <a:cxn ang="0">
                  <a:pos x="189" y="34"/>
                </a:cxn>
                <a:cxn ang="0">
                  <a:pos x="213" y="34"/>
                </a:cxn>
                <a:cxn ang="0">
                  <a:pos x="237" y="32"/>
                </a:cxn>
                <a:cxn ang="0">
                  <a:pos x="260" y="29"/>
                </a:cxn>
                <a:cxn ang="0">
                  <a:pos x="284" y="27"/>
                </a:cxn>
                <a:cxn ang="0">
                  <a:pos x="308" y="24"/>
                </a:cxn>
                <a:cxn ang="0">
                  <a:pos x="331" y="21"/>
                </a:cxn>
                <a:cxn ang="0">
                  <a:pos x="355" y="18"/>
                </a:cxn>
                <a:cxn ang="0">
                  <a:pos x="379" y="14"/>
                </a:cxn>
                <a:cxn ang="0">
                  <a:pos x="402" y="11"/>
                </a:cxn>
                <a:cxn ang="0">
                  <a:pos x="426" y="7"/>
                </a:cxn>
                <a:cxn ang="0">
                  <a:pos x="450" y="4"/>
                </a:cxn>
                <a:cxn ang="0">
                  <a:pos x="473" y="0"/>
                </a:cxn>
              </a:cxnLst>
              <a:rect l="0" t="0" r="r" b="b"/>
              <a:pathLst>
                <a:path w="473" h="49">
                  <a:moveTo>
                    <a:pt x="0" y="44"/>
                  </a:moveTo>
                  <a:lnTo>
                    <a:pt x="24" y="49"/>
                  </a:lnTo>
                  <a:lnTo>
                    <a:pt x="47" y="47"/>
                  </a:lnTo>
                  <a:lnTo>
                    <a:pt x="71" y="44"/>
                  </a:lnTo>
                  <a:lnTo>
                    <a:pt x="95" y="41"/>
                  </a:lnTo>
                  <a:lnTo>
                    <a:pt x="118" y="39"/>
                  </a:lnTo>
                  <a:lnTo>
                    <a:pt x="142" y="38"/>
                  </a:lnTo>
                  <a:lnTo>
                    <a:pt x="166" y="35"/>
                  </a:lnTo>
                  <a:lnTo>
                    <a:pt x="189" y="34"/>
                  </a:lnTo>
                  <a:lnTo>
                    <a:pt x="213" y="34"/>
                  </a:lnTo>
                  <a:lnTo>
                    <a:pt x="237" y="32"/>
                  </a:lnTo>
                  <a:lnTo>
                    <a:pt x="260" y="29"/>
                  </a:lnTo>
                  <a:lnTo>
                    <a:pt x="284" y="27"/>
                  </a:lnTo>
                  <a:lnTo>
                    <a:pt x="308" y="24"/>
                  </a:lnTo>
                  <a:lnTo>
                    <a:pt x="331" y="21"/>
                  </a:lnTo>
                  <a:lnTo>
                    <a:pt x="355" y="18"/>
                  </a:lnTo>
                  <a:lnTo>
                    <a:pt x="379" y="14"/>
                  </a:lnTo>
                  <a:lnTo>
                    <a:pt x="402" y="11"/>
                  </a:lnTo>
                  <a:lnTo>
                    <a:pt x="426" y="7"/>
                  </a:lnTo>
                  <a:lnTo>
                    <a:pt x="450" y="4"/>
                  </a:lnTo>
                  <a:lnTo>
                    <a:pt x="473" y="0"/>
                  </a:lnTo>
                </a:path>
              </a:pathLst>
            </a:custGeom>
            <a:noFill/>
            <a:ln w="23813">
              <a:solidFill>
                <a:srgbClr val="00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84" name="Rectangle 3"/>
          <p:cNvSpPr txBox="1">
            <a:spLocks noChangeArrowheads="1"/>
          </p:cNvSpPr>
          <p:nvPr/>
        </p:nvSpPr>
        <p:spPr bwMode="auto">
          <a:xfrm>
            <a:off x="222250" y="858936"/>
            <a:ext cx="84963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-4763" algn="l" eaLnBrk="0" hangingPunct="0">
              <a:buSzPct val="75000"/>
            </a:pPr>
            <a:r>
              <a:rPr lang="hu-HU" sz="1200" b="1" dirty="0" smtClean="0"/>
              <a:t>A brazil piac a legnagyobb Latin-Amerikában a maga 425 </a:t>
            </a:r>
            <a:r>
              <a:rPr lang="hu-HU" sz="1200" b="1" dirty="0" err="1" smtClean="0"/>
              <a:t>TWh</a:t>
            </a:r>
            <a:r>
              <a:rPr lang="hu-HU" sz="1200" b="1" dirty="0" smtClean="0"/>
              <a:t> éves keresletével:</a:t>
            </a:r>
          </a:p>
          <a:p>
            <a:pPr marL="0" lvl="1" indent="-4763" algn="l" eaLnBrk="0" hangingPunct="0">
              <a:buSzPct val="75000"/>
            </a:pPr>
            <a:endParaRPr lang="en-US" sz="1200" b="1" dirty="0"/>
          </a:p>
          <a:p>
            <a:pPr marL="182563" lvl="2" indent="-187325" algn="l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teljes fogyasztás várhatóan évente 3 százalékkal fog nőni és 2020-ra eléri a </a:t>
            </a:r>
            <a:r>
              <a:rPr lang="en-US" sz="1200" dirty="0" smtClean="0"/>
              <a:t>7</a:t>
            </a:r>
            <a:r>
              <a:rPr lang="hu-HU" sz="1200" dirty="0" smtClean="0"/>
              <a:t>85</a:t>
            </a:r>
            <a:r>
              <a:rPr lang="en-US" sz="1200" dirty="0" smtClean="0"/>
              <a:t> </a:t>
            </a:r>
            <a:r>
              <a:rPr lang="hu-HU" sz="1200" dirty="0" smtClean="0"/>
              <a:t>T</a:t>
            </a:r>
            <a:r>
              <a:rPr lang="en-US" sz="1200" dirty="0" err="1" smtClean="0"/>
              <a:t>Wh</a:t>
            </a:r>
            <a:r>
              <a:rPr lang="hu-HU" sz="1200" dirty="0" err="1" smtClean="0"/>
              <a:t>-át</a:t>
            </a:r>
            <a:r>
              <a:rPr lang="en-US" sz="1200" dirty="0" smtClean="0"/>
              <a:t>. </a:t>
            </a:r>
            <a:endParaRPr lang="en-US" sz="1200" dirty="0"/>
          </a:p>
          <a:p>
            <a:pPr marL="182563" lvl="2" indent="-187325" algn="l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Továbbra is fontos szempont marad a villamosítás kormányzati támogatása, amivel az életszínvonal növelését kívánják megvalósítani.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Az egy főre eső villamosenergia-fogyasztás 2020-ra várhatóan eléri a </a:t>
            </a:r>
            <a:r>
              <a:rPr lang="en-US" sz="1200" dirty="0" smtClean="0"/>
              <a:t>3</a:t>
            </a:r>
            <a:r>
              <a:rPr lang="hu-HU" sz="1200" dirty="0" smtClean="0"/>
              <a:t> </a:t>
            </a:r>
            <a:r>
              <a:rPr lang="en-US" sz="1200" dirty="0" smtClean="0"/>
              <a:t>222 kWh</a:t>
            </a:r>
            <a:r>
              <a:rPr lang="hu-HU" sz="1200" dirty="0" err="1" smtClean="0"/>
              <a:t>-át</a:t>
            </a:r>
            <a:r>
              <a:rPr lang="hu-HU" sz="1200" dirty="0" smtClean="0"/>
              <a:t>.</a:t>
            </a:r>
          </a:p>
          <a:p>
            <a:pPr marL="182563" lvl="2" indent="-187325" algn="l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Az előrejelzés alapján a 2020-as évekre a brazil egy főre jutó villamosenergia-fogyasztás eléri a világátlagot.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en-GB" dirty="0" err="1" smtClean="0"/>
              <a:t>Braz</a:t>
            </a:r>
            <a:r>
              <a:rPr lang="hu-HU" dirty="0" err="1" smtClean="0"/>
              <a:t>ília</a:t>
            </a:r>
            <a:r>
              <a:rPr lang="en-GB" dirty="0" smtClean="0"/>
              <a:t> 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kereslet (2/</a:t>
            </a:r>
            <a:r>
              <a:rPr lang="hu-HU" b="0" dirty="0" err="1" smtClean="0"/>
              <a:t>2</a:t>
            </a:r>
            <a:r>
              <a:rPr lang="hu-HU" b="0" dirty="0" smtClean="0"/>
              <a:t>)</a:t>
            </a:r>
            <a:endParaRPr lang="en-GB" sz="2400" b="0" dirty="0" smtClean="0"/>
          </a:p>
        </p:txBody>
      </p:sp>
      <p:sp>
        <p:nvSpPr>
          <p:cNvPr id="384" name="Rectangle 3"/>
          <p:cNvSpPr txBox="1">
            <a:spLocks noChangeArrowheads="1"/>
          </p:cNvSpPr>
          <p:nvPr/>
        </p:nvSpPr>
        <p:spPr bwMode="auto">
          <a:xfrm>
            <a:off x="222250" y="858936"/>
            <a:ext cx="84963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4763" algn="l" eaLnBrk="0" hangingPunct="0">
              <a:buSzPct val="75000"/>
            </a:pPr>
            <a:r>
              <a:rPr lang="hu-HU" sz="1200" b="1" dirty="0" smtClean="0"/>
              <a:t>A villamosenergia-fogyasztás a 2000-es években átlagosan 3 </a:t>
            </a:r>
            <a:r>
              <a:rPr lang="hu-HU" sz="1200" b="1" dirty="0" err="1" smtClean="0"/>
              <a:t>%-al</a:t>
            </a:r>
            <a:r>
              <a:rPr lang="hu-HU" sz="1200" b="1" dirty="0" smtClean="0"/>
              <a:t> növekedett:</a:t>
            </a:r>
          </a:p>
          <a:p>
            <a:pPr marL="0" lvl="2" indent="-4763" algn="l" eaLnBrk="0" hangingPunct="0">
              <a:buSzPct val="75000"/>
            </a:pPr>
            <a:endParaRPr lang="hu-HU" sz="1200" b="1" dirty="0" smtClean="0"/>
          </a:p>
          <a:p>
            <a:pPr marL="182563" lvl="2" indent="-187325" algn="l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teljes villamos energia fogyasztás 47 %-át az ipar,</a:t>
            </a:r>
          </a:p>
          <a:p>
            <a:pPr marL="182563" lvl="2" indent="-187325" algn="l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22-22 %-át a háztartási illetve a szolgáltatási szektorok használják fel.</a:t>
            </a:r>
          </a:p>
          <a:p>
            <a:pPr marL="182563" lvl="2" indent="-187325" algn="l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lakosság felhasználásának a növekedése lesz várhatóan százalékos mértékben a legjelentősebb, de abszolút értékben továbbra is az ipar fogja a legnagyobb mennyiségű villamos energiát fogyasztani.</a:t>
            </a:r>
            <a:endParaRPr lang="en-US" sz="1200" dirty="0"/>
          </a:p>
        </p:txBody>
      </p:sp>
      <p:grpSp>
        <p:nvGrpSpPr>
          <p:cNvPr id="132" name="Group 420"/>
          <p:cNvGrpSpPr>
            <a:grpSpLocks/>
          </p:cNvGrpSpPr>
          <p:nvPr/>
        </p:nvGrpSpPr>
        <p:grpSpPr bwMode="auto">
          <a:xfrm>
            <a:off x="107505" y="2158156"/>
            <a:ext cx="8856983" cy="4151164"/>
            <a:chOff x="179" y="926"/>
            <a:chExt cx="6061" cy="2851"/>
          </a:xfrm>
        </p:grpSpPr>
        <p:grpSp>
          <p:nvGrpSpPr>
            <p:cNvPr id="133" name="Group 4"/>
            <p:cNvGrpSpPr>
              <a:grpSpLocks/>
            </p:cNvGrpSpPr>
            <p:nvPr/>
          </p:nvGrpSpPr>
          <p:grpSpPr bwMode="auto">
            <a:xfrm>
              <a:off x="2557" y="926"/>
              <a:ext cx="2809" cy="2741"/>
              <a:chOff x="2561" y="614"/>
              <a:chExt cx="2809" cy="2757"/>
            </a:xfrm>
          </p:grpSpPr>
          <p:sp>
            <p:nvSpPr>
              <p:cNvPr id="471" name="Rectangle 5"/>
              <p:cNvSpPr>
                <a:spLocks noChangeArrowheads="1"/>
              </p:cNvSpPr>
              <p:nvPr/>
            </p:nvSpPr>
            <p:spPr bwMode="auto">
              <a:xfrm>
                <a:off x="2564" y="695"/>
                <a:ext cx="2806" cy="2674"/>
              </a:xfrm>
              <a:prstGeom prst="rect">
                <a:avLst/>
              </a:prstGeom>
              <a:solidFill>
                <a:srgbClr val="DDDDDD"/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472" name="Rectangle 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564" y="618"/>
                <a:ext cx="2806" cy="223"/>
              </a:xfrm>
              <a:prstGeom prst="rect">
                <a:avLst/>
              </a:prstGeom>
              <a:solidFill>
                <a:srgbClr val="C0C0C0"/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72000" rIns="36000" bIns="72000" anchor="ctr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4D4D4D"/>
                    </a:solidFill>
                  </a:rPr>
                  <a:t>Forecast</a:t>
                </a:r>
              </a:p>
            </p:txBody>
          </p:sp>
          <p:sp>
            <p:nvSpPr>
              <p:cNvPr id="473" name="Line 7"/>
              <p:cNvSpPr>
                <a:spLocks noChangeShapeType="1"/>
              </p:cNvSpPr>
              <p:nvPr/>
            </p:nvSpPr>
            <p:spPr bwMode="auto">
              <a:xfrm>
                <a:off x="2561" y="614"/>
                <a:ext cx="0" cy="2757"/>
              </a:xfrm>
              <a:prstGeom prst="line">
                <a:avLst/>
              </a:prstGeom>
              <a:noFill/>
              <a:ln w="6350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134" name="Rectangle 19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71" y="361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0</a:t>
              </a:r>
              <a:endParaRPr lang="en-US" sz="900"/>
            </a:p>
          </p:txBody>
        </p:sp>
        <p:sp>
          <p:nvSpPr>
            <p:cNvPr id="135" name="Rectangle 20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82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2000</a:t>
              </a:r>
              <a:endParaRPr lang="en-US" sz="800"/>
            </a:p>
          </p:txBody>
        </p:sp>
        <p:sp>
          <p:nvSpPr>
            <p:cNvPr id="136" name="Rectangle 20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16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2001</a:t>
              </a:r>
              <a:endParaRPr lang="en-US" sz="800"/>
            </a:p>
          </p:txBody>
        </p:sp>
        <p:sp>
          <p:nvSpPr>
            <p:cNvPr id="137" name="Rectangle 20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51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2002</a:t>
              </a:r>
              <a:endParaRPr lang="en-US" sz="800"/>
            </a:p>
          </p:txBody>
        </p:sp>
        <p:sp>
          <p:nvSpPr>
            <p:cNvPr id="138" name="Rectangle 20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85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2003</a:t>
              </a:r>
              <a:endParaRPr lang="en-US" sz="800"/>
            </a:p>
          </p:txBody>
        </p:sp>
        <p:sp>
          <p:nvSpPr>
            <p:cNvPr id="143" name="Rectangle 20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420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2004</a:t>
              </a:r>
              <a:endParaRPr lang="en-US" sz="800"/>
            </a:p>
          </p:txBody>
        </p:sp>
        <p:sp>
          <p:nvSpPr>
            <p:cNvPr id="144" name="Rectangle 20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55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2005</a:t>
              </a:r>
              <a:endParaRPr lang="en-US" sz="800"/>
            </a:p>
          </p:txBody>
        </p:sp>
        <p:sp>
          <p:nvSpPr>
            <p:cNvPr id="145" name="Rectangle 20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89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2006</a:t>
              </a:r>
              <a:endParaRPr lang="en-US" sz="800"/>
            </a:p>
          </p:txBody>
        </p:sp>
        <p:sp>
          <p:nvSpPr>
            <p:cNvPr id="146" name="Rectangle 20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24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2007</a:t>
              </a:r>
              <a:endParaRPr lang="en-US" sz="800"/>
            </a:p>
          </p:txBody>
        </p:sp>
        <p:sp>
          <p:nvSpPr>
            <p:cNvPr id="147" name="Rectangle 2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58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2008</a:t>
              </a:r>
              <a:endParaRPr lang="en-US" sz="800"/>
            </a:p>
          </p:txBody>
        </p:sp>
        <p:sp>
          <p:nvSpPr>
            <p:cNvPr id="148" name="Rectangle 2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3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2009</a:t>
              </a:r>
              <a:endParaRPr lang="en-US" sz="800"/>
            </a:p>
          </p:txBody>
        </p:sp>
        <p:sp>
          <p:nvSpPr>
            <p:cNvPr id="149" name="Rectangle 2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27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2010</a:t>
              </a:r>
              <a:endParaRPr lang="en-US" sz="800"/>
            </a:p>
          </p:txBody>
        </p:sp>
        <p:sp>
          <p:nvSpPr>
            <p:cNvPr id="150" name="Rectangle 2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057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2011</a:t>
              </a:r>
              <a:endParaRPr lang="en-US" sz="800"/>
            </a:p>
          </p:txBody>
        </p:sp>
        <p:sp>
          <p:nvSpPr>
            <p:cNvPr id="151" name="Rectangle 2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92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2012</a:t>
              </a:r>
              <a:endParaRPr lang="en-US" sz="800"/>
            </a:p>
          </p:txBody>
        </p:sp>
        <p:sp>
          <p:nvSpPr>
            <p:cNvPr id="152" name="Rectangle 2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26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2013</a:t>
              </a:r>
              <a:endParaRPr lang="en-US" sz="800"/>
            </a:p>
          </p:txBody>
        </p:sp>
        <p:sp>
          <p:nvSpPr>
            <p:cNvPr id="154" name="Rectangle 2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761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2014</a:t>
              </a:r>
              <a:endParaRPr lang="en-US" sz="800"/>
            </a:p>
          </p:txBody>
        </p:sp>
        <p:sp>
          <p:nvSpPr>
            <p:cNvPr id="155" name="Rectangle 2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995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2015</a:t>
              </a:r>
              <a:endParaRPr lang="en-US" sz="800"/>
            </a:p>
          </p:txBody>
        </p:sp>
        <p:sp>
          <p:nvSpPr>
            <p:cNvPr id="156" name="Rectangle 2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30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2016</a:t>
              </a:r>
              <a:endParaRPr lang="en-US" sz="800"/>
            </a:p>
          </p:txBody>
        </p:sp>
        <p:sp>
          <p:nvSpPr>
            <p:cNvPr id="157" name="Rectangle 2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465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2017</a:t>
              </a:r>
              <a:endParaRPr lang="en-US" sz="800"/>
            </a:p>
          </p:txBody>
        </p:sp>
        <p:sp>
          <p:nvSpPr>
            <p:cNvPr id="158" name="Rectangle 2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99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2018</a:t>
              </a:r>
              <a:endParaRPr lang="en-US" sz="800"/>
            </a:p>
          </p:txBody>
        </p:sp>
        <p:sp>
          <p:nvSpPr>
            <p:cNvPr id="159" name="Rectangle 2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34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2019</a:t>
              </a:r>
              <a:endParaRPr lang="en-US" sz="800"/>
            </a:p>
          </p:txBody>
        </p:sp>
        <p:sp>
          <p:nvSpPr>
            <p:cNvPr id="160" name="Rectangle 2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68" y="3700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2020</a:t>
              </a:r>
              <a:endParaRPr lang="en-US" sz="800"/>
            </a:p>
          </p:txBody>
        </p:sp>
        <p:grpSp>
          <p:nvGrpSpPr>
            <p:cNvPr id="161" name="Group 226"/>
            <p:cNvGrpSpPr>
              <a:grpSpLocks/>
            </p:cNvGrpSpPr>
            <p:nvPr/>
          </p:nvGrpSpPr>
          <p:grpSpPr bwMode="auto">
            <a:xfrm>
              <a:off x="5467" y="1990"/>
              <a:ext cx="773" cy="172"/>
              <a:chOff x="5467" y="1964"/>
              <a:chExt cx="773" cy="172"/>
            </a:xfrm>
          </p:grpSpPr>
          <p:sp>
            <p:nvSpPr>
              <p:cNvPr id="469" name="Rectangle 227"/>
              <p:cNvSpPr>
                <a:spLocks noChangeAspect="1" noChangeArrowheads="1"/>
              </p:cNvSpPr>
              <p:nvPr/>
            </p:nvSpPr>
            <p:spPr bwMode="auto">
              <a:xfrm>
                <a:off x="5467" y="1972"/>
                <a:ext cx="57" cy="57"/>
              </a:xfrm>
              <a:prstGeom prst="rect">
                <a:avLst/>
              </a:prstGeom>
              <a:solidFill>
                <a:srgbClr val="8CA042"/>
              </a:solidFill>
              <a:ln w="800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70" name="Rectangle 22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539" y="1964"/>
                <a:ext cx="701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Agriculture, Forestry and Fishing</a:t>
                </a:r>
                <a:endParaRPr lang="en-US" sz="900"/>
              </a:p>
            </p:txBody>
          </p:sp>
        </p:grpSp>
        <p:grpSp>
          <p:nvGrpSpPr>
            <p:cNvPr id="162" name="Group 229"/>
            <p:cNvGrpSpPr>
              <a:grpSpLocks/>
            </p:cNvGrpSpPr>
            <p:nvPr/>
          </p:nvGrpSpPr>
          <p:grpSpPr bwMode="auto">
            <a:xfrm>
              <a:off x="5467" y="2261"/>
              <a:ext cx="691" cy="172"/>
              <a:chOff x="5467" y="2133"/>
              <a:chExt cx="691" cy="172"/>
            </a:xfrm>
          </p:grpSpPr>
          <p:sp>
            <p:nvSpPr>
              <p:cNvPr id="467" name="Rectangle 230"/>
              <p:cNvSpPr>
                <a:spLocks noChangeAspect="1" noChangeArrowheads="1"/>
              </p:cNvSpPr>
              <p:nvPr/>
            </p:nvSpPr>
            <p:spPr bwMode="auto">
              <a:xfrm>
                <a:off x="5467" y="2141"/>
                <a:ext cx="57" cy="57"/>
              </a:xfrm>
              <a:prstGeom prst="rect">
                <a:avLst/>
              </a:prstGeom>
              <a:solidFill>
                <a:srgbClr val="C44026"/>
              </a:solidFill>
              <a:ln w="800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8" name="Rectangle 23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539" y="2133"/>
                <a:ext cx="619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Commercial and Public Services</a:t>
                </a:r>
              </a:p>
            </p:txBody>
          </p:sp>
        </p:grpSp>
        <p:grpSp>
          <p:nvGrpSpPr>
            <p:cNvPr id="163" name="Group 232"/>
            <p:cNvGrpSpPr>
              <a:grpSpLocks/>
            </p:cNvGrpSpPr>
            <p:nvPr/>
          </p:nvGrpSpPr>
          <p:grpSpPr bwMode="auto">
            <a:xfrm>
              <a:off x="5467" y="2532"/>
              <a:ext cx="424" cy="86"/>
              <a:chOff x="5467" y="2297"/>
              <a:chExt cx="424" cy="86"/>
            </a:xfrm>
          </p:grpSpPr>
          <p:sp>
            <p:nvSpPr>
              <p:cNvPr id="465" name="Rectangle 233"/>
              <p:cNvSpPr>
                <a:spLocks noChangeAspect="1" noChangeArrowheads="1"/>
              </p:cNvSpPr>
              <p:nvPr/>
            </p:nvSpPr>
            <p:spPr bwMode="auto">
              <a:xfrm>
                <a:off x="5467" y="2305"/>
                <a:ext cx="57" cy="57"/>
              </a:xfrm>
              <a:prstGeom prst="rect">
                <a:avLst/>
              </a:prstGeom>
              <a:solidFill>
                <a:srgbClr val="F38E31"/>
              </a:solidFill>
              <a:ln w="800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6" name="Rectangle 23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539" y="2297"/>
                <a:ext cx="3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Residential</a:t>
                </a:r>
                <a:endParaRPr lang="en-US" sz="900"/>
              </a:p>
            </p:txBody>
          </p:sp>
        </p:grpSp>
        <p:grpSp>
          <p:nvGrpSpPr>
            <p:cNvPr id="164" name="Group 235"/>
            <p:cNvGrpSpPr>
              <a:grpSpLocks/>
            </p:cNvGrpSpPr>
            <p:nvPr/>
          </p:nvGrpSpPr>
          <p:grpSpPr bwMode="auto">
            <a:xfrm>
              <a:off x="5467" y="2717"/>
              <a:ext cx="532" cy="86"/>
              <a:chOff x="5467" y="2466"/>
              <a:chExt cx="532" cy="86"/>
            </a:xfrm>
          </p:grpSpPr>
          <p:sp>
            <p:nvSpPr>
              <p:cNvPr id="463" name="Rectangle 236"/>
              <p:cNvSpPr>
                <a:spLocks noChangeAspect="1" noChangeArrowheads="1"/>
              </p:cNvSpPr>
              <p:nvPr/>
            </p:nvSpPr>
            <p:spPr bwMode="auto">
              <a:xfrm>
                <a:off x="5467" y="2474"/>
                <a:ext cx="57" cy="57"/>
              </a:xfrm>
              <a:prstGeom prst="rect">
                <a:avLst/>
              </a:prstGeom>
              <a:solidFill>
                <a:srgbClr val="FAD8AF"/>
              </a:solidFill>
              <a:ln w="800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4" name="Rectangle 237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539" y="2466"/>
                <a:ext cx="4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Transportation</a:t>
                </a:r>
                <a:endParaRPr lang="en-US" sz="900"/>
              </a:p>
            </p:txBody>
          </p:sp>
        </p:grpSp>
        <p:grpSp>
          <p:nvGrpSpPr>
            <p:cNvPr id="165" name="Group 238"/>
            <p:cNvGrpSpPr>
              <a:grpSpLocks/>
            </p:cNvGrpSpPr>
            <p:nvPr/>
          </p:nvGrpSpPr>
          <p:grpSpPr bwMode="auto">
            <a:xfrm>
              <a:off x="5467" y="2902"/>
              <a:ext cx="332" cy="86"/>
              <a:chOff x="5467" y="2630"/>
              <a:chExt cx="332" cy="86"/>
            </a:xfrm>
          </p:grpSpPr>
          <p:sp>
            <p:nvSpPr>
              <p:cNvPr id="461" name="Rectangle 239"/>
              <p:cNvSpPr>
                <a:spLocks noChangeAspect="1" noChangeArrowheads="1"/>
              </p:cNvSpPr>
              <p:nvPr/>
            </p:nvSpPr>
            <p:spPr bwMode="auto">
              <a:xfrm>
                <a:off x="5467" y="2638"/>
                <a:ext cx="57" cy="57"/>
              </a:xfrm>
              <a:prstGeom prst="rect">
                <a:avLst/>
              </a:prstGeom>
              <a:solidFill>
                <a:srgbClr val="8AA5CB"/>
              </a:solidFill>
              <a:ln w="800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2" name="Rectangle 24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5539" y="2630"/>
                <a:ext cx="2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Industry</a:t>
                </a:r>
                <a:endParaRPr lang="en-US" sz="900"/>
              </a:p>
            </p:txBody>
          </p:sp>
        </p:grpSp>
        <p:grpSp>
          <p:nvGrpSpPr>
            <p:cNvPr id="166" name="Group 241"/>
            <p:cNvGrpSpPr>
              <a:grpSpLocks/>
            </p:cNvGrpSpPr>
            <p:nvPr/>
          </p:nvGrpSpPr>
          <p:grpSpPr bwMode="auto">
            <a:xfrm>
              <a:off x="5467" y="3087"/>
              <a:ext cx="296" cy="86"/>
              <a:chOff x="5467" y="2799"/>
              <a:chExt cx="296" cy="86"/>
            </a:xfrm>
          </p:grpSpPr>
          <p:sp>
            <p:nvSpPr>
              <p:cNvPr id="459" name="Rectangle 242"/>
              <p:cNvSpPr>
                <a:spLocks noChangeAspect="1" noChangeArrowheads="1"/>
              </p:cNvSpPr>
              <p:nvPr/>
            </p:nvSpPr>
            <p:spPr bwMode="auto">
              <a:xfrm>
                <a:off x="5467" y="2807"/>
                <a:ext cx="57" cy="57"/>
              </a:xfrm>
              <a:prstGeom prst="rect">
                <a:avLst/>
              </a:prstGeom>
              <a:solidFill>
                <a:srgbClr val="0C2D83"/>
              </a:solidFill>
              <a:ln w="800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0" name="Rectangle 24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539" y="2799"/>
                <a:ext cx="2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Energy</a:t>
                </a:r>
                <a:endParaRPr lang="en-US" sz="900"/>
              </a:p>
            </p:txBody>
          </p:sp>
        </p:grpSp>
        <p:sp>
          <p:nvSpPr>
            <p:cNvPr id="167" name="Rectangle 24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79" y="995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TWh</a:t>
              </a:r>
              <a:endParaRPr lang="en-US" sz="900"/>
            </a:p>
          </p:txBody>
        </p:sp>
        <p:sp>
          <p:nvSpPr>
            <p:cNvPr id="168" name="Line 246"/>
            <p:cNvSpPr>
              <a:spLocks noChangeShapeType="1"/>
            </p:cNvSpPr>
            <p:nvPr/>
          </p:nvSpPr>
          <p:spPr bwMode="auto">
            <a:xfrm>
              <a:off x="445" y="3354"/>
              <a:ext cx="49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9" name="Line 247"/>
            <p:cNvSpPr>
              <a:spLocks noChangeShapeType="1"/>
            </p:cNvSpPr>
            <p:nvPr/>
          </p:nvSpPr>
          <p:spPr bwMode="auto">
            <a:xfrm>
              <a:off x="445" y="3037"/>
              <a:ext cx="49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0" name="Line 248"/>
            <p:cNvSpPr>
              <a:spLocks noChangeShapeType="1"/>
            </p:cNvSpPr>
            <p:nvPr/>
          </p:nvSpPr>
          <p:spPr bwMode="auto">
            <a:xfrm>
              <a:off x="445" y="2724"/>
              <a:ext cx="49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1" name="Line 249"/>
            <p:cNvSpPr>
              <a:spLocks noChangeShapeType="1"/>
            </p:cNvSpPr>
            <p:nvPr/>
          </p:nvSpPr>
          <p:spPr bwMode="auto">
            <a:xfrm>
              <a:off x="445" y="2412"/>
              <a:ext cx="49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2" name="Line 250"/>
            <p:cNvSpPr>
              <a:spLocks noChangeShapeType="1"/>
            </p:cNvSpPr>
            <p:nvPr/>
          </p:nvSpPr>
          <p:spPr bwMode="auto">
            <a:xfrm>
              <a:off x="445" y="2094"/>
              <a:ext cx="49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3" name="Line 251"/>
            <p:cNvSpPr>
              <a:spLocks noChangeShapeType="1"/>
            </p:cNvSpPr>
            <p:nvPr/>
          </p:nvSpPr>
          <p:spPr bwMode="auto">
            <a:xfrm>
              <a:off x="445" y="1782"/>
              <a:ext cx="49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" name="Line 252"/>
            <p:cNvSpPr>
              <a:spLocks noChangeShapeType="1"/>
            </p:cNvSpPr>
            <p:nvPr/>
          </p:nvSpPr>
          <p:spPr bwMode="auto">
            <a:xfrm>
              <a:off x="445" y="1465"/>
              <a:ext cx="49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5" name="Line 253"/>
            <p:cNvSpPr>
              <a:spLocks noChangeShapeType="1"/>
            </p:cNvSpPr>
            <p:nvPr/>
          </p:nvSpPr>
          <p:spPr bwMode="auto">
            <a:xfrm>
              <a:off x="454" y="1152"/>
              <a:ext cx="49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6" name="Rectangle 254"/>
            <p:cNvSpPr>
              <a:spLocks noChangeArrowheads="1"/>
            </p:cNvSpPr>
            <p:nvPr/>
          </p:nvSpPr>
          <p:spPr bwMode="auto">
            <a:xfrm>
              <a:off x="478" y="3635"/>
              <a:ext cx="166" cy="31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7" name="Rectangle 255"/>
            <p:cNvSpPr>
              <a:spLocks noChangeArrowheads="1"/>
            </p:cNvSpPr>
            <p:nvPr/>
          </p:nvSpPr>
          <p:spPr bwMode="auto">
            <a:xfrm>
              <a:off x="711" y="3629"/>
              <a:ext cx="171" cy="37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8" name="Rectangle 256"/>
            <p:cNvSpPr>
              <a:spLocks noChangeArrowheads="1"/>
            </p:cNvSpPr>
            <p:nvPr/>
          </p:nvSpPr>
          <p:spPr bwMode="auto">
            <a:xfrm>
              <a:off x="948" y="3629"/>
              <a:ext cx="167" cy="37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9" name="Rectangle 257"/>
            <p:cNvSpPr>
              <a:spLocks noChangeArrowheads="1"/>
            </p:cNvSpPr>
            <p:nvPr/>
          </p:nvSpPr>
          <p:spPr bwMode="auto">
            <a:xfrm>
              <a:off x="1181" y="3629"/>
              <a:ext cx="166" cy="37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0" name="Rectangle 258"/>
            <p:cNvSpPr>
              <a:spLocks noChangeArrowheads="1"/>
            </p:cNvSpPr>
            <p:nvPr/>
          </p:nvSpPr>
          <p:spPr bwMode="auto">
            <a:xfrm>
              <a:off x="1414" y="3624"/>
              <a:ext cx="171" cy="42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1" name="Rectangle 259"/>
            <p:cNvSpPr>
              <a:spLocks noChangeArrowheads="1"/>
            </p:cNvSpPr>
            <p:nvPr/>
          </p:nvSpPr>
          <p:spPr bwMode="auto">
            <a:xfrm>
              <a:off x="1651" y="3624"/>
              <a:ext cx="167" cy="42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2" name="Rectangle 260"/>
            <p:cNvSpPr>
              <a:spLocks noChangeArrowheads="1"/>
            </p:cNvSpPr>
            <p:nvPr/>
          </p:nvSpPr>
          <p:spPr bwMode="auto">
            <a:xfrm>
              <a:off x="1884" y="3619"/>
              <a:ext cx="166" cy="47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3" name="Rectangle 261"/>
            <p:cNvSpPr>
              <a:spLocks noChangeArrowheads="1"/>
            </p:cNvSpPr>
            <p:nvPr/>
          </p:nvSpPr>
          <p:spPr bwMode="auto">
            <a:xfrm>
              <a:off x="2117" y="3619"/>
              <a:ext cx="171" cy="47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" name="Rectangle 262"/>
            <p:cNvSpPr>
              <a:spLocks noChangeArrowheads="1"/>
            </p:cNvSpPr>
            <p:nvPr/>
          </p:nvSpPr>
          <p:spPr bwMode="auto">
            <a:xfrm>
              <a:off x="2354" y="3619"/>
              <a:ext cx="167" cy="47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" name="Rectangle 263"/>
            <p:cNvSpPr>
              <a:spLocks noChangeArrowheads="1"/>
            </p:cNvSpPr>
            <p:nvPr/>
          </p:nvSpPr>
          <p:spPr bwMode="auto">
            <a:xfrm>
              <a:off x="2587" y="3613"/>
              <a:ext cx="166" cy="53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6" name="Rectangle 264"/>
            <p:cNvSpPr>
              <a:spLocks noChangeArrowheads="1"/>
            </p:cNvSpPr>
            <p:nvPr/>
          </p:nvSpPr>
          <p:spPr bwMode="auto">
            <a:xfrm>
              <a:off x="2820" y="3613"/>
              <a:ext cx="171" cy="53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7" name="Rectangle 265"/>
            <p:cNvSpPr>
              <a:spLocks noChangeArrowheads="1"/>
            </p:cNvSpPr>
            <p:nvPr/>
          </p:nvSpPr>
          <p:spPr bwMode="auto">
            <a:xfrm>
              <a:off x="3058" y="3613"/>
              <a:ext cx="166" cy="53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8" name="Rectangle 266"/>
            <p:cNvSpPr>
              <a:spLocks noChangeArrowheads="1"/>
            </p:cNvSpPr>
            <p:nvPr/>
          </p:nvSpPr>
          <p:spPr bwMode="auto">
            <a:xfrm>
              <a:off x="3290" y="3608"/>
              <a:ext cx="167" cy="58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9" name="Rectangle 267"/>
            <p:cNvSpPr>
              <a:spLocks noChangeArrowheads="1"/>
            </p:cNvSpPr>
            <p:nvPr/>
          </p:nvSpPr>
          <p:spPr bwMode="auto">
            <a:xfrm>
              <a:off x="3523" y="3608"/>
              <a:ext cx="171" cy="58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0" name="Rectangle 268"/>
            <p:cNvSpPr>
              <a:spLocks noChangeArrowheads="1"/>
            </p:cNvSpPr>
            <p:nvPr/>
          </p:nvSpPr>
          <p:spPr bwMode="auto">
            <a:xfrm>
              <a:off x="3761" y="3603"/>
              <a:ext cx="166" cy="63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1" name="Rectangle 269"/>
            <p:cNvSpPr>
              <a:spLocks noChangeArrowheads="1"/>
            </p:cNvSpPr>
            <p:nvPr/>
          </p:nvSpPr>
          <p:spPr bwMode="auto">
            <a:xfrm>
              <a:off x="3993" y="3603"/>
              <a:ext cx="167" cy="63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2" name="Rectangle 270"/>
            <p:cNvSpPr>
              <a:spLocks noChangeArrowheads="1"/>
            </p:cNvSpPr>
            <p:nvPr/>
          </p:nvSpPr>
          <p:spPr bwMode="auto">
            <a:xfrm>
              <a:off x="4226" y="3598"/>
              <a:ext cx="171" cy="68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3" name="Rectangle 271"/>
            <p:cNvSpPr>
              <a:spLocks noChangeArrowheads="1"/>
            </p:cNvSpPr>
            <p:nvPr/>
          </p:nvSpPr>
          <p:spPr bwMode="auto">
            <a:xfrm>
              <a:off x="4464" y="3592"/>
              <a:ext cx="166" cy="74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" name="Rectangle 272"/>
            <p:cNvSpPr>
              <a:spLocks noChangeArrowheads="1"/>
            </p:cNvSpPr>
            <p:nvPr/>
          </p:nvSpPr>
          <p:spPr bwMode="auto">
            <a:xfrm>
              <a:off x="4696" y="3592"/>
              <a:ext cx="167" cy="74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" name="Rectangle 273"/>
            <p:cNvSpPr>
              <a:spLocks noChangeArrowheads="1"/>
            </p:cNvSpPr>
            <p:nvPr/>
          </p:nvSpPr>
          <p:spPr bwMode="auto">
            <a:xfrm>
              <a:off x="4929" y="3587"/>
              <a:ext cx="171" cy="79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6" name="Rectangle 274"/>
            <p:cNvSpPr>
              <a:spLocks noChangeArrowheads="1"/>
            </p:cNvSpPr>
            <p:nvPr/>
          </p:nvSpPr>
          <p:spPr bwMode="auto">
            <a:xfrm>
              <a:off x="5167" y="3582"/>
              <a:ext cx="166" cy="84"/>
            </a:xfrm>
            <a:prstGeom prst="rect">
              <a:avLst/>
            </a:prstGeom>
            <a:solidFill>
              <a:srgbClr val="0C2D8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7" name="Rectangle 275"/>
            <p:cNvSpPr>
              <a:spLocks noChangeArrowheads="1"/>
            </p:cNvSpPr>
            <p:nvPr/>
          </p:nvSpPr>
          <p:spPr bwMode="auto">
            <a:xfrm>
              <a:off x="478" y="3169"/>
              <a:ext cx="166" cy="466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8" name="Rectangle 276"/>
            <p:cNvSpPr>
              <a:spLocks noChangeArrowheads="1"/>
            </p:cNvSpPr>
            <p:nvPr/>
          </p:nvSpPr>
          <p:spPr bwMode="auto">
            <a:xfrm>
              <a:off x="711" y="3190"/>
              <a:ext cx="171" cy="439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9" name="Rectangle 277"/>
            <p:cNvSpPr>
              <a:spLocks noChangeArrowheads="1"/>
            </p:cNvSpPr>
            <p:nvPr/>
          </p:nvSpPr>
          <p:spPr bwMode="auto">
            <a:xfrm>
              <a:off x="948" y="3148"/>
              <a:ext cx="167" cy="481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0" name="Rectangle 278"/>
            <p:cNvSpPr>
              <a:spLocks noChangeArrowheads="1"/>
            </p:cNvSpPr>
            <p:nvPr/>
          </p:nvSpPr>
          <p:spPr bwMode="auto">
            <a:xfrm>
              <a:off x="1181" y="3121"/>
              <a:ext cx="166" cy="508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" name="Rectangle 279"/>
            <p:cNvSpPr>
              <a:spLocks noChangeArrowheads="1"/>
            </p:cNvSpPr>
            <p:nvPr/>
          </p:nvSpPr>
          <p:spPr bwMode="auto">
            <a:xfrm>
              <a:off x="1414" y="3079"/>
              <a:ext cx="171" cy="545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2" name="Rectangle 280"/>
            <p:cNvSpPr>
              <a:spLocks noChangeArrowheads="1"/>
            </p:cNvSpPr>
            <p:nvPr/>
          </p:nvSpPr>
          <p:spPr bwMode="auto">
            <a:xfrm>
              <a:off x="1651" y="3068"/>
              <a:ext cx="167" cy="556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3" name="Rectangle 281"/>
            <p:cNvSpPr>
              <a:spLocks noChangeArrowheads="1"/>
            </p:cNvSpPr>
            <p:nvPr/>
          </p:nvSpPr>
          <p:spPr bwMode="auto">
            <a:xfrm>
              <a:off x="1884" y="3042"/>
              <a:ext cx="166" cy="577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" name="Rectangle 282"/>
            <p:cNvSpPr>
              <a:spLocks noChangeArrowheads="1"/>
            </p:cNvSpPr>
            <p:nvPr/>
          </p:nvSpPr>
          <p:spPr bwMode="auto">
            <a:xfrm>
              <a:off x="2117" y="3010"/>
              <a:ext cx="171" cy="609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" name="Rectangle 283"/>
            <p:cNvSpPr>
              <a:spLocks noChangeArrowheads="1"/>
            </p:cNvSpPr>
            <p:nvPr/>
          </p:nvSpPr>
          <p:spPr bwMode="auto">
            <a:xfrm>
              <a:off x="2354" y="2994"/>
              <a:ext cx="167" cy="625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" name="Rectangle 284"/>
            <p:cNvSpPr>
              <a:spLocks noChangeArrowheads="1"/>
            </p:cNvSpPr>
            <p:nvPr/>
          </p:nvSpPr>
          <p:spPr bwMode="auto">
            <a:xfrm>
              <a:off x="2587" y="2978"/>
              <a:ext cx="166" cy="635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7" name="Rectangle 285"/>
            <p:cNvSpPr>
              <a:spLocks noChangeArrowheads="1"/>
            </p:cNvSpPr>
            <p:nvPr/>
          </p:nvSpPr>
          <p:spPr bwMode="auto">
            <a:xfrm>
              <a:off x="2820" y="2957"/>
              <a:ext cx="171" cy="656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8" name="Rectangle 286"/>
            <p:cNvSpPr>
              <a:spLocks noChangeArrowheads="1"/>
            </p:cNvSpPr>
            <p:nvPr/>
          </p:nvSpPr>
          <p:spPr bwMode="auto">
            <a:xfrm>
              <a:off x="3058" y="2925"/>
              <a:ext cx="166" cy="688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9" name="Rectangle 287"/>
            <p:cNvSpPr>
              <a:spLocks noChangeArrowheads="1"/>
            </p:cNvSpPr>
            <p:nvPr/>
          </p:nvSpPr>
          <p:spPr bwMode="auto">
            <a:xfrm>
              <a:off x="3290" y="2888"/>
              <a:ext cx="167" cy="720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0" name="Rectangle 288"/>
            <p:cNvSpPr>
              <a:spLocks noChangeArrowheads="1"/>
            </p:cNvSpPr>
            <p:nvPr/>
          </p:nvSpPr>
          <p:spPr bwMode="auto">
            <a:xfrm>
              <a:off x="3523" y="2851"/>
              <a:ext cx="171" cy="757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1" name="Rectangle 289"/>
            <p:cNvSpPr>
              <a:spLocks noChangeArrowheads="1"/>
            </p:cNvSpPr>
            <p:nvPr/>
          </p:nvSpPr>
          <p:spPr bwMode="auto">
            <a:xfrm>
              <a:off x="3761" y="2814"/>
              <a:ext cx="166" cy="789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2" name="Rectangle 290"/>
            <p:cNvSpPr>
              <a:spLocks noChangeArrowheads="1"/>
            </p:cNvSpPr>
            <p:nvPr/>
          </p:nvSpPr>
          <p:spPr bwMode="auto">
            <a:xfrm>
              <a:off x="3993" y="2772"/>
              <a:ext cx="167" cy="831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3" name="Rectangle 291"/>
            <p:cNvSpPr>
              <a:spLocks noChangeArrowheads="1"/>
            </p:cNvSpPr>
            <p:nvPr/>
          </p:nvSpPr>
          <p:spPr bwMode="auto">
            <a:xfrm>
              <a:off x="4226" y="2730"/>
              <a:ext cx="171" cy="868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4" name="Rectangle 292"/>
            <p:cNvSpPr>
              <a:spLocks noChangeArrowheads="1"/>
            </p:cNvSpPr>
            <p:nvPr/>
          </p:nvSpPr>
          <p:spPr bwMode="auto">
            <a:xfrm>
              <a:off x="4464" y="2682"/>
              <a:ext cx="166" cy="910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" name="Rectangle 293"/>
            <p:cNvSpPr>
              <a:spLocks noChangeArrowheads="1"/>
            </p:cNvSpPr>
            <p:nvPr/>
          </p:nvSpPr>
          <p:spPr bwMode="auto">
            <a:xfrm>
              <a:off x="4696" y="2634"/>
              <a:ext cx="167" cy="958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" name="Rectangle 294"/>
            <p:cNvSpPr>
              <a:spLocks noChangeArrowheads="1"/>
            </p:cNvSpPr>
            <p:nvPr/>
          </p:nvSpPr>
          <p:spPr bwMode="auto">
            <a:xfrm>
              <a:off x="4929" y="2587"/>
              <a:ext cx="171" cy="1000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7" name="Rectangle 295"/>
            <p:cNvSpPr>
              <a:spLocks noChangeArrowheads="1"/>
            </p:cNvSpPr>
            <p:nvPr/>
          </p:nvSpPr>
          <p:spPr bwMode="auto">
            <a:xfrm>
              <a:off x="5167" y="2534"/>
              <a:ext cx="166" cy="1048"/>
            </a:xfrm>
            <a:prstGeom prst="rect">
              <a:avLst/>
            </a:prstGeom>
            <a:solidFill>
              <a:srgbClr val="8AA5CB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8" name="Rectangle 296"/>
            <p:cNvSpPr>
              <a:spLocks noChangeArrowheads="1"/>
            </p:cNvSpPr>
            <p:nvPr/>
          </p:nvSpPr>
          <p:spPr bwMode="auto">
            <a:xfrm>
              <a:off x="478" y="3164"/>
              <a:ext cx="166" cy="5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9" name="Rectangle 297"/>
            <p:cNvSpPr>
              <a:spLocks noChangeArrowheads="1"/>
            </p:cNvSpPr>
            <p:nvPr/>
          </p:nvSpPr>
          <p:spPr bwMode="auto">
            <a:xfrm>
              <a:off x="711" y="3185"/>
              <a:ext cx="171" cy="5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0" name="Rectangle 298"/>
            <p:cNvSpPr>
              <a:spLocks noChangeArrowheads="1"/>
            </p:cNvSpPr>
            <p:nvPr/>
          </p:nvSpPr>
          <p:spPr bwMode="auto">
            <a:xfrm>
              <a:off x="948" y="3142"/>
              <a:ext cx="167" cy="6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1" name="Rectangle 299"/>
            <p:cNvSpPr>
              <a:spLocks noChangeArrowheads="1"/>
            </p:cNvSpPr>
            <p:nvPr/>
          </p:nvSpPr>
          <p:spPr bwMode="auto">
            <a:xfrm>
              <a:off x="1181" y="3116"/>
              <a:ext cx="166" cy="5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2" name="Rectangle 300"/>
            <p:cNvSpPr>
              <a:spLocks noChangeArrowheads="1"/>
            </p:cNvSpPr>
            <p:nvPr/>
          </p:nvSpPr>
          <p:spPr bwMode="auto">
            <a:xfrm>
              <a:off x="1651" y="3063"/>
              <a:ext cx="167" cy="5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3" name="Rectangle 301"/>
            <p:cNvSpPr>
              <a:spLocks noChangeArrowheads="1"/>
            </p:cNvSpPr>
            <p:nvPr/>
          </p:nvSpPr>
          <p:spPr bwMode="auto">
            <a:xfrm>
              <a:off x="1884" y="3037"/>
              <a:ext cx="166" cy="5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4" name="Rectangle 302"/>
            <p:cNvSpPr>
              <a:spLocks noChangeArrowheads="1"/>
            </p:cNvSpPr>
            <p:nvPr/>
          </p:nvSpPr>
          <p:spPr bwMode="auto">
            <a:xfrm>
              <a:off x="2117" y="3005"/>
              <a:ext cx="171" cy="5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" name="Rectangle 303"/>
            <p:cNvSpPr>
              <a:spLocks noChangeArrowheads="1"/>
            </p:cNvSpPr>
            <p:nvPr/>
          </p:nvSpPr>
          <p:spPr bwMode="auto">
            <a:xfrm>
              <a:off x="2354" y="2989"/>
              <a:ext cx="167" cy="5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6" name="Rectangle 304"/>
            <p:cNvSpPr>
              <a:spLocks noChangeArrowheads="1"/>
            </p:cNvSpPr>
            <p:nvPr/>
          </p:nvSpPr>
          <p:spPr bwMode="auto">
            <a:xfrm>
              <a:off x="2587" y="2973"/>
              <a:ext cx="166" cy="5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7" name="Rectangle 305"/>
            <p:cNvSpPr>
              <a:spLocks noChangeArrowheads="1"/>
            </p:cNvSpPr>
            <p:nvPr/>
          </p:nvSpPr>
          <p:spPr bwMode="auto">
            <a:xfrm>
              <a:off x="2820" y="2952"/>
              <a:ext cx="171" cy="5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8" name="Rectangle 306"/>
            <p:cNvSpPr>
              <a:spLocks noChangeArrowheads="1"/>
            </p:cNvSpPr>
            <p:nvPr/>
          </p:nvSpPr>
          <p:spPr bwMode="auto">
            <a:xfrm>
              <a:off x="3058" y="2920"/>
              <a:ext cx="166" cy="5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9" name="Rectangle 307"/>
            <p:cNvSpPr>
              <a:spLocks noChangeArrowheads="1"/>
            </p:cNvSpPr>
            <p:nvPr/>
          </p:nvSpPr>
          <p:spPr bwMode="auto">
            <a:xfrm>
              <a:off x="3290" y="2883"/>
              <a:ext cx="167" cy="5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0" name="Rectangle 308"/>
            <p:cNvSpPr>
              <a:spLocks noChangeArrowheads="1"/>
            </p:cNvSpPr>
            <p:nvPr/>
          </p:nvSpPr>
          <p:spPr bwMode="auto">
            <a:xfrm>
              <a:off x="3523" y="2846"/>
              <a:ext cx="171" cy="5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1" name="Rectangle 309"/>
            <p:cNvSpPr>
              <a:spLocks noChangeArrowheads="1"/>
            </p:cNvSpPr>
            <p:nvPr/>
          </p:nvSpPr>
          <p:spPr bwMode="auto">
            <a:xfrm>
              <a:off x="3761" y="2804"/>
              <a:ext cx="166" cy="10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2" name="Rectangle 310"/>
            <p:cNvSpPr>
              <a:spLocks noChangeArrowheads="1"/>
            </p:cNvSpPr>
            <p:nvPr/>
          </p:nvSpPr>
          <p:spPr bwMode="auto">
            <a:xfrm>
              <a:off x="3993" y="2767"/>
              <a:ext cx="167" cy="5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3" name="Rectangle 311"/>
            <p:cNvSpPr>
              <a:spLocks noChangeArrowheads="1"/>
            </p:cNvSpPr>
            <p:nvPr/>
          </p:nvSpPr>
          <p:spPr bwMode="auto">
            <a:xfrm>
              <a:off x="4226" y="2719"/>
              <a:ext cx="171" cy="11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4" name="Rectangle 312"/>
            <p:cNvSpPr>
              <a:spLocks noChangeArrowheads="1"/>
            </p:cNvSpPr>
            <p:nvPr/>
          </p:nvSpPr>
          <p:spPr bwMode="auto">
            <a:xfrm>
              <a:off x="4464" y="2677"/>
              <a:ext cx="166" cy="5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" name="Rectangle 313"/>
            <p:cNvSpPr>
              <a:spLocks noChangeArrowheads="1"/>
            </p:cNvSpPr>
            <p:nvPr/>
          </p:nvSpPr>
          <p:spPr bwMode="auto">
            <a:xfrm>
              <a:off x="4696" y="2629"/>
              <a:ext cx="167" cy="5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6" name="Rectangle 314"/>
            <p:cNvSpPr>
              <a:spLocks noChangeArrowheads="1"/>
            </p:cNvSpPr>
            <p:nvPr/>
          </p:nvSpPr>
          <p:spPr bwMode="auto">
            <a:xfrm>
              <a:off x="4929" y="2576"/>
              <a:ext cx="171" cy="11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7" name="Rectangle 315"/>
            <p:cNvSpPr>
              <a:spLocks noChangeArrowheads="1"/>
            </p:cNvSpPr>
            <p:nvPr/>
          </p:nvSpPr>
          <p:spPr bwMode="auto">
            <a:xfrm>
              <a:off x="5167" y="2523"/>
              <a:ext cx="166" cy="11"/>
            </a:xfrm>
            <a:prstGeom prst="rect">
              <a:avLst/>
            </a:prstGeom>
            <a:solidFill>
              <a:srgbClr val="FAD8A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8" name="Rectangle 316"/>
            <p:cNvSpPr>
              <a:spLocks noChangeArrowheads="1"/>
            </p:cNvSpPr>
            <p:nvPr/>
          </p:nvSpPr>
          <p:spPr bwMode="auto">
            <a:xfrm>
              <a:off x="478" y="2899"/>
              <a:ext cx="166" cy="265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9" name="Rectangle 317"/>
            <p:cNvSpPr>
              <a:spLocks noChangeArrowheads="1"/>
            </p:cNvSpPr>
            <p:nvPr/>
          </p:nvSpPr>
          <p:spPr bwMode="auto">
            <a:xfrm>
              <a:off x="711" y="2952"/>
              <a:ext cx="171" cy="233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0" name="Rectangle 318"/>
            <p:cNvSpPr>
              <a:spLocks noChangeArrowheads="1"/>
            </p:cNvSpPr>
            <p:nvPr/>
          </p:nvSpPr>
          <p:spPr bwMode="auto">
            <a:xfrm>
              <a:off x="948" y="2915"/>
              <a:ext cx="167" cy="227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1" name="Rectangle 319"/>
            <p:cNvSpPr>
              <a:spLocks noChangeArrowheads="1"/>
            </p:cNvSpPr>
            <p:nvPr/>
          </p:nvSpPr>
          <p:spPr bwMode="auto">
            <a:xfrm>
              <a:off x="1181" y="2872"/>
              <a:ext cx="166" cy="244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2" name="Rectangle 320"/>
            <p:cNvSpPr>
              <a:spLocks noChangeArrowheads="1"/>
            </p:cNvSpPr>
            <p:nvPr/>
          </p:nvSpPr>
          <p:spPr bwMode="auto">
            <a:xfrm>
              <a:off x="1414" y="2830"/>
              <a:ext cx="171" cy="249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3" name="Rectangle 321"/>
            <p:cNvSpPr>
              <a:spLocks noChangeArrowheads="1"/>
            </p:cNvSpPr>
            <p:nvPr/>
          </p:nvSpPr>
          <p:spPr bwMode="auto">
            <a:xfrm>
              <a:off x="1651" y="2798"/>
              <a:ext cx="167" cy="265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4" name="Rectangle 322"/>
            <p:cNvSpPr>
              <a:spLocks noChangeArrowheads="1"/>
            </p:cNvSpPr>
            <p:nvPr/>
          </p:nvSpPr>
          <p:spPr bwMode="auto">
            <a:xfrm>
              <a:off x="1884" y="2767"/>
              <a:ext cx="166" cy="270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" name="Rectangle 323"/>
            <p:cNvSpPr>
              <a:spLocks noChangeArrowheads="1"/>
            </p:cNvSpPr>
            <p:nvPr/>
          </p:nvSpPr>
          <p:spPr bwMode="auto">
            <a:xfrm>
              <a:off x="2117" y="2719"/>
              <a:ext cx="171" cy="286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" name="Rectangle 324"/>
            <p:cNvSpPr>
              <a:spLocks noChangeArrowheads="1"/>
            </p:cNvSpPr>
            <p:nvPr/>
          </p:nvSpPr>
          <p:spPr bwMode="auto">
            <a:xfrm>
              <a:off x="2354" y="2698"/>
              <a:ext cx="167" cy="291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" name="Rectangle 325"/>
            <p:cNvSpPr>
              <a:spLocks noChangeArrowheads="1"/>
            </p:cNvSpPr>
            <p:nvPr/>
          </p:nvSpPr>
          <p:spPr bwMode="auto">
            <a:xfrm>
              <a:off x="2587" y="2677"/>
              <a:ext cx="166" cy="296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8" name="Rectangle 326"/>
            <p:cNvSpPr>
              <a:spLocks noChangeArrowheads="1"/>
            </p:cNvSpPr>
            <p:nvPr/>
          </p:nvSpPr>
          <p:spPr bwMode="auto">
            <a:xfrm>
              <a:off x="2820" y="2645"/>
              <a:ext cx="171" cy="307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" name="Rectangle 327"/>
            <p:cNvSpPr>
              <a:spLocks noChangeArrowheads="1"/>
            </p:cNvSpPr>
            <p:nvPr/>
          </p:nvSpPr>
          <p:spPr bwMode="auto">
            <a:xfrm>
              <a:off x="3058" y="2597"/>
              <a:ext cx="166" cy="323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0" name="Rectangle 328"/>
            <p:cNvSpPr>
              <a:spLocks noChangeArrowheads="1"/>
            </p:cNvSpPr>
            <p:nvPr/>
          </p:nvSpPr>
          <p:spPr bwMode="auto">
            <a:xfrm>
              <a:off x="3290" y="2544"/>
              <a:ext cx="167" cy="339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1" name="Rectangle 329"/>
            <p:cNvSpPr>
              <a:spLocks noChangeArrowheads="1"/>
            </p:cNvSpPr>
            <p:nvPr/>
          </p:nvSpPr>
          <p:spPr bwMode="auto">
            <a:xfrm>
              <a:off x="3523" y="2491"/>
              <a:ext cx="171" cy="355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2" name="Rectangle 330"/>
            <p:cNvSpPr>
              <a:spLocks noChangeArrowheads="1"/>
            </p:cNvSpPr>
            <p:nvPr/>
          </p:nvSpPr>
          <p:spPr bwMode="auto">
            <a:xfrm>
              <a:off x="3761" y="2438"/>
              <a:ext cx="166" cy="366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3" name="Rectangle 331"/>
            <p:cNvSpPr>
              <a:spLocks noChangeArrowheads="1"/>
            </p:cNvSpPr>
            <p:nvPr/>
          </p:nvSpPr>
          <p:spPr bwMode="auto">
            <a:xfrm>
              <a:off x="3993" y="2375"/>
              <a:ext cx="167" cy="392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4" name="Rectangle 332"/>
            <p:cNvSpPr>
              <a:spLocks noChangeArrowheads="1"/>
            </p:cNvSpPr>
            <p:nvPr/>
          </p:nvSpPr>
          <p:spPr bwMode="auto">
            <a:xfrm>
              <a:off x="4226" y="2317"/>
              <a:ext cx="171" cy="402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5" name="Rectangle 333"/>
            <p:cNvSpPr>
              <a:spLocks noChangeArrowheads="1"/>
            </p:cNvSpPr>
            <p:nvPr/>
          </p:nvSpPr>
          <p:spPr bwMode="auto">
            <a:xfrm>
              <a:off x="4464" y="2248"/>
              <a:ext cx="166" cy="429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" name="Rectangle 334"/>
            <p:cNvSpPr>
              <a:spLocks noChangeArrowheads="1"/>
            </p:cNvSpPr>
            <p:nvPr/>
          </p:nvSpPr>
          <p:spPr bwMode="auto">
            <a:xfrm>
              <a:off x="4696" y="2184"/>
              <a:ext cx="167" cy="445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7" name="Rectangle 335"/>
            <p:cNvSpPr>
              <a:spLocks noChangeArrowheads="1"/>
            </p:cNvSpPr>
            <p:nvPr/>
          </p:nvSpPr>
          <p:spPr bwMode="auto">
            <a:xfrm>
              <a:off x="4929" y="2110"/>
              <a:ext cx="171" cy="466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8" name="Rectangle 336"/>
            <p:cNvSpPr>
              <a:spLocks noChangeArrowheads="1"/>
            </p:cNvSpPr>
            <p:nvPr/>
          </p:nvSpPr>
          <p:spPr bwMode="auto">
            <a:xfrm>
              <a:off x="5167" y="2036"/>
              <a:ext cx="166" cy="487"/>
            </a:xfrm>
            <a:prstGeom prst="rect">
              <a:avLst/>
            </a:prstGeom>
            <a:solidFill>
              <a:srgbClr val="F38E31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9" name="Rectangle 337"/>
            <p:cNvSpPr>
              <a:spLocks noChangeArrowheads="1"/>
            </p:cNvSpPr>
            <p:nvPr/>
          </p:nvSpPr>
          <p:spPr bwMode="auto">
            <a:xfrm>
              <a:off x="478" y="2655"/>
              <a:ext cx="166" cy="244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0" name="Rectangle 338"/>
            <p:cNvSpPr>
              <a:spLocks noChangeArrowheads="1"/>
            </p:cNvSpPr>
            <p:nvPr/>
          </p:nvSpPr>
          <p:spPr bwMode="auto">
            <a:xfrm>
              <a:off x="711" y="2724"/>
              <a:ext cx="171" cy="228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1" name="Rectangle 339"/>
            <p:cNvSpPr>
              <a:spLocks noChangeArrowheads="1"/>
            </p:cNvSpPr>
            <p:nvPr/>
          </p:nvSpPr>
          <p:spPr bwMode="auto">
            <a:xfrm>
              <a:off x="948" y="2682"/>
              <a:ext cx="167" cy="233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2" name="Rectangle 340"/>
            <p:cNvSpPr>
              <a:spLocks noChangeArrowheads="1"/>
            </p:cNvSpPr>
            <p:nvPr/>
          </p:nvSpPr>
          <p:spPr bwMode="auto">
            <a:xfrm>
              <a:off x="1181" y="2629"/>
              <a:ext cx="166" cy="243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3" name="Rectangle 341"/>
            <p:cNvSpPr>
              <a:spLocks noChangeArrowheads="1"/>
            </p:cNvSpPr>
            <p:nvPr/>
          </p:nvSpPr>
          <p:spPr bwMode="auto">
            <a:xfrm>
              <a:off x="1414" y="2571"/>
              <a:ext cx="171" cy="259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4" name="Rectangle 342"/>
            <p:cNvSpPr>
              <a:spLocks noChangeArrowheads="1"/>
            </p:cNvSpPr>
            <p:nvPr/>
          </p:nvSpPr>
          <p:spPr bwMode="auto">
            <a:xfrm>
              <a:off x="1651" y="2528"/>
              <a:ext cx="167" cy="270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8" name="Rectangle 343"/>
            <p:cNvSpPr>
              <a:spLocks noChangeArrowheads="1"/>
            </p:cNvSpPr>
            <p:nvPr/>
          </p:nvSpPr>
          <p:spPr bwMode="auto">
            <a:xfrm>
              <a:off x="1884" y="2491"/>
              <a:ext cx="166" cy="276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4" name="Rectangle 344"/>
            <p:cNvSpPr>
              <a:spLocks noChangeArrowheads="1"/>
            </p:cNvSpPr>
            <p:nvPr/>
          </p:nvSpPr>
          <p:spPr bwMode="auto">
            <a:xfrm>
              <a:off x="2117" y="2428"/>
              <a:ext cx="171" cy="291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5" name="Rectangle 345"/>
            <p:cNvSpPr>
              <a:spLocks noChangeArrowheads="1"/>
            </p:cNvSpPr>
            <p:nvPr/>
          </p:nvSpPr>
          <p:spPr bwMode="auto">
            <a:xfrm>
              <a:off x="2354" y="2401"/>
              <a:ext cx="167" cy="297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5" name="Rectangle 346"/>
            <p:cNvSpPr>
              <a:spLocks noChangeArrowheads="1"/>
            </p:cNvSpPr>
            <p:nvPr/>
          </p:nvSpPr>
          <p:spPr bwMode="auto">
            <a:xfrm>
              <a:off x="2587" y="2375"/>
              <a:ext cx="166" cy="302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6" name="Rectangle 347"/>
            <p:cNvSpPr>
              <a:spLocks noChangeArrowheads="1"/>
            </p:cNvSpPr>
            <p:nvPr/>
          </p:nvSpPr>
          <p:spPr bwMode="auto">
            <a:xfrm>
              <a:off x="2820" y="2327"/>
              <a:ext cx="171" cy="318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7" name="Rectangle 348"/>
            <p:cNvSpPr>
              <a:spLocks noChangeArrowheads="1"/>
            </p:cNvSpPr>
            <p:nvPr/>
          </p:nvSpPr>
          <p:spPr bwMode="auto">
            <a:xfrm>
              <a:off x="3058" y="2264"/>
              <a:ext cx="166" cy="333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8" name="Rectangle 349"/>
            <p:cNvSpPr>
              <a:spLocks noChangeArrowheads="1"/>
            </p:cNvSpPr>
            <p:nvPr/>
          </p:nvSpPr>
          <p:spPr bwMode="auto">
            <a:xfrm>
              <a:off x="3290" y="2200"/>
              <a:ext cx="167" cy="344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" name="Rectangle 350"/>
            <p:cNvSpPr>
              <a:spLocks noChangeArrowheads="1"/>
            </p:cNvSpPr>
            <p:nvPr/>
          </p:nvSpPr>
          <p:spPr bwMode="auto">
            <a:xfrm>
              <a:off x="3523" y="2126"/>
              <a:ext cx="171" cy="365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0" name="Rectangle 351"/>
            <p:cNvSpPr>
              <a:spLocks noChangeArrowheads="1"/>
            </p:cNvSpPr>
            <p:nvPr/>
          </p:nvSpPr>
          <p:spPr bwMode="auto">
            <a:xfrm>
              <a:off x="3761" y="2057"/>
              <a:ext cx="166" cy="381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1" name="Rectangle 352"/>
            <p:cNvSpPr>
              <a:spLocks noChangeArrowheads="1"/>
            </p:cNvSpPr>
            <p:nvPr/>
          </p:nvSpPr>
          <p:spPr bwMode="auto">
            <a:xfrm>
              <a:off x="3993" y="1978"/>
              <a:ext cx="167" cy="397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2" name="Rectangle 353"/>
            <p:cNvSpPr>
              <a:spLocks noChangeArrowheads="1"/>
            </p:cNvSpPr>
            <p:nvPr/>
          </p:nvSpPr>
          <p:spPr bwMode="auto">
            <a:xfrm>
              <a:off x="4226" y="1899"/>
              <a:ext cx="171" cy="418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3" name="Rectangle 354"/>
            <p:cNvSpPr>
              <a:spLocks noChangeArrowheads="1"/>
            </p:cNvSpPr>
            <p:nvPr/>
          </p:nvSpPr>
          <p:spPr bwMode="auto">
            <a:xfrm>
              <a:off x="4464" y="1814"/>
              <a:ext cx="166" cy="434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4" name="Rectangle 355"/>
            <p:cNvSpPr>
              <a:spLocks noChangeArrowheads="1"/>
            </p:cNvSpPr>
            <p:nvPr/>
          </p:nvSpPr>
          <p:spPr bwMode="auto">
            <a:xfrm>
              <a:off x="4696" y="1724"/>
              <a:ext cx="167" cy="460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5" name="Rectangle 356"/>
            <p:cNvSpPr>
              <a:spLocks noChangeArrowheads="1"/>
            </p:cNvSpPr>
            <p:nvPr/>
          </p:nvSpPr>
          <p:spPr bwMode="auto">
            <a:xfrm>
              <a:off x="4929" y="1629"/>
              <a:ext cx="171" cy="481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6" name="Rectangle 357"/>
            <p:cNvSpPr>
              <a:spLocks noChangeArrowheads="1"/>
            </p:cNvSpPr>
            <p:nvPr/>
          </p:nvSpPr>
          <p:spPr bwMode="auto">
            <a:xfrm>
              <a:off x="5167" y="1533"/>
              <a:ext cx="166" cy="503"/>
            </a:xfrm>
            <a:prstGeom prst="rect">
              <a:avLst/>
            </a:prstGeom>
            <a:solidFill>
              <a:srgbClr val="C44026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7" name="Rectangle 358"/>
            <p:cNvSpPr>
              <a:spLocks noChangeArrowheads="1"/>
            </p:cNvSpPr>
            <p:nvPr/>
          </p:nvSpPr>
          <p:spPr bwMode="auto">
            <a:xfrm>
              <a:off x="478" y="2618"/>
              <a:ext cx="166" cy="37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8" name="Rectangle 359"/>
            <p:cNvSpPr>
              <a:spLocks noChangeArrowheads="1"/>
            </p:cNvSpPr>
            <p:nvPr/>
          </p:nvSpPr>
          <p:spPr bwMode="auto">
            <a:xfrm>
              <a:off x="711" y="2687"/>
              <a:ext cx="171" cy="37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" name="Rectangle 360"/>
            <p:cNvSpPr>
              <a:spLocks noChangeArrowheads="1"/>
            </p:cNvSpPr>
            <p:nvPr/>
          </p:nvSpPr>
          <p:spPr bwMode="auto">
            <a:xfrm>
              <a:off x="948" y="2640"/>
              <a:ext cx="167" cy="42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0" name="Rectangle 361"/>
            <p:cNvSpPr>
              <a:spLocks noChangeArrowheads="1"/>
            </p:cNvSpPr>
            <p:nvPr/>
          </p:nvSpPr>
          <p:spPr bwMode="auto">
            <a:xfrm>
              <a:off x="1181" y="2581"/>
              <a:ext cx="166" cy="48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1" name="Rectangle 362"/>
            <p:cNvSpPr>
              <a:spLocks noChangeArrowheads="1"/>
            </p:cNvSpPr>
            <p:nvPr/>
          </p:nvSpPr>
          <p:spPr bwMode="auto">
            <a:xfrm>
              <a:off x="1414" y="2528"/>
              <a:ext cx="171" cy="43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2" name="Rectangle 363"/>
            <p:cNvSpPr>
              <a:spLocks noChangeArrowheads="1"/>
            </p:cNvSpPr>
            <p:nvPr/>
          </p:nvSpPr>
          <p:spPr bwMode="auto">
            <a:xfrm>
              <a:off x="1651" y="2475"/>
              <a:ext cx="167" cy="53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3" name="Rectangle 364"/>
            <p:cNvSpPr>
              <a:spLocks noChangeArrowheads="1"/>
            </p:cNvSpPr>
            <p:nvPr/>
          </p:nvSpPr>
          <p:spPr bwMode="auto">
            <a:xfrm>
              <a:off x="1884" y="2438"/>
              <a:ext cx="166" cy="53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4" name="Rectangle 365"/>
            <p:cNvSpPr>
              <a:spLocks noChangeArrowheads="1"/>
            </p:cNvSpPr>
            <p:nvPr/>
          </p:nvSpPr>
          <p:spPr bwMode="auto">
            <a:xfrm>
              <a:off x="2117" y="2370"/>
              <a:ext cx="171" cy="58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5" name="Rectangle 366"/>
            <p:cNvSpPr>
              <a:spLocks noChangeArrowheads="1"/>
            </p:cNvSpPr>
            <p:nvPr/>
          </p:nvSpPr>
          <p:spPr bwMode="auto">
            <a:xfrm>
              <a:off x="2354" y="2343"/>
              <a:ext cx="167" cy="58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6" name="Rectangle 367"/>
            <p:cNvSpPr>
              <a:spLocks noChangeArrowheads="1"/>
            </p:cNvSpPr>
            <p:nvPr/>
          </p:nvSpPr>
          <p:spPr bwMode="auto">
            <a:xfrm>
              <a:off x="2587" y="2317"/>
              <a:ext cx="166" cy="58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7" name="Rectangle 368"/>
            <p:cNvSpPr>
              <a:spLocks noChangeArrowheads="1"/>
            </p:cNvSpPr>
            <p:nvPr/>
          </p:nvSpPr>
          <p:spPr bwMode="auto">
            <a:xfrm>
              <a:off x="2820" y="2269"/>
              <a:ext cx="171" cy="58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8" name="Rectangle 369"/>
            <p:cNvSpPr>
              <a:spLocks noChangeArrowheads="1"/>
            </p:cNvSpPr>
            <p:nvPr/>
          </p:nvSpPr>
          <p:spPr bwMode="auto">
            <a:xfrm>
              <a:off x="3058" y="2206"/>
              <a:ext cx="166" cy="58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9" name="Rectangle 370"/>
            <p:cNvSpPr>
              <a:spLocks noChangeArrowheads="1"/>
            </p:cNvSpPr>
            <p:nvPr/>
          </p:nvSpPr>
          <p:spPr bwMode="auto">
            <a:xfrm>
              <a:off x="3290" y="2131"/>
              <a:ext cx="167" cy="69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" name="Rectangle 371"/>
            <p:cNvSpPr>
              <a:spLocks noChangeArrowheads="1"/>
            </p:cNvSpPr>
            <p:nvPr/>
          </p:nvSpPr>
          <p:spPr bwMode="auto">
            <a:xfrm>
              <a:off x="3523" y="2063"/>
              <a:ext cx="171" cy="63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" name="Rectangle 372"/>
            <p:cNvSpPr>
              <a:spLocks noChangeArrowheads="1"/>
            </p:cNvSpPr>
            <p:nvPr/>
          </p:nvSpPr>
          <p:spPr bwMode="auto">
            <a:xfrm>
              <a:off x="3761" y="1983"/>
              <a:ext cx="166" cy="74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2" name="Rectangle 373"/>
            <p:cNvSpPr>
              <a:spLocks noChangeArrowheads="1"/>
            </p:cNvSpPr>
            <p:nvPr/>
          </p:nvSpPr>
          <p:spPr bwMode="auto">
            <a:xfrm>
              <a:off x="3993" y="1904"/>
              <a:ext cx="167" cy="74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3" name="Rectangle 374"/>
            <p:cNvSpPr>
              <a:spLocks noChangeArrowheads="1"/>
            </p:cNvSpPr>
            <p:nvPr/>
          </p:nvSpPr>
          <p:spPr bwMode="auto">
            <a:xfrm>
              <a:off x="4226" y="1819"/>
              <a:ext cx="171" cy="80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4" name="Rectangle 375"/>
            <p:cNvSpPr>
              <a:spLocks noChangeArrowheads="1"/>
            </p:cNvSpPr>
            <p:nvPr/>
          </p:nvSpPr>
          <p:spPr bwMode="auto">
            <a:xfrm>
              <a:off x="4464" y="1729"/>
              <a:ext cx="166" cy="85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5" name="Rectangle 376"/>
            <p:cNvSpPr>
              <a:spLocks noChangeArrowheads="1"/>
            </p:cNvSpPr>
            <p:nvPr/>
          </p:nvSpPr>
          <p:spPr bwMode="auto">
            <a:xfrm>
              <a:off x="4696" y="1639"/>
              <a:ext cx="167" cy="85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6" name="Rectangle 377"/>
            <p:cNvSpPr>
              <a:spLocks noChangeArrowheads="1"/>
            </p:cNvSpPr>
            <p:nvPr/>
          </p:nvSpPr>
          <p:spPr bwMode="auto">
            <a:xfrm>
              <a:off x="4929" y="1539"/>
              <a:ext cx="171" cy="90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7" name="Rectangle 378"/>
            <p:cNvSpPr>
              <a:spLocks noChangeArrowheads="1"/>
            </p:cNvSpPr>
            <p:nvPr/>
          </p:nvSpPr>
          <p:spPr bwMode="auto">
            <a:xfrm>
              <a:off x="5167" y="1438"/>
              <a:ext cx="166" cy="95"/>
            </a:xfrm>
            <a:prstGeom prst="rect">
              <a:avLst/>
            </a:prstGeom>
            <a:solidFill>
              <a:srgbClr val="8CA042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8" name="Line 379"/>
            <p:cNvSpPr>
              <a:spLocks noChangeShapeType="1"/>
            </p:cNvSpPr>
            <p:nvPr/>
          </p:nvSpPr>
          <p:spPr bwMode="auto">
            <a:xfrm>
              <a:off x="445" y="1152"/>
              <a:ext cx="0" cy="25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9" name="Line 380"/>
            <p:cNvSpPr>
              <a:spLocks noChangeShapeType="1"/>
            </p:cNvSpPr>
            <p:nvPr/>
          </p:nvSpPr>
          <p:spPr bwMode="auto">
            <a:xfrm>
              <a:off x="421" y="3666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0" name="Line 381"/>
            <p:cNvSpPr>
              <a:spLocks noChangeShapeType="1"/>
            </p:cNvSpPr>
            <p:nvPr/>
          </p:nvSpPr>
          <p:spPr bwMode="auto">
            <a:xfrm>
              <a:off x="421" y="3354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1" name="Line 382"/>
            <p:cNvSpPr>
              <a:spLocks noChangeShapeType="1"/>
            </p:cNvSpPr>
            <p:nvPr/>
          </p:nvSpPr>
          <p:spPr bwMode="auto">
            <a:xfrm>
              <a:off x="421" y="3037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2" name="Line 383"/>
            <p:cNvSpPr>
              <a:spLocks noChangeShapeType="1"/>
            </p:cNvSpPr>
            <p:nvPr/>
          </p:nvSpPr>
          <p:spPr bwMode="auto">
            <a:xfrm>
              <a:off x="421" y="2724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3" name="Line 384"/>
            <p:cNvSpPr>
              <a:spLocks noChangeShapeType="1"/>
            </p:cNvSpPr>
            <p:nvPr/>
          </p:nvSpPr>
          <p:spPr bwMode="auto">
            <a:xfrm>
              <a:off x="421" y="2412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4" name="Line 385"/>
            <p:cNvSpPr>
              <a:spLocks noChangeShapeType="1"/>
            </p:cNvSpPr>
            <p:nvPr/>
          </p:nvSpPr>
          <p:spPr bwMode="auto">
            <a:xfrm>
              <a:off x="421" y="2094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5" name="Line 386"/>
            <p:cNvSpPr>
              <a:spLocks noChangeShapeType="1"/>
            </p:cNvSpPr>
            <p:nvPr/>
          </p:nvSpPr>
          <p:spPr bwMode="auto">
            <a:xfrm>
              <a:off x="421" y="1782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6" name="Line 387"/>
            <p:cNvSpPr>
              <a:spLocks noChangeShapeType="1"/>
            </p:cNvSpPr>
            <p:nvPr/>
          </p:nvSpPr>
          <p:spPr bwMode="auto">
            <a:xfrm>
              <a:off x="421" y="1465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7" name="Line 388"/>
            <p:cNvSpPr>
              <a:spLocks noChangeShapeType="1"/>
            </p:cNvSpPr>
            <p:nvPr/>
          </p:nvSpPr>
          <p:spPr bwMode="auto">
            <a:xfrm>
              <a:off x="421" y="1152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8" name="Line 389"/>
            <p:cNvSpPr>
              <a:spLocks noChangeShapeType="1"/>
            </p:cNvSpPr>
            <p:nvPr/>
          </p:nvSpPr>
          <p:spPr bwMode="auto">
            <a:xfrm>
              <a:off x="445" y="3666"/>
              <a:ext cx="49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9" name="Line 390"/>
            <p:cNvSpPr>
              <a:spLocks noChangeShapeType="1"/>
            </p:cNvSpPr>
            <p:nvPr/>
          </p:nvSpPr>
          <p:spPr bwMode="auto">
            <a:xfrm flipV="1">
              <a:off x="445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0" name="Line 391"/>
            <p:cNvSpPr>
              <a:spLocks noChangeShapeType="1"/>
            </p:cNvSpPr>
            <p:nvPr/>
          </p:nvSpPr>
          <p:spPr bwMode="auto">
            <a:xfrm flipV="1">
              <a:off x="678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" name="Line 392"/>
            <p:cNvSpPr>
              <a:spLocks noChangeShapeType="1"/>
            </p:cNvSpPr>
            <p:nvPr/>
          </p:nvSpPr>
          <p:spPr bwMode="auto">
            <a:xfrm flipV="1">
              <a:off x="915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" name="Line 393"/>
            <p:cNvSpPr>
              <a:spLocks noChangeShapeType="1"/>
            </p:cNvSpPr>
            <p:nvPr/>
          </p:nvSpPr>
          <p:spPr bwMode="auto">
            <a:xfrm flipV="1">
              <a:off x="1148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3" name="Line 394"/>
            <p:cNvSpPr>
              <a:spLocks noChangeShapeType="1"/>
            </p:cNvSpPr>
            <p:nvPr/>
          </p:nvSpPr>
          <p:spPr bwMode="auto">
            <a:xfrm flipV="1">
              <a:off x="1381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4" name="Line 395"/>
            <p:cNvSpPr>
              <a:spLocks noChangeShapeType="1"/>
            </p:cNvSpPr>
            <p:nvPr/>
          </p:nvSpPr>
          <p:spPr bwMode="auto">
            <a:xfrm flipV="1">
              <a:off x="1618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5" name="Line 396"/>
            <p:cNvSpPr>
              <a:spLocks noChangeShapeType="1"/>
            </p:cNvSpPr>
            <p:nvPr/>
          </p:nvSpPr>
          <p:spPr bwMode="auto">
            <a:xfrm flipV="1">
              <a:off x="1851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6" name="Line 397"/>
            <p:cNvSpPr>
              <a:spLocks noChangeShapeType="1"/>
            </p:cNvSpPr>
            <p:nvPr/>
          </p:nvSpPr>
          <p:spPr bwMode="auto">
            <a:xfrm flipV="1">
              <a:off x="2084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7" name="Line 398"/>
            <p:cNvSpPr>
              <a:spLocks noChangeShapeType="1"/>
            </p:cNvSpPr>
            <p:nvPr/>
          </p:nvSpPr>
          <p:spPr bwMode="auto">
            <a:xfrm flipV="1">
              <a:off x="2321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8" name="Line 399"/>
            <p:cNvSpPr>
              <a:spLocks noChangeShapeType="1"/>
            </p:cNvSpPr>
            <p:nvPr/>
          </p:nvSpPr>
          <p:spPr bwMode="auto">
            <a:xfrm flipV="1">
              <a:off x="2554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9" name="Line 400"/>
            <p:cNvSpPr>
              <a:spLocks noChangeShapeType="1"/>
            </p:cNvSpPr>
            <p:nvPr/>
          </p:nvSpPr>
          <p:spPr bwMode="auto">
            <a:xfrm flipV="1">
              <a:off x="2787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" name="Line 401"/>
            <p:cNvSpPr>
              <a:spLocks noChangeShapeType="1"/>
            </p:cNvSpPr>
            <p:nvPr/>
          </p:nvSpPr>
          <p:spPr bwMode="auto">
            <a:xfrm flipV="1">
              <a:off x="3024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1" name="Line 402"/>
            <p:cNvSpPr>
              <a:spLocks noChangeShapeType="1"/>
            </p:cNvSpPr>
            <p:nvPr/>
          </p:nvSpPr>
          <p:spPr bwMode="auto">
            <a:xfrm flipV="1">
              <a:off x="3257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2" name="Line 403"/>
            <p:cNvSpPr>
              <a:spLocks noChangeShapeType="1"/>
            </p:cNvSpPr>
            <p:nvPr/>
          </p:nvSpPr>
          <p:spPr bwMode="auto">
            <a:xfrm flipV="1">
              <a:off x="3490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3" name="Line 404"/>
            <p:cNvSpPr>
              <a:spLocks noChangeShapeType="1"/>
            </p:cNvSpPr>
            <p:nvPr/>
          </p:nvSpPr>
          <p:spPr bwMode="auto">
            <a:xfrm flipV="1">
              <a:off x="3727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4" name="Line 405"/>
            <p:cNvSpPr>
              <a:spLocks noChangeShapeType="1"/>
            </p:cNvSpPr>
            <p:nvPr/>
          </p:nvSpPr>
          <p:spPr bwMode="auto">
            <a:xfrm flipV="1">
              <a:off x="3960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5" name="Line 406"/>
            <p:cNvSpPr>
              <a:spLocks noChangeShapeType="1"/>
            </p:cNvSpPr>
            <p:nvPr/>
          </p:nvSpPr>
          <p:spPr bwMode="auto">
            <a:xfrm flipV="1">
              <a:off x="4193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6" name="Line 407"/>
            <p:cNvSpPr>
              <a:spLocks noChangeShapeType="1"/>
            </p:cNvSpPr>
            <p:nvPr/>
          </p:nvSpPr>
          <p:spPr bwMode="auto">
            <a:xfrm flipV="1">
              <a:off x="4430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7" name="Line 408"/>
            <p:cNvSpPr>
              <a:spLocks noChangeShapeType="1"/>
            </p:cNvSpPr>
            <p:nvPr/>
          </p:nvSpPr>
          <p:spPr bwMode="auto">
            <a:xfrm flipV="1">
              <a:off x="4663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8" name="Line 409"/>
            <p:cNvSpPr>
              <a:spLocks noChangeShapeType="1"/>
            </p:cNvSpPr>
            <p:nvPr/>
          </p:nvSpPr>
          <p:spPr bwMode="auto">
            <a:xfrm flipV="1">
              <a:off x="4896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9" name="Line 410"/>
            <p:cNvSpPr>
              <a:spLocks noChangeShapeType="1"/>
            </p:cNvSpPr>
            <p:nvPr/>
          </p:nvSpPr>
          <p:spPr bwMode="auto">
            <a:xfrm flipV="1">
              <a:off x="5133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0" name="Line 411"/>
            <p:cNvSpPr>
              <a:spLocks noChangeShapeType="1"/>
            </p:cNvSpPr>
            <p:nvPr/>
          </p:nvSpPr>
          <p:spPr bwMode="auto">
            <a:xfrm flipV="1">
              <a:off x="5366" y="3666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1" name="Rectangle 41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55" y="3306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100</a:t>
              </a:r>
              <a:endParaRPr lang="en-US" sz="900"/>
            </a:p>
          </p:txBody>
        </p:sp>
        <p:sp>
          <p:nvSpPr>
            <p:cNvPr id="452" name="Rectangle 4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55" y="2989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200</a:t>
              </a:r>
              <a:endParaRPr lang="en-US" sz="900"/>
            </a:p>
          </p:txBody>
        </p:sp>
        <p:sp>
          <p:nvSpPr>
            <p:cNvPr id="453" name="Rectangle 41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55" y="2677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300</a:t>
              </a:r>
              <a:endParaRPr lang="en-US" sz="900"/>
            </a:p>
          </p:txBody>
        </p:sp>
        <p:sp>
          <p:nvSpPr>
            <p:cNvPr id="454" name="Rectangle 4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55" y="2364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400</a:t>
              </a:r>
              <a:endParaRPr lang="en-US" sz="900"/>
            </a:p>
          </p:txBody>
        </p:sp>
        <p:sp>
          <p:nvSpPr>
            <p:cNvPr id="455" name="Rectangle 41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55" y="2047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500</a:t>
              </a:r>
              <a:endParaRPr lang="en-US" sz="900"/>
            </a:p>
          </p:txBody>
        </p:sp>
        <p:sp>
          <p:nvSpPr>
            <p:cNvPr id="456" name="Rectangle 41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5" y="1734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600</a:t>
              </a:r>
              <a:endParaRPr lang="en-US" sz="900"/>
            </a:p>
          </p:txBody>
        </p:sp>
        <p:sp>
          <p:nvSpPr>
            <p:cNvPr id="457" name="Rectangle 41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55" y="1417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700</a:t>
              </a:r>
              <a:endParaRPr lang="en-US" sz="900"/>
            </a:p>
          </p:txBody>
        </p:sp>
        <p:sp>
          <p:nvSpPr>
            <p:cNvPr id="458" name="Rectangle 41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55" y="110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800</a:t>
              </a:r>
              <a:endParaRPr lang="en-US" sz="9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en-GB" dirty="0" err="1" smtClean="0"/>
              <a:t>Braz</a:t>
            </a:r>
            <a:r>
              <a:rPr lang="hu-HU" dirty="0" err="1" smtClean="0"/>
              <a:t>ília</a:t>
            </a:r>
            <a:r>
              <a:rPr lang="en-GB" dirty="0" smtClean="0"/>
              <a:t> 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kínálat</a:t>
            </a:r>
            <a:endParaRPr lang="en-GB" sz="2400" b="0" dirty="0" smtClean="0"/>
          </a:p>
        </p:txBody>
      </p:sp>
      <p:grpSp>
        <p:nvGrpSpPr>
          <p:cNvPr id="385" name="Group 297"/>
          <p:cNvGrpSpPr>
            <a:grpSpLocks/>
          </p:cNvGrpSpPr>
          <p:nvPr/>
        </p:nvGrpSpPr>
        <p:grpSpPr bwMode="auto">
          <a:xfrm>
            <a:off x="343669" y="2708920"/>
            <a:ext cx="8332787" cy="3497263"/>
            <a:chOff x="543" y="1122"/>
            <a:chExt cx="5249" cy="2203"/>
          </a:xfrm>
        </p:grpSpPr>
        <p:grpSp>
          <p:nvGrpSpPr>
            <p:cNvPr id="386" name="Group 4"/>
            <p:cNvGrpSpPr>
              <a:grpSpLocks/>
            </p:cNvGrpSpPr>
            <p:nvPr/>
          </p:nvGrpSpPr>
          <p:grpSpPr bwMode="auto">
            <a:xfrm>
              <a:off x="4726" y="1535"/>
              <a:ext cx="909" cy="113"/>
              <a:chOff x="4743" y="1535"/>
              <a:chExt cx="909" cy="113"/>
            </a:xfrm>
          </p:grpSpPr>
          <p:sp>
            <p:nvSpPr>
              <p:cNvPr id="541" name="Rectangle 5"/>
              <p:cNvSpPr>
                <a:spLocks noChangeArrowheads="1"/>
              </p:cNvSpPr>
              <p:nvPr/>
            </p:nvSpPr>
            <p:spPr bwMode="auto">
              <a:xfrm>
                <a:off x="4743" y="1535"/>
                <a:ext cx="113" cy="113"/>
              </a:xfrm>
              <a:prstGeom prst="rect">
                <a:avLst/>
              </a:prstGeom>
              <a:solidFill>
                <a:srgbClr val="D7DFB4"/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42" name="Rectangle 6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906" y="1543"/>
                <a:ext cx="74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Electricity production</a:t>
                </a:r>
              </a:p>
            </p:txBody>
          </p:sp>
        </p:grpSp>
        <p:grpSp>
          <p:nvGrpSpPr>
            <p:cNvPr id="387" name="Group 7"/>
            <p:cNvGrpSpPr>
              <a:grpSpLocks/>
            </p:cNvGrpSpPr>
            <p:nvPr/>
          </p:nvGrpSpPr>
          <p:grpSpPr bwMode="auto">
            <a:xfrm>
              <a:off x="4726" y="1754"/>
              <a:ext cx="820" cy="113"/>
              <a:chOff x="4743" y="1754"/>
              <a:chExt cx="820" cy="113"/>
            </a:xfrm>
          </p:grpSpPr>
          <p:sp>
            <p:nvSpPr>
              <p:cNvPr id="539" name="Rectangle 8"/>
              <p:cNvSpPr>
                <a:spLocks noChangeArrowheads="1"/>
              </p:cNvSpPr>
              <p:nvPr/>
            </p:nvSpPr>
            <p:spPr bwMode="auto">
              <a:xfrm>
                <a:off x="4743" y="1754"/>
                <a:ext cx="113" cy="113"/>
              </a:xfrm>
              <a:prstGeom prst="rect">
                <a:avLst/>
              </a:prstGeom>
              <a:solidFill>
                <a:srgbClr val="8CA042"/>
              </a:solidFill>
              <a:ln w="11176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40" name="Rectangle 9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906" y="1762"/>
                <a:ext cx="65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Distribution losses</a:t>
                </a:r>
                <a:endParaRPr lang="en-US" sz="1000"/>
              </a:p>
            </p:txBody>
          </p:sp>
        </p:grpSp>
        <p:grpSp>
          <p:nvGrpSpPr>
            <p:cNvPr id="388" name="Group 10"/>
            <p:cNvGrpSpPr>
              <a:grpSpLocks/>
            </p:cNvGrpSpPr>
            <p:nvPr/>
          </p:nvGrpSpPr>
          <p:grpSpPr bwMode="auto">
            <a:xfrm>
              <a:off x="4637" y="2150"/>
              <a:ext cx="1155" cy="727"/>
              <a:chOff x="4637" y="2150"/>
              <a:chExt cx="1155" cy="727"/>
            </a:xfrm>
          </p:grpSpPr>
          <p:sp>
            <p:nvSpPr>
              <p:cNvPr id="530" name="Rectangle 11"/>
              <p:cNvSpPr>
                <a:spLocks noChangeArrowheads="1"/>
              </p:cNvSpPr>
              <p:nvPr/>
            </p:nvSpPr>
            <p:spPr bwMode="auto">
              <a:xfrm>
                <a:off x="4726" y="2412"/>
                <a:ext cx="120" cy="14"/>
              </a:xfrm>
              <a:prstGeom prst="rect">
                <a:avLst/>
              </a:prstGeom>
              <a:solidFill>
                <a:srgbClr val="003300"/>
              </a:solidFill>
              <a:ln w="19050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31" name="Rectangle 12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881" y="2356"/>
                <a:ext cx="67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Rate of distribution</a:t>
                </a:r>
                <a:endParaRPr lang="en-US" sz="1000"/>
              </a:p>
            </p:txBody>
          </p:sp>
          <p:sp>
            <p:nvSpPr>
              <p:cNvPr id="532" name="Rectangle 13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881" y="2468"/>
                <a:ext cx="48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losses (Brazil)</a:t>
                </a:r>
                <a:endParaRPr lang="en-US" sz="1000" i="1"/>
              </a:p>
            </p:txBody>
          </p:sp>
          <p:grpSp>
            <p:nvGrpSpPr>
              <p:cNvPr id="533" name="Group 14"/>
              <p:cNvGrpSpPr>
                <a:grpSpLocks/>
              </p:cNvGrpSpPr>
              <p:nvPr/>
            </p:nvGrpSpPr>
            <p:grpSpPr bwMode="auto">
              <a:xfrm>
                <a:off x="4726" y="2633"/>
                <a:ext cx="829" cy="209"/>
                <a:chOff x="4726" y="2765"/>
                <a:chExt cx="829" cy="209"/>
              </a:xfrm>
            </p:grpSpPr>
            <p:sp>
              <p:nvSpPr>
                <p:cNvPr id="536" name="Rectangle 15"/>
                <p:cNvSpPr>
                  <a:spLocks noChangeArrowheads="1"/>
                </p:cNvSpPr>
                <p:nvPr/>
              </p:nvSpPr>
              <p:spPr bwMode="auto">
                <a:xfrm>
                  <a:off x="4726" y="2822"/>
                  <a:ext cx="120" cy="14"/>
                </a:xfrm>
                <a:prstGeom prst="rect">
                  <a:avLst/>
                </a:prstGeom>
                <a:solidFill>
                  <a:srgbClr val="FF0101"/>
                </a:solidFill>
                <a:ln w="19050">
                  <a:solidFill>
                    <a:srgbClr val="FF010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37" name="Rectangle 1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4881" y="2765"/>
                  <a:ext cx="67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</a:rPr>
                    <a:t>Rate of distribution</a:t>
                  </a:r>
                  <a:endParaRPr lang="en-US" sz="1000"/>
                </a:p>
              </p:txBody>
            </p:sp>
            <p:sp>
              <p:nvSpPr>
                <p:cNvPr id="538" name="Rectangle 17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4881" y="2878"/>
                  <a:ext cx="505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</a:rPr>
                    <a:t>losses (World)</a:t>
                  </a:r>
                </a:p>
              </p:txBody>
            </p:sp>
          </p:grpSp>
          <p:sp>
            <p:nvSpPr>
              <p:cNvPr id="534" name="Rectangle 18"/>
              <p:cNvSpPr>
                <a:spLocks noChangeArrowheads="1"/>
              </p:cNvSpPr>
              <p:nvPr/>
            </p:nvSpPr>
            <p:spPr bwMode="auto">
              <a:xfrm>
                <a:off x="4637" y="2150"/>
                <a:ext cx="1155" cy="727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535" name="Rectangle 1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637" y="2150"/>
                <a:ext cx="1155" cy="174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r>
                  <a:rPr lang="en-US" sz="1000" b="0">
                    <a:solidFill>
                      <a:schemeClr val="tx1"/>
                    </a:solidFill>
                  </a:rPr>
                  <a:t>Secondary axis</a:t>
                </a:r>
              </a:p>
            </p:txBody>
          </p:sp>
        </p:grpSp>
        <p:grpSp>
          <p:nvGrpSpPr>
            <p:cNvPr id="389" name="Group 20"/>
            <p:cNvGrpSpPr>
              <a:grpSpLocks/>
            </p:cNvGrpSpPr>
            <p:nvPr/>
          </p:nvGrpSpPr>
          <p:grpSpPr bwMode="auto">
            <a:xfrm>
              <a:off x="4637" y="1278"/>
              <a:ext cx="1155" cy="655"/>
              <a:chOff x="4652" y="1278"/>
              <a:chExt cx="1155" cy="655"/>
            </a:xfrm>
          </p:grpSpPr>
          <p:sp>
            <p:nvSpPr>
              <p:cNvPr id="528" name="Rectangle 21"/>
              <p:cNvSpPr>
                <a:spLocks noChangeArrowheads="1"/>
              </p:cNvSpPr>
              <p:nvPr/>
            </p:nvSpPr>
            <p:spPr bwMode="auto">
              <a:xfrm>
                <a:off x="4652" y="1278"/>
                <a:ext cx="1155" cy="655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529" name="Rectangle 2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652" y="1278"/>
                <a:ext cx="1155" cy="174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r>
                  <a:rPr lang="en-US" sz="1000" b="0">
                    <a:solidFill>
                      <a:schemeClr val="tx1"/>
                    </a:solidFill>
                  </a:rPr>
                  <a:t>Primary axis</a:t>
                </a:r>
              </a:p>
            </p:txBody>
          </p:sp>
        </p:grpSp>
        <p:sp>
          <p:nvSpPr>
            <p:cNvPr id="390" name="Rectangle 23"/>
            <p:cNvSpPr>
              <a:spLocks noChangeArrowheads="1"/>
            </p:cNvSpPr>
            <p:nvPr/>
          </p:nvSpPr>
          <p:spPr bwMode="auto">
            <a:xfrm>
              <a:off x="2311" y="1211"/>
              <a:ext cx="2004" cy="1976"/>
            </a:xfrm>
            <a:prstGeom prst="rect">
              <a:avLst/>
            </a:prstGeom>
            <a:solidFill>
              <a:srgbClr val="DDDDDD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hu-HU"/>
            </a:p>
          </p:txBody>
        </p:sp>
        <p:sp>
          <p:nvSpPr>
            <p:cNvPr id="391" name="Rectangle 2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311" y="1122"/>
              <a:ext cx="2004" cy="224"/>
            </a:xfrm>
            <a:prstGeom prst="rect">
              <a:avLst/>
            </a:prstGeom>
            <a:solidFill>
              <a:srgbClr val="C0C0C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72000" tIns="72000" rIns="36000" bIns="72000" anchor="ctr">
              <a:spAutoFit/>
            </a:bodyPr>
            <a:lstStyle/>
            <a:p>
              <a:pPr algn="ctr"/>
              <a:r>
                <a:rPr lang="en-US" sz="1400">
                  <a:solidFill>
                    <a:srgbClr val="4D4D4D"/>
                  </a:solidFill>
                </a:rPr>
                <a:t>Forecast</a:t>
              </a:r>
            </a:p>
          </p:txBody>
        </p:sp>
        <p:sp>
          <p:nvSpPr>
            <p:cNvPr id="392" name="Line 160"/>
            <p:cNvSpPr>
              <a:spLocks noChangeShapeType="1"/>
            </p:cNvSpPr>
            <p:nvPr/>
          </p:nvSpPr>
          <p:spPr bwMode="auto">
            <a:xfrm>
              <a:off x="2310" y="1124"/>
              <a:ext cx="0" cy="2066"/>
            </a:xfrm>
            <a:prstGeom prst="line">
              <a:avLst/>
            </a:prstGeom>
            <a:noFill/>
            <a:ln w="6350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393" name="Line 162"/>
            <p:cNvSpPr>
              <a:spLocks noChangeShapeType="1"/>
            </p:cNvSpPr>
            <p:nvPr/>
          </p:nvSpPr>
          <p:spPr bwMode="auto">
            <a:xfrm>
              <a:off x="802" y="2960"/>
              <a:ext cx="3515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4" name="Line 163"/>
            <p:cNvSpPr>
              <a:spLocks noChangeShapeType="1"/>
            </p:cNvSpPr>
            <p:nvPr/>
          </p:nvSpPr>
          <p:spPr bwMode="auto">
            <a:xfrm>
              <a:off x="802" y="2731"/>
              <a:ext cx="3515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5" name="Line 164"/>
            <p:cNvSpPr>
              <a:spLocks noChangeShapeType="1"/>
            </p:cNvSpPr>
            <p:nvPr/>
          </p:nvSpPr>
          <p:spPr bwMode="auto">
            <a:xfrm>
              <a:off x="802" y="2502"/>
              <a:ext cx="3515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6" name="Line 165"/>
            <p:cNvSpPr>
              <a:spLocks noChangeShapeType="1"/>
            </p:cNvSpPr>
            <p:nvPr/>
          </p:nvSpPr>
          <p:spPr bwMode="auto">
            <a:xfrm>
              <a:off x="802" y="2273"/>
              <a:ext cx="3515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7" name="Line 166"/>
            <p:cNvSpPr>
              <a:spLocks noChangeShapeType="1"/>
            </p:cNvSpPr>
            <p:nvPr/>
          </p:nvSpPr>
          <p:spPr bwMode="auto">
            <a:xfrm>
              <a:off x="802" y="2035"/>
              <a:ext cx="3515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8" name="Line 167"/>
            <p:cNvSpPr>
              <a:spLocks noChangeShapeType="1"/>
            </p:cNvSpPr>
            <p:nvPr/>
          </p:nvSpPr>
          <p:spPr bwMode="auto">
            <a:xfrm>
              <a:off x="802" y="1806"/>
              <a:ext cx="3515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" name="Line 168"/>
            <p:cNvSpPr>
              <a:spLocks noChangeShapeType="1"/>
            </p:cNvSpPr>
            <p:nvPr/>
          </p:nvSpPr>
          <p:spPr bwMode="auto">
            <a:xfrm>
              <a:off x="802" y="1577"/>
              <a:ext cx="3515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0" name="Line 169"/>
            <p:cNvSpPr>
              <a:spLocks noChangeShapeType="1"/>
            </p:cNvSpPr>
            <p:nvPr/>
          </p:nvSpPr>
          <p:spPr bwMode="auto">
            <a:xfrm>
              <a:off x="802" y="1347"/>
              <a:ext cx="3515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1" name="Rectangle 170"/>
            <p:cNvSpPr>
              <a:spLocks noChangeArrowheads="1"/>
            </p:cNvSpPr>
            <p:nvPr/>
          </p:nvSpPr>
          <p:spPr bwMode="auto">
            <a:xfrm>
              <a:off x="810" y="2400"/>
              <a:ext cx="77" cy="790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2" name="Rectangle 171"/>
            <p:cNvSpPr>
              <a:spLocks noChangeArrowheads="1"/>
            </p:cNvSpPr>
            <p:nvPr/>
          </p:nvSpPr>
          <p:spPr bwMode="auto">
            <a:xfrm>
              <a:off x="982" y="2443"/>
              <a:ext cx="68" cy="747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3" name="Rectangle 172"/>
            <p:cNvSpPr>
              <a:spLocks noChangeArrowheads="1"/>
            </p:cNvSpPr>
            <p:nvPr/>
          </p:nvSpPr>
          <p:spPr bwMode="auto">
            <a:xfrm>
              <a:off x="1145" y="2409"/>
              <a:ext cx="77" cy="781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4" name="Rectangle 173"/>
            <p:cNvSpPr>
              <a:spLocks noChangeArrowheads="1"/>
            </p:cNvSpPr>
            <p:nvPr/>
          </p:nvSpPr>
          <p:spPr bwMode="auto">
            <a:xfrm>
              <a:off x="1316" y="2349"/>
              <a:ext cx="69" cy="841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5" name="Rectangle 174"/>
            <p:cNvSpPr>
              <a:spLocks noChangeArrowheads="1"/>
            </p:cNvSpPr>
            <p:nvPr/>
          </p:nvSpPr>
          <p:spPr bwMode="auto">
            <a:xfrm>
              <a:off x="1479" y="2298"/>
              <a:ext cx="77" cy="892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6" name="Rectangle 175"/>
            <p:cNvSpPr>
              <a:spLocks noChangeArrowheads="1"/>
            </p:cNvSpPr>
            <p:nvPr/>
          </p:nvSpPr>
          <p:spPr bwMode="auto">
            <a:xfrm>
              <a:off x="1650" y="2264"/>
              <a:ext cx="69" cy="926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7" name="Rectangle 176"/>
            <p:cNvSpPr>
              <a:spLocks noChangeArrowheads="1"/>
            </p:cNvSpPr>
            <p:nvPr/>
          </p:nvSpPr>
          <p:spPr bwMode="auto">
            <a:xfrm>
              <a:off x="1813" y="2222"/>
              <a:ext cx="78" cy="968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8" name="Rectangle 177"/>
            <p:cNvSpPr>
              <a:spLocks noChangeArrowheads="1"/>
            </p:cNvSpPr>
            <p:nvPr/>
          </p:nvSpPr>
          <p:spPr bwMode="auto">
            <a:xfrm>
              <a:off x="1985" y="2162"/>
              <a:ext cx="68" cy="1028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9" name="Rectangle 178"/>
            <p:cNvSpPr>
              <a:spLocks noChangeArrowheads="1"/>
            </p:cNvSpPr>
            <p:nvPr/>
          </p:nvSpPr>
          <p:spPr bwMode="auto">
            <a:xfrm>
              <a:off x="2148" y="2145"/>
              <a:ext cx="77" cy="1045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" name="Rectangle 179"/>
            <p:cNvSpPr>
              <a:spLocks noChangeArrowheads="1"/>
            </p:cNvSpPr>
            <p:nvPr/>
          </p:nvSpPr>
          <p:spPr bwMode="auto">
            <a:xfrm>
              <a:off x="2319" y="2120"/>
              <a:ext cx="69" cy="1070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" name="Rectangle 180"/>
            <p:cNvSpPr>
              <a:spLocks noChangeArrowheads="1"/>
            </p:cNvSpPr>
            <p:nvPr/>
          </p:nvSpPr>
          <p:spPr bwMode="auto">
            <a:xfrm>
              <a:off x="2482" y="2086"/>
              <a:ext cx="77" cy="1104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2" name="Rectangle 181"/>
            <p:cNvSpPr>
              <a:spLocks noChangeArrowheads="1"/>
            </p:cNvSpPr>
            <p:nvPr/>
          </p:nvSpPr>
          <p:spPr bwMode="auto">
            <a:xfrm>
              <a:off x="2654" y="2026"/>
              <a:ext cx="68" cy="1164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3" name="Rectangle 182"/>
            <p:cNvSpPr>
              <a:spLocks noChangeArrowheads="1"/>
            </p:cNvSpPr>
            <p:nvPr/>
          </p:nvSpPr>
          <p:spPr bwMode="auto">
            <a:xfrm>
              <a:off x="2817" y="1967"/>
              <a:ext cx="77" cy="1223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4" name="Rectangle 183"/>
            <p:cNvSpPr>
              <a:spLocks noChangeArrowheads="1"/>
            </p:cNvSpPr>
            <p:nvPr/>
          </p:nvSpPr>
          <p:spPr bwMode="auto">
            <a:xfrm>
              <a:off x="2988" y="1908"/>
              <a:ext cx="69" cy="1282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5" name="Rectangle 184"/>
            <p:cNvSpPr>
              <a:spLocks noChangeArrowheads="1"/>
            </p:cNvSpPr>
            <p:nvPr/>
          </p:nvSpPr>
          <p:spPr bwMode="auto">
            <a:xfrm>
              <a:off x="3151" y="1840"/>
              <a:ext cx="77" cy="1350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6" name="Rectangle 185"/>
            <p:cNvSpPr>
              <a:spLocks noChangeArrowheads="1"/>
            </p:cNvSpPr>
            <p:nvPr/>
          </p:nvSpPr>
          <p:spPr bwMode="auto">
            <a:xfrm>
              <a:off x="3322" y="1772"/>
              <a:ext cx="69" cy="1418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7" name="Rectangle 186"/>
            <p:cNvSpPr>
              <a:spLocks noChangeArrowheads="1"/>
            </p:cNvSpPr>
            <p:nvPr/>
          </p:nvSpPr>
          <p:spPr bwMode="auto">
            <a:xfrm>
              <a:off x="3485" y="1704"/>
              <a:ext cx="78" cy="1486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8" name="Rectangle 187"/>
            <p:cNvSpPr>
              <a:spLocks noChangeArrowheads="1"/>
            </p:cNvSpPr>
            <p:nvPr/>
          </p:nvSpPr>
          <p:spPr bwMode="auto">
            <a:xfrm>
              <a:off x="3657" y="1627"/>
              <a:ext cx="68" cy="1563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9" name="Rectangle 188"/>
            <p:cNvSpPr>
              <a:spLocks noChangeArrowheads="1"/>
            </p:cNvSpPr>
            <p:nvPr/>
          </p:nvSpPr>
          <p:spPr bwMode="auto">
            <a:xfrm>
              <a:off x="3820" y="1551"/>
              <a:ext cx="77" cy="1639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0" name="Rectangle 189"/>
            <p:cNvSpPr>
              <a:spLocks noChangeArrowheads="1"/>
            </p:cNvSpPr>
            <p:nvPr/>
          </p:nvSpPr>
          <p:spPr bwMode="auto">
            <a:xfrm>
              <a:off x="3991" y="1466"/>
              <a:ext cx="69" cy="1724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1" name="Rectangle 190"/>
            <p:cNvSpPr>
              <a:spLocks noChangeArrowheads="1"/>
            </p:cNvSpPr>
            <p:nvPr/>
          </p:nvSpPr>
          <p:spPr bwMode="auto">
            <a:xfrm>
              <a:off x="4154" y="1381"/>
              <a:ext cx="77" cy="1809"/>
            </a:xfrm>
            <a:prstGeom prst="rect">
              <a:avLst/>
            </a:prstGeom>
            <a:solidFill>
              <a:srgbClr val="D7DFB4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2" name="Rectangle 191"/>
            <p:cNvSpPr>
              <a:spLocks noChangeArrowheads="1"/>
            </p:cNvSpPr>
            <p:nvPr/>
          </p:nvSpPr>
          <p:spPr bwMode="auto">
            <a:xfrm>
              <a:off x="887" y="3045"/>
              <a:ext cx="69" cy="145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3" name="Rectangle 192"/>
            <p:cNvSpPr>
              <a:spLocks noChangeArrowheads="1"/>
            </p:cNvSpPr>
            <p:nvPr/>
          </p:nvSpPr>
          <p:spPr bwMode="auto">
            <a:xfrm>
              <a:off x="1050" y="3062"/>
              <a:ext cx="69" cy="128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4" name="Rectangle 193"/>
            <p:cNvSpPr>
              <a:spLocks noChangeArrowheads="1"/>
            </p:cNvSpPr>
            <p:nvPr/>
          </p:nvSpPr>
          <p:spPr bwMode="auto">
            <a:xfrm>
              <a:off x="1222" y="3062"/>
              <a:ext cx="68" cy="128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5" name="Rectangle 194"/>
            <p:cNvSpPr>
              <a:spLocks noChangeArrowheads="1"/>
            </p:cNvSpPr>
            <p:nvPr/>
          </p:nvSpPr>
          <p:spPr bwMode="auto">
            <a:xfrm>
              <a:off x="1385" y="3054"/>
              <a:ext cx="68" cy="136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6" name="Rectangle 195"/>
            <p:cNvSpPr>
              <a:spLocks noChangeArrowheads="1"/>
            </p:cNvSpPr>
            <p:nvPr/>
          </p:nvSpPr>
          <p:spPr bwMode="auto">
            <a:xfrm>
              <a:off x="1556" y="3037"/>
              <a:ext cx="69" cy="153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7" name="Rectangle 196"/>
            <p:cNvSpPr>
              <a:spLocks noChangeArrowheads="1"/>
            </p:cNvSpPr>
            <p:nvPr/>
          </p:nvSpPr>
          <p:spPr bwMode="auto">
            <a:xfrm>
              <a:off x="1719" y="3037"/>
              <a:ext cx="69" cy="153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8" name="Rectangle 197"/>
            <p:cNvSpPr>
              <a:spLocks noChangeArrowheads="1"/>
            </p:cNvSpPr>
            <p:nvPr/>
          </p:nvSpPr>
          <p:spPr bwMode="auto">
            <a:xfrm>
              <a:off x="1891" y="3028"/>
              <a:ext cx="68" cy="162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9" name="Rectangle 198"/>
            <p:cNvSpPr>
              <a:spLocks noChangeArrowheads="1"/>
            </p:cNvSpPr>
            <p:nvPr/>
          </p:nvSpPr>
          <p:spPr bwMode="auto">
            <a:xfrm>
              <a:off x="2053" y="3020"/>
              <a:ext cx="69" cy="170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0" name="Rectangle 199"/>
            <p:cNvSpPr>
              <a:spLocks noChangeArrowheads="1"/>
            </p:cNvSpPr>
            <p:nvPr/>
          </p:nvSpPr>
          <p:spPr bwMode="auto">
            <a:xfrm>
              <a:off x="2225" y="3020"/>
              <a:ext cx="69" cy="170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" name="Rectangle 200"/>
            <p:cNvSpPr>
              <a:spLocks noChangeArrowheads="1"/>
            </p:cNvSpPr>
            <p:nvPr/>
          </p:nvSpPr>
          <p:spPr bwMode="auto">
            <a:xfrm>
              <a:off x="2388" y="3011"/>
              <a:ext cx="68" cy="179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" name="Rectangle 201"/>
            <p:cNvSpPr>
              <a:spLocks noChangeArrowheads="1"/>
            </p:cNvSpPr>
            <p:nvPr/>
          </p:nvSpPr>
          <p:spPr bwMode="auto">
            <a:xfrm>
              <a:off x="2559" y="3011"/>
              <a:ext cx="69" cy="179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3" name="Rectangle 202"/>
            <p:cNvSpPr>
              <a:spLocks noChangeArrowheads="1"/>
            </p:cNvSpPr>
            <p:nvPr/>
          </p:nvSpPr>
          <p:spPr bwMode="auto">
            <a:xfrm>
              <a:off x="2722" y="3003"/>
              <a:ext cx="69" cy="187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4" name="Rectangle 203"/>
            <p:cNvSpPr>
              <a:spLocks noChangeArrowheads="1"/>
            </p:cNvSpPr>
            <p:nvPr/>
          </p:nvSpPr>
          <p:spPr bwMode="auto">
            <a:xfrm>
              <a:off x="2894" y="2994"/>
              <a:ext cx="68" cy="196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5" name="Rectangle 204"/>
            <p:cNvSpPr>
              <a:spLocks noChangeArrowheads="1"/>
            </p:cNvSpPr>
            <p:nvPr/>
          </p:nvSpPr>
          <p:spPr bwMode="auto">
            <a:xfrm>
              <a:off x="3057" y="2986"/>
              <a:ext cx="68" cy="204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6" name="Rectangle 205"/>
            <p:cNvSpPr>
              <a:spLocks noChangeArrowheads="1"/>
            </p:cNvSpPr>
            <p:nvPr/>
          </p:nvSpPr>
          <p:spPr bwMode="auto">
            <a:xfrm>
              <a:off x="3228" y="2977"/>
              <a:ext cx="69" cy="213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7" name="Rectangle 206"/>
            <p:cNvSpPr>
              <a:spLocks noChangeArrowheads="1"/>
            </p:cNvSpPr>
            <p:nvPr/>
          </p:nvSpPr>
          <p:spPr bwMode="auto">
            <a:xfrm>
              <a:off x="3391" y="2969"/>
              <a:ext cx="69" cy="221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8" name="Rectangle 207"/>
            <p:cNvSpPr>
              <a:spLocks noChangeArrowheads="1"/>
            </p:cNvSpPr>
            <p:nvPr/>
          </p:nvSpPr>
          <p:spPr bwMode="auto">
            <a:xfrm>
              <a:off x="3563" y="2960"/>
              <a:ext cx="68" cy="230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9" name="Rectangle 208"/>
            <p:cNvSpPr>
              <a:spLocks noChangeArrowheads="1"/>
            </p:cNvSpPr>
            <p:nvPr/>
          </p:nvSpPr>
          <p:spPr bwMode="auto">
            <a:xfrm>
              <a:off x="3725" y="2943"/>
              <a:ext cx="69" cy="247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" name="Rectangle 209"/>
            <p:cNvSpPr>
              <a:spLocks noChangeArrowheads="1"/>
            </p:cNvSpPr>
            <p:nvPr/>
          </p:nvSpPr>
          <p:spPr bwMode="auto">
            <a:xfrm>
              <a:off x="3897" y="2935"/>
              <a:ext cx="69" cy="255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1" name="Rectangle 210"/>
            <p:cNvSpPr>
              <a:spLocks noChangeArrowheads="1"/>
            </p:cNvSpPr>
            <p:nvPr/>
          </p:nvSpPr>
          <p:spPr bwMode="auto">
            <a:xfrm>
              <a:off x="4060" y="2926"/>
              <a:ext cx="68" cy="264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2" name="Rectangle 211"/>
            <p:cNvSpPr>
              <a:spLocks noChangeArrowheads="1"/>
            </p:cNvSpPr>
            <p:nvPr/>
          </p:nvSpPr>
          <p:spPr bwMode="auto">
            <a:xfrm>
              <a:off x="4231" y="2909"/>
              <a:ext cx="69" cy="281"/>
            </a:xfrm>
            <a:prstGeom prst="rect">
              <a:avLst/>
            </a:prstGeom>
            <a:solidFill>
              <a:srgbClr val="8CA042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3" name="Line 212"/>
            <p:cNvSpPr>
              <a:spLocks noChangeShapeType="1"/>
            </p:cNvSpPr>
            <p:nvPr/>
          </p:nvSpPr>
          <p:spPr bwMode="auto">
            <a:xfrm>
              <a:off x="802" y="1347"/>
              <a:ext cx="0" cy="18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4" name="Line 213"/>
            <p:cNvSpPr>
              <a:spLocks noChangeShapeType="1"/>
            </p:cNvSpPr>
            <p:nvPr/>
          </p:nvSpPr>
          <p:spPr bwMode="auto">
            <a:xfrm>
              <a:off x="784" y="3190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5" name="Line 214"/>
            <p:cNvSpPr>
              <a:spLocks noChangeShapeType="1"/>
            </p:cNvSpPr>
            <p:nvPr/>
          </p:nvSpPr>
          <p:spPr bwMode="auto">
            <a:xfrm>
              <a:off x="784" y="2960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6" name="Line 215"/>
            <p:cNvSpPr>
              <a:spLocks noChangeShapeType="1"/>
            </p:cNvSpPr>
            <p:nvPr/>
          </p:nvSpPr>
          <p:spPr bwMode="auto">
            <a:xfrm>
              <a:off x="784" y="2731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7" name="Line 216"/>
            <p:cNvSpPr>
              <a:spLocks noChangeShapeType="1"/>
            </p:cNvSpPr>
            <p:nvPr/>
          </p:nvSpPr>
          <p:spPr bwMode="auto">
            <a:xfrm>
              <a:off x="784" y="2502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8" name="Line 217"/>
            <p:cNvSpPr>
              <a:spLocks noChangeShapeType="1"/>
            </p:cNvSpPr>
            <p:nvPr/>
          </p:nvSpPr>
          <p:spPr bwMode="auto">
            <a:xfrm>
              <a:off x="784" y="2273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9" name="Line 218"/>
            <p:cNvSpPr>
              <a:spLocks noChangeShapeType="1"/>
            </p:cNvSpPr>
            <p:nvPr/>
          </p:nvSpPr>
          <p:spPr bwMode="auto">
            <a:xfrm>
              <a:off x="784" y="2035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0" name="Line 219"/>
            <p:cNvSpPr>
              <a:spLocks noChangeShapeType="1"/>
            </p:cNvSpPr>
            <p:nvPr/>
          </p:nvSpPr>
          <p:spPr bwMode="auto">
            <a:xfrm>
              <a:off x="784" y="1806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1" name="Line 220"/>
            <p:cNvSpPr>
              <a:spLocks noChangeShapeType="1"/>
            </p:cNvSpPr>
            <p:nvPr/>
          </p:nvSpPr>
          <p:spPr bwMode="auto">
            <a:xfrm>
              <a:off x="784" y="1577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2" name="Line 221"/>
            <p:cNvSpPr>
              <a:spLocks noChangeShapeType="1"/>
            </p:cNvSpPr>
            <p:nvPr/>
          </p:nvSpPr>
          <p:spPr bwMode="auto">
            <a:xfrm>
              <a:off x="784" y="1347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3" name="Line 222"/>
            <p:cNvSpPr>
              <a:spLocks noChangeShapeType="1"/>
            </p:cNvSpPr>
            <p:nvPr/>
          </p:nvSpPr>
          <p:spPr bwMode="auto">
            <a:xfrm>
              <a:off x="802" y="3190"/>
              <a:ext cx="35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4" name="Line 223"/>
            <p:cNvSpPr>
              <a:spLocks noChangeShapeType="1"/>
            </p:cNvSpPr>
            <p:nvPr/>
          </p:nvSpPr>
          <p:spPr bwMode="auto">
            <a:xfrm flipV="1">
              <a:off x="802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5" name="Line 224"/>
            <p:cNvSpPr>
              <a:spLocks noChangeShapeType="1"/>
            </p:cNvSpPr>
            <p:nvPr/>
          </p:nvSpPr>
          <p:spPr bwMode="auto">
            <a:xfrm flipV="1">
              <a:off x="973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6" name="Line 225"/>
            <p:cNvSpPr>
              <a:spLocks noChangeShapeType="1"/>
            </p:cNvSpPr>
            <p:nvPr/>
          </p:nvSpPr>
          <p:spPr bwMode="auto">
            <a:xfrm flipV="1">
              <a:off x="1136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7" name="Line 226"/>
            <p:cNvSpPr>
              <a:spLocks noChangeShapeType="1"/>
            </p:cNvSpPr>
            <p:nvPr/>
          </p:nvSpPr>
          <p:spPr bwMode="auto">
            <a:xfrm flipV="1">
              <a:off x="1307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8" name="Line 227"/>
            <p:cNvSpPr>
              <a:spLocks noChangeShapeType="1"/>
            </p:cNvSpPr>
            <p:nvPr/>
          </p:nvSpPr>
          <p:spPr bwMode="auto">
            <a:xfrm flipV="1">
              <a:off x="1470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9" name="Line 228"/>
            <p:cNvSpPr>
              <a:spLocks noChangeShapeType="1"/>
            </p:cNvSpPr>
            <p:nvPr/>
          </p:nvSpPr>
          <p:spPr bwMode="auto">
            <a:xfrm flipV="1">
              <a:off x="1642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0" name="Line 229"/>
            <p:cNvSpPr>
              <a:spLocks noChangeShapeType="1"/>
            </p:cNvSpPr>
            <p:nvPr/>
          </p:nvSpPr>
          <p:spPr bwMode="auto">
            <a:xfrm flipV="1">
              <a:off x="1805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1" name="Line 230"/>
            <p:cNvSpPr>
              <a:spLocks noChangeShapeType="1"/>
            </p:cNvSpPr>
            <p:nvPr/>
          </p:nvSpPr>
          <p:spPr bwMode="auto">
            <a:xfrm flipV="1">
              <a:off x="1976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2" name="Line 231"/>
            <p:cNvSpPr>
              <a:spLocks noChangeShapeType="1"/>
            </p:cNvSpPr>
            <p:nvPr/>
          </p:nvSpPr>
          <p:spPr bwMode="auto">
            <a:xfrm flipV="1">
              <a:off x="2139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3" name="Line 232"/>
            <p:cNvSpPr>
              <a:spLocks noChangeShapeType="1"/>
            </p:cNvSpPr>
            <p:nvPr/>
          </p:nvSpPr>
          <p:spPr bwMode="auto">
            <a:xfrm flipV="1">
              <a:off x="2311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4" name="Line 233"/>
            <p:cNvSpPr>
              <a:spLocks noChangeShapeType="1"/>
            </p:cNvSpPr>
            <p:nvPr/>
          </p:nvSpPr>
          <p:spPr bwMode="auto">
            <a:xfrm flipV="1">
              <a:off x="2474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5" name="Line 234"/>
            <p:cNvSpPr>
              <a:spLocks noChangeShapeType="1"/>
            </p:cNvSpPr>
            <p:nvPr/>
          </p:nvSpPr>
          <p:spPr bwMode="auto">
            <a:xfrm flipV="1">
              <a:off x="2645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6" name="Line 235"/>
            <p:cNvSpPr>
              <a:spLocks noChangeShapeType="1"/>
            </p:cNvSpPr>
            <p:nvPr/>
          </p:nvSpPr>
          <p:spPr bwMode="auto">
            <a:xfrm flipV="1">
              <a:off x="2808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7" name="Line 236"/>
            <p:cNvSpPr>
              <a:spLocks noChangeShapeType="1"/>
            </p:cNvSpPr>
            <p:nvPr/>
          </p:nvSpPr>
          <p:spPr bwMode="auto">
            <a:xfrm flipV="1">
              <a:off x="2979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8" name="Line 237"/>
            <p:cNvSpPr>
              <a:spLocks noChangeShapeType="1"/>
            </p:cNvSpPr>
            <p:nvPr/>
          </p:nvSpPr>
          <p:spPr bwMode="auto">
            <a:xfrm flipV="1">
              <a:off x="3142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9" name="Line 238"/>
            <p:cNvSpPr>
              <a:spLocks noChangeShapeType="1"/>
            </p:cNvSpPr>
            <p:nvPr/>
          </p:nvSpPr>
          <p:spPr bwMode="auto">
            <a:xfrm flipV="1">
              <a:off x="3314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0" name="Line 239"/>
            <p:cNvSpPr>
              <a:spLocks noChangeShapeType="1"/>
            </p:cNvSpPr>
            <p:nvPr/>
          </p:nvSpPr>
          <p:spPr bwMode="auto">
            <a:xfrm flipV="1">
              <a:off x="3477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1" name="Line 240"/>
            <p:cNvSpPr>
              <a:spLocks noChangeShapeType="1"/>
            </p:cNvSpPr>
            <p:nvPr/>
          </p:nvSpPr>
          <p:spPr bwMode="auto">
            <a:xfrm flipV="1">
              <a:off x="3648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2" name="Line 241"/>
            <p:cNvSpPr>
              <a:spLocks noChangeShapeType="1"/>
            </p:cNvSpPr>
            <p:nvPr/>
          </p:nvSpPr>
          <p:spPr bwMode="auto">
            <a:xfrm flipV="1">
              <a:off x="3811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3" name="Line 242"/>
            <p:cNvSpPr>
              <a:spLocks noChangeShapeType="1"/>
            </p:cNvSpPr>
            <p:nvPr/>
          </p:nvSpPr>
          <p:spPr bwMode="auto">
            <a:xfrm flipV="1">
              <a:off x="3983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4" name="Line 243"/>
            <p:cNvSpPr>
              <a:spLocks noChangeShapeType="1"/>
            </p:cNvSpPr>
            <p:nvPr/>
          </p:nvSpPr>
          <p:spPr bwMode="auto">
            <a:xfrm flipV="1">
              <a:off x="4146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5" name="Line 244"/>
            <p:cNvSpPr>
              <a:spLocks noChangeShapeType="1"/>
            </p:cNvSpPr>
            <p:nvPr/>
          </p:nvSpPr>
          <p:spPr bwMode="auto">
            <a:xfrm flipV="1">
              <a:off x="4317" y="3190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6" name="Line 245"/>
            <p:cNvSpPr>
              <a:spLocks noChangeShapeType="1"/>
            </p:cNvSpPr>
            <p:nvPr/>
          </p:nvSpPr>
          <p:spPr bwMode="auto">
            <a:xfrm>
              <a:off x="4317" y="1347"/>
              <a:ext cx="0" cy="18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7" name="Line 246"/>
            <p:cNvSpPr>
              <a:spLocks noChangeShapeType="1"/>
            </p:cNvSpPr>
            <p:nvPr/>
          </p:nvSpPr>
          <p:spPr bwMode="auto">
            <a:xfrm>
              <a:off x="4317" y="3190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8" name="Line 247"/>
            <p:cNvSpPr>
              <a:spLocks noChangeShapeType="1"/>
            </p:cNvSpPr>
            <p:nvPr/>
          </p:nvSpPr>
          <p:spPr bwMode="auto">
            <a:xfrm>
              <a:off x="4317" y="2960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9" name="Line 248"/>
            <p:cNvSpPr>
              <a:spLocks noChangeShapeType="1"/>
            </p:cNvSpPr>
            <p:nvPr/>
          </p:nvSpPr>
          <p:spPr bwMode="auto">
            <a:xfrm>
              <a:off x="4317" y="2731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" name="Line 249"/>
            <p:cNvSpPr>
              <a:spLocks noChangeShapeType="1"/>
            </p:cNvSpPr>
            <p:nvPr/>
          </p:nvSpPr>
          <p:spPr bwMode="auto">
            <a:xfrm>
              <a:off x="4317" y="2502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" name="Line 250"/>
            <p:cNvSpPr>
              <a:spLocks noChangeShapeType="1"/>
            </p:cNvSpPr>
            <p:nvPr/>
          </p:nvSpPr>
          <p:spPr bwMode="auto">
            <a:xfrm>
              <a:off x="4317" y="2273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2" name="Line 251"/>
            <p:cNvSpPr>
              <a:spLocks noChangeShapeType="1"/>
            </p:cNvSpPr>
            <p:nvPr/>
          </p:nvSpPr>
          <p:spPr bwMode="auto">
            <a:xfrm>
              <a:off x="4317" y="2035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3" name="Line 252"/>
            <p:cNvSpPr>
              <a:spLocks noChangeShapeType="1"/>
            </p:cNvSpPr>
            <p:nvPr/>
          </p:nvSpPr>
          <p:spPr bwMode="auto">
            <a:xfrm>
              <a:off x="4317" y="1806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4" name="Line 253"/>
            <p:cNvSpPr>
              <a:spLocks noChangeShapeType="1"/>
            </p:cNvSpPr>
            <p:nvPr/>
          </p:nvSpPr>
          <p:spPr bwMode="auto">
            <a:xfrm>
              <a:off x="4317" y="1577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5" name="Line 254"/>
            <p:cNvSpPr>
              <a:spLocks noChangeShapeType="1"/>
            </p:cNvSpPr>
            <p:nvPr/>
          </p:nvSpPr>
          <p:spPr bwMode="auto">
            <a:xfrm>
              <a:off x="4317" y="1347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6" name="Freeform 255"/>
            <p:cNvSpPr>
              <a:spLocks/>
            </p:cNvSpPr>
            <p:nvPr/>
          </p:nvSpPr>
          <p:spPr bwMode="auto">
            <a:xfrm>
              <a:off x="887" y="2451"/>
              <a:ext cx="334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3"/>
                </a:cxn>
                <a:cxn ang="0">
                  <a:pos x="39" y="5"/>
                </a:cxn>
                <a:cxn ang="0">
                  <a:pos x="58" y="6"/>
                </a:cxn>
                <a:cxn ang="0">
                  <a:pos x="78" y="4"/>
                </a:cxn>
                <a:cxn ang="0">
                  <a:pos x="97" y="5"/>
                </a:cxn>
                <a:cxn ang="0">
                  <a:pos x="117" y="4"/>
                </a:cxn>
                <a:cxn ang="0">
                  <a:pos x="136" y="4"/>
                </a:cxn>
                <a:cxn ang="0">
                  <a:pos x="156" y="5"/>
                </a:cxn>
                <a:cxn ang="0">
                  <a:pos x="175" y="5"/>
                </a:cxn>
                <a:cxn ang="0">
                  <a:pos x="195" y="6"/>
                </a:cxn>
                <a:cxn ang="0">
                  <a:pos x="215" y="6"/>
                </a:cxn>
                <a:cxn ang="0">
                  <a:pos x="234" y="6"/>
                </a:cxn>
                <a:cxn ang="0">
                  <a:pos x="254" y="6"/>
                </a:cxn>
                <a:cxn ang="0">
                  <a:pos x="273" y="7"/>
                </a:cxn>
                <a:cxn ang="0">
                  <a:pos x="293" y="7"/>
                </a:cxn>
                <a:cxn ang="0">
                  <a:pos x="312" y="7"/>
                </a:cxn>
                <a:cxn ang="0">
                  <a:pos x="332" y="8"/>
                </a:cxn>
                <a:cxn ang="0">
                  <a:pos x="351" y="8"/>
                </a:cxn>
                <a:cxn ang="0">
                  <a:pos x="371" y="8"/>
                </a:cxn>
                <a:cxn ang="0">
                  <a:pos x="390" y="8"/>
                </a:cxn>
              </a:cxnLst>
              <a:rect l="0" t="0" r="r" b="b"/>
              <a:pathLst>
                <a:path w="390" h="8">
                  <a:moveTo>
                    <a:pt x="0" y="0"/>
                  </a:moveTo>
                  <a:lnTo>
                    <a:pt x="19" y="3"/>
                  </a:lnTo>
                  <a:lnTo>
                    <a:pt x="39" y="5"/>
                  </a:lnTo>
                  <a:lnTo>
                    <a:pt x="58" y="6"/>
                  </a:lnTo>
                  <a:lnTo>
                    <a:pt x="78" y="4"/>
                  </a:lnTo>
                  <a:lnTo>
                    <a:pt x="97" y="5"/>
                  </a:lnTo>
                  <a:lnTo>
                    <a:pt x="117" y="4"/>
                  </a:lnTo>
                  <a:lnTo>
                    <a:pt x="136" y="4"/>
                  </a:lnTo>
                  <a:lnTo>
                    <a:pt x="156" y="5"/>
                  </a:lnTo>
                  <a:lnTo>
                    <a:pt x="175" y="5"/>
                  </a:lnTo>
                  <a:lnTo>
                    <a:pt x="195" y="6"/>
                  </a:lnTo>
                  <a:lnTo>
                    <a:pt x="215" y="6"/>
                  </a:lnTo>
                  <a:lnTo>
                    <a:pt x="234" y="6"/>
                  </a:lnTo>
                  <a:lnTo>
                    <a:pt x="254" y="6"/>
                  </a:lnTo>
                  <a:lnTo>
                    <a:pt x="273" y="7"/>
                  </a:lnTo>
                  <a:lnTo>
                    <a:pt x="293" y="7"/>
                  </a:lnTo>
                  <a:lnTo>
                    <a:pt x="312" y="7"/>
                  </a:lnTo>
                  <a:lnTo>
                    <a:pt x="332" y="8"/>
                  </a:lnTo>
                  <a:lnTo>
                    <a:pt x="351" y="8"/>
                  </a:lnTo>
                  <a:lnTo>
                    <a:pt x="371" y="8"/>
                  </a:lnTo>
                  <a:lnTo>
                    <a:pt x="390" y="8"/>
                  </a:lnTo>
                </a:path>
              </a:pathLst>
            </a:custGeom>
            <a:noFill/>
            <a:ln w="26988">
              <a:solidFill>
                <a:srgbClr val="00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7" name="Freeform 256"/>
            <p:cNvSpPr>
              <a:spLocks/>
            </p:cNvSpPr>
            <p:nvPr/>
          </p:nvSpPr>
          <p:spPr bwMode="auto">
            <a:xfrm>
              <a:off x="887" y="2774"/>
              <a:ext cx="3344" cy="5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9" y="2"/>
                </a:cxn>
                <a:cxn ang="0">
                  <a:pos x="39" y="0"/>
                </a:cxn>
                <a:cxn ang="0">
                  <a:pos x="58" y="2"/>
                </a:cxn>
                <a:cxn ang="0">
                  <a:pos x="78" y="2"/>
                </a:cxn>
                <a:cxn ang="0">
                  <a:pos x="97" y="2"/>
                </a:cxn>
                <a:cxn ang="0">
                  <a:pos x="117" y="2"/>
                </a:cxn>
                <a:cxn ang="0">
                  <a:pos x="136" y="3"/>
                </a:cxn>
                <a:cxn ang="0">
                  <a:pos x="156" y="3"/>
                </a:cxn>
                <a:cxn ang="0">
                  <a:pos x="175" y="3"/>
                </a:cxn>
                <a:cxn ang="0">
                  <a:pos x="195" y="3"/>
                </a:cxn>
                <a:cxn ang="0">
                  <a:pos x="215" y="4"/>
                </a:cxn>
                <a:cxn ang="0">
                  <a:pos x="234" y="4"/>
                </a:cxn>
                <a:cxn ang="0">
                  <a:pos x="254" y="4"/>
                </a:cxn>
                <a:cxn ang="0">
                  <a:pos x="273" y="4"/>
                </a:cxn>
                <a:cxn ang="0">
                  <a:pos x="293" y="5"/>
                </a:cxn>
                <a:cxn ang="0">
                  <a:pos x="312" y="5"/>
                </a:cxn>
                <a:cxn ang="0">
                  <a:pos x="332" y="5"/>
                </a:cxn>
                <a:cxn ang="0">
                  <a:pos x="351" y="5"/>
                </a:cxn>
                <a:cxn ang="0">
                  <a:pos x="371" y="5"/>
                </a:cxn>
                <a:cxn ang="0">
                  <a:pos x="390" y="6"/>
                </a:cxn>
              </a:cxnLst>
              <a:rect l="0" t="0" r="r" b="b"/>
              <a:pathLst>
                <a:path w="390" h="6">
                  <a:moveTo>
                    <a:pt x="0" y="1"/>
                  </a:moveTo>
                  <a:lnTo>
                    <a:pt x="19" y="2"/>
                  </a:lnTo>
                  <a:lnTo>
                    <a:pt x="39" y="0"/>
                  </a:lnTo>
                  <a:lnTo>
                    <a:pt x="58" y="2"/>
                  </a:lnTo>
                  <a:lnTo>
                    <a:pt x="78" y="2"/>
                  </a:lnTo>
                  <a:lnTo>
                    <a:pt x="97" y="2"/>
                  </a:lnTo>
                  <a:lnTo>
                    <a:pt x="117" y="2"/>
                  </a:lnTo>
                  <a:lnTo>
                    <a:pt x="136" y="3"/>
                  </a:lnTo>
                  <a:lnTo>
                    <a:pt x="156" y="3"/>
                  </a:lnTo>
                  <a:lnTo>
                    <a:pt x="175" y="3"/>
                  </a:lnTo>
                  <a:lnTo>
                    <a:pt x="195" y="3"/>
                  </a:lnTo>
                  <a:lnTo>
                    <a:pt x="215" y="4"/>
                  </a:lnTo>
                  <a:lnTo>
                    <a:pt x="234" y="4"/>
                  </a:lnTo>
                  <a:lnTo>
                    <a:pt x="254" y="4"/>
                  </a:lnTo>
                  <a:lnTo>
                    <a:pt x="273" y="4"/>
                  </a:lnTo>
                  <a:lnTo>
                    <a:pt x="293" y="5"/>
                  </a:lnTo>
                  <a:lnTo>
                    <a:pt x="312" y="5"/>
                  </a:lnTo>
                  <a:lnTo>
                    <a:pt x="332" y="5"/>
                  </a:lnTo>
                  <a:lnTo>
                    <a:pt x="351" y="5"/>
                  </a:lnTo>
                  <a:lnTo>
                    <a:pt x="371" y="5"/>
                  </a:lnTo>
                  <a:lnTo>
                    <a:pt x="390" y="6"/>
                  </a:lnTo>
                </a:path>
              </a:pathLst>
            </a:custGeom>
            <a:noFill/>
            <a:ln w="269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8" name="Rectangle 25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8" y="314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0</a:t>
              </a:r>
              <a:endParaRPr lang="en-US" sz="900"/>
            </a:p>
          </p:txBody>
        </p:sp>
        <p:sp>
          <p:nvSpPr>
            <p:cNvPr id="489" name="Rectangle 25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40" y="2918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100</a:t>
              </a:r>
              <a:endParaRPr lang="en-US" sz="900"/>
            </a:p>
          </p:txBody>
        </p:sp>
        <p:sp>
          <p:nvSpPr>
            <p:cNvPr id="490" name="Rectangle 25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40" y="2689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200</a:t>
              </a:r>
              <a:endParaRPr lang="en-US" sz="900"/>
            </a:p>
          </p:txBody>
        </p:sp>
        <p:sp>
          <p:nvSpPr>
            <p:cNvPr id="491" name="Rectangle 26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40" y="2459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300</a:t>
              </a:r>
              <a:endParaRPr lang="en-US" sz="900"/>
            </a:p>
          </p:txBody>
        </p:sp>
        <p:sp>
          <p:nvSpPr>
            <p:cNvPr id="492" name="Rectangle 26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0" y="2230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400</a:t>
              </a:r>
              <a:endParaRPr lang="en-US" sz="900"/>
            </a:p>
          </p:txBody>
        </p:sp>
        <p:sp>
          <p:nvSpPr>
            <p:cNvPr id="493" name="Rectangle 26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40" y="199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500</a:t>
              </a:r>
              <a:endParaRPr lang="en-US" sz="900"/>
            </a:p>
          </p:txBody>
        </p:sp>
        <p:sp>
          <p:nvSpPr>
            <p:cNvPr id="494" name="Rectangle 26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40" y="176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600</a:t>
              </a:r>
              <a:endParaRPr lang="en-US" sz="900"/>
            </a:p>
          </p:txBody>
        </p:sp>
        <p:sp>
          <p:nvSpPr>
            <p:cNvPr id="495" name="Rectangle 26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0" y="1534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700</a:t>
              </a:r>
              <a:endParaRPr lang="en-US" sz="900"/>
            </a:p>
          </p:txBody>
        </p:sp>
        <p:sp>
          <p:nvSpPr>
            <p:cNvPr id="496" name="Rectangle 26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40" y="130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800</a:t>
              </a:r>
              <a:endParaRPr lang="en-US" sz="900"/>
            </a:p>
          </p:txBody>
        </p:sp>
        <p:sp>
          <p:nvSpPr>
            <p:cNvPr id="497" name="Rectangle 26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10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2000</a:t>
              </a:r>
              <a:endParaRPr lang="en-US"/>
            </a:p>
          </p:txBody>
        </p:sp>
        <p:sp>
          <p:nvSpPr>
            <p:cNvPr id="498" name="Rectangle 26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73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2001</a:t>
              </a:r>
              <a:endParaRPr lang="en-US"/>
            </a:p>
          </p:txBody>
        </p:sp>
        <p:sp>
          <p:nvSpPr>
            <p:cNvPr id="499" name="Rectangle 26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145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2002</a:t>
              </a:r>
              <a:endParaRPr lang="en-US"/>
            </a:p>
          </p:txBody>
        </p:sp>
        <p:sp>
          <p:nvSpPr>
            <p:cNvPr id="500" name="Rectangle 26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307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2003</a:t>
              </a:r>
              <a:endParaRPr lang="en-US"/>
            </a:p>
          </p:txBody>
        </p:sp>
        <p:sp>
          <p:nvSpPr>
            <p:cNvPr id="501" name="Rectangle 27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79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2004</a:t>
              </a:r>
              <a:endParaRPr lang="en-US"/>
            </a:p>
          </p:txBody>
        </p:sp>
        <p:sp>
          <p:nvSpPr>
            <p:cNvPr id="502" name="Rectangle 27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42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2005</a:t>
              </a:r>
              <a:endParaRPr lang="en-US"/>
            </a:p>
          </p:txBody>
        </p:sp>
        <p:sp>
          <p:nvSpPr>
            <p:cNvPr id="503" name="Rectangle 2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813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2006</a:t>
              </a:r>
              <a:endParaRPr lang="en-US"/>
            </a:p>
          </p:txBody>
        </p:sp>
        <p:sp>
          <p:nvSpPr>
            <p:cNvPr id="504" name="Rectangle 2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76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2007</a:t>
              </a:r>
              <a:endParaRPr lang="en-US"/>
            </a:p>
          </p:txBody>
        </p:sp>
        <p:sp>
          <p:nvSpPr>
            <p:cNvPr id="505" name="Rectangle 27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48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2008</a:t>
              </a:r>
              <a:endParaRPr lang="en-US"/>
            </a:p>
          </p:txBody>
        </p:sp>
        <p:sp>
          <p:nvSpPr>
            <p:cNvPr id="506" name="Rectangle 27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11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2009</a:t>
              </a:r>
              <a:endParaRPr lang="en-US"/>
            </a:p>
          </p:txBody>
        </p:sp>
        <p:sp>
          <p:nvSpPr>
            <p:cNvPr id="507" name="Rectangle 27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482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2010</a:t>
              </a:r>
              <a:endParaRPr lang="en-US"/>
            </a:p>
          </p:txBody>
        </p:sp>
        <p:sp>
          <p:nvSpPr>
            <p:cNvPr id="508" name="Rectangle 27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654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2011</a:t>
              </a:r>
              <a:endParaRPr lang="en-US"/>
            </a:p>
          </p:txBody>
        </p:sp>
        <p:sp>
          <p:nvSpPr>
            <p:cNvPr id="509" name="Rectangle 27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817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2012</a:t>
              </a:r>
              <a:endParaRPr lang="en-US"/>
            </a:p>
          </p:txBody>
        </p:sp>
        <p:sp>
          <p:nvSpPr>
            <p:cNvPr id="510" name="Rectangle 27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88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2013</a:t>
              </a:r>
              <a:endParaRPr lang="en-US"/>
            </a:p>
          </p:txBody>
        </p:sp>
        <p:sp>
          <p:nvSpPr>
            <p:cNvPr id="511" name="Rectangle 28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151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2014</a:t>
              </a:r>
              <a:endParaRPr lang="en-US"/>
            </a:p>
          </p:txBody>
        </p:sp>
        <p:sp>
          <p:nvSpPr>
            <p:cNvPr id="512" name="Rectangle 28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322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2015</a:t>
              </a:r>
              <a:endParaRPr lang="en-US"/>
            </a:p>
          </p:txBody>
        </p:sp>
        <p:sp>
          <p:nvSpPr>
            <p:cNvPr id="513" name="Rectangle 28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85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2016</a:t>
              </a:r>
              <a:endParaRPr lang="en-US"/>
            </a:p>
          </p:txBody>
        </p:sp>
        <p:sp>
          <p:nvSpPr>
            <p:cNvPr id="514" name="Rectangle 28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57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2017</a:t>
              </a:r>
              <a:endParaRPr lang="en-US"/>
            </a:p>
          </p:txBody>
        </p:sp>
        <p:sp>
          <p:nvSpPr>
            <p:cNvPr id="515" name="Rectangle 28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20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2018</a:t>
              </a:r>
              <a:endParaRPr lang="en-US"/>
            </a:p>
          </p:txBody>
        </p:sp>
        <p:sp>
          <p:nvSpPr>
            <p:cNvPr id="516" name="Rectangle 28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991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2019</a:t>
              </a:r>
              <a:endParaRPr lang="en-US"/>
            </a:p>
          </p:txBody>
        </p:sp>
        <p:sp>
          <p:nvSpPr>
            <p:cNvPr id="517" name="Rectangle 28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54" y="325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2020</a:t>
              </a:r>
              <a:endParaRPr lang="en-US"/>
            </a:p>
          </p:txBody>
        </p:sp>
        <p:sp>
          <p:nvSpPr>
            <p:cNvPr id="518" name="Rectangle 28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43" y="1216"/>
              <a:ext cx="19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(TWh)</a:t>
              </a:r>
              <a:endParaRPr lang="en-US" sz="900"/>
            </a:p>
          </p:txBody>
        </p:sp>
        <p:sp>
          <p:nvSpPr>
            <p:cNvPr id="519" name="Rectangle 28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60" y="3147"/>
              <a:ext cx="1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0%</a:t>
              </a:r>
              <a:endParaRPr lang="en-US"/>
            </a:p>
          </p:txBody>
        </p:sp>
        <p:sp>
          <p:nvSpPr>
            <p:cNvPr id="520" name="Rectangle 28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360" y="2918"/>
              <a:ext cx="1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5%</a:t>
              </a:r>
              <a:endParaRPr lang="en-US"/>
            </a:p>
          </p:txBody>
        </p:sp>
        <p:sp>
          <p:nvSpPr>
            <p:cNvPr id="521" name="Rectangle 29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360" y="2689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10%</a:t>
              </a:r>
              <a:endParaRPr lang="en-US"/>
            </a:p>
          </p:txBody>
        </p:sp>
        <p:sp>
          <p:nvSpPr>
            <p:cNvPr id="522" name="Rectangle 29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360" y="2459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15%</a:t>
              </a:r>
              <a:endParaRPr lang="en-US"/>
            </a:p>
          </p:txBody>
        </p:sp>
        <p:sp>
          <p:nvSpPr>
            <p:cNvPr id="523" name="Rectangle 29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360" y="2230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20%</a:t>
              </a:r>
              <a:endParaRPr lang="en-US"/>
            </a:p>
          </p:txBody>
        </p:sp>
        <p:sp>
          <p:nvSpPr>
            <p:cNvPr id="524" name="Rectangle 29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60" y="1993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25%</a:t>
              </a:r>
              <a:endParaRPr lang="en-US"/>
            </a:p>
          </p:txBody>
        </p:sp>
        <p:sp>
          <p:nvSpPr>
            <p:cNvPr id="525" name="Rectangle 29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360" y="1763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30%</a:t>
              </a:r>
              <a:endParaRPr lang="en-US"/>
            </a:p>
          </p:txBody>
        </p:sp>
        <p:sp>
          <p:nvSpPr>
            <p:cNvPr id="526" name="Rectangle 29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60" y="1534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35%</a:t>
              </a:r>
              <a:endParaRPr lang="en-US"/>
            </a:p>
          </p:txBody>
        </p:sp>
        <p:sp>
          <p:nvSpPr>
            <p:cNvPr id="527" name="Rectangle 29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60" y="1305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40%</a:t>
              </a:r>
              <a:endParaRPr lang="en-US"/>
            </a:p>
          </p:txBody>
        </p:sp>
      </p:grpSp>
      <p:sp>
        <p:nvSpPr>
          <p:cNvPr id="543" name="Rectangle 3"/>
          <p:cNvSpPr txBox="1">
            <a:spLocks noChangeArrowheads="1"/>
          </p:cNvSpPr>
          <p:nvPr/>
        </p:nvSpPr>
        <p:spPr bwMode="auto">
          <a:xfrm>
            <a:off x="107504" y="889793"/>
            <a:ext cx="84963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-4763" algn="l" eaLnBrk="0" hangingPunct="0">
              <a:buSzPct val="75000"/>
            </a:pPr>
            <a:r>
              <a:rPr lang="hu-HU" sz="1200" b="1" dirty="0" smtClean="0"/>
              <a:t>Az elmúlt évtizedben lényegesen nőtt Brazíliában a villamosenergia-termelés, hogy ellássák az ország rohamosan növekvő igényét:</a:t>
            </a:r>
          </a:p>
          <a:p>
            <a:pPr marL="0" lvl="1" indent="-4763" algn="l" eaLnBrk="0" hangingPunct="0">
              <a:buSzPct val="75000"/>
            </a:pPr>
            <a:endParaRPr lang="hu-HU" sz="1200" b="1" dirty="0" smtClean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kereslet növekedése és a vízenergiának való kitettség jelentős áramkimaradásokat eredményez a mai napig.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brazil energiatermelés alapvetően függ a vízenergiától.</a:t>
            </a:r>
            <a:endParaRPr lang="en-US" sz="1200" dirty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brazil villamosenergia-termelés várhatóan évente 4,36 </a:t>
            </a:r>
            <a:r>
              <a:rPr lang="hu-HU" sz="1200" dirty="0" err="1" smtClean="0"/>
              <a:t>%-al</a:t>
            </a:r>
            <a:r>
              <a:rPr lang="hu-HU" sz="1200" dirty="0" smtClean="0"/>
              <a:t> fog nőni 2020-ig.</a:t>
            </a:r>
            <a:endParaRPr lang="en-US" sz="1200" dirty="0"/>
          </a:p>
          <a:p>
            <a:pPr marL="182563" lvl="2" indent="-187325" algn="l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hálózati veszteségek szintje Brazíliában, a teljes villamosenergia-termelés 15 %-a, a világon a legmagasabbak közé tartozik.</a:t>
            </a:r>
            <a:endParaRPr lang="en-US" sz="1200" dirty="0"/>
          </a:p>
          <a:p>
            <a:pPr marL="576263" lvl="2" indent="-287338" algn="l" eaLnBrk="0" hangingPunct="0">
              <a:spcBef>
                <a:spcPct val="40000"/>
              </a:spcBef>
              <a:buClr>
                <a:srgbClr val="8AA5CB"/>
              </a:buClr>
              <a:buSzPct val="85000"/>
              <a:buFont typeface="Symbol" pitchFamily="18" charset="2"/>
              <a:buChar char="-"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Oroszország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kereslet (1/</a:t>
            </a:r>
            <a:r>
              <a:rPr lang="hu-HU" b="0" dirty="0"/>
              <a:t>2</a:t>
            </a:r>
            <a:r>
              <a:rPr lang="hu-HU" b="0" dirty="0" smtClean="0"/>
              <a:t>)</a:t>
            </a:r>
            <a:endParaRPr lang="en-GB" sz="2400" b="0" dirty="0" smtClean="0"/>
          </a:p>
        </p:txBody>
      </p:sp>
      <p:sp>
        <p:nvSpPr>
          <p:cNvPr id="384" name="Rectangle 3"/>
          <p:cNvSpPr txBox="1">
            <a:spLocks noChangeArrowheads="1"/>
          </p:cNvSpPr>
          <p:nvPr/>
        </p:nvSpPr>
        <p:spPr bwMode="auto">
          <a:xfrm>
            <a:off x="222250" y="858936"/>
            <a:ext cx="84963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-4763" eaLnBrk="0" hangingPunct="0">
              <a:buSzPct val="75000"/>
            </a:pPr>
            <a:r>
              <a:rPr lang="hu-HU" sz="1200" b="1" dirty="0" smtClean="0"/>
              <a:t>A világ villamosenergia-fogyasztásának 5,3 %-át Oroszország használja, Európában az orosz piac a legjelentősebb:</a:t>
            </a:r>
          </a:p>
          <a:p>
            <a:pPr marL="0" lvl="1" indent="-4763" eaLnBrk="0" hangingPunct="0">
              <a:buSzPct val="75000"/>
            </a:pPr>
            <a:endParaRPr lang="en-US" sz="1200" b="1" dirty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Az elmúlt évtizedben az orosz villamosenergia-fogyasztás évente közel 2,</a:t>
            </a:r>
            <a:r>
              <a:rPr lang="hu-HU" sz="1200" dirty="0" err="1" smtClean="0"/>
              <a:t>2</a:t>
            </a:r>
            <a:r>
              <a:rPr lang="hu-HU" sz="1200" dirty="0" smtClean="0"/>
              <a:t> </a:t>
            </a:r>
            <a:r>
              <a:rPr lang="hu-HU" sz="1200" dirty="0" err="1" smtClean="0"/>
              <a:t>%-al</a:t>
            </a:r>
            <a:r>
              <a:rPr lang="hu-HU" sz="1200" dirty="0" smtClean="0"/>
              <a:t> nőtt.</a:t>
            </a:r>
            <a:r>
              <a:rPr lang="en-US" sz="1200" dirty="0" smtClean="0"/>
              <a:t> </a:t>
            </a:r>
            <a:endParaRPr lang="en-US" sz="1200" dirty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népesség csökkenése és az energiahatékonysági fejlesztések ellenére, az egy főre eső villamosenergia-fogyasztás növekszik, ami 2020-ra valószínűleg felülmúlja a nyugat-európai átlagot.</a:t>
            </a:r>
          </a:p>
          <a:p>
            <a:pPr marL="182563" lvl="2" indent="-187325" algn="l" eaLnBrk="0" hangingPunct="0">
              <a:buSzPct val="75000"/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231584" name="Picture 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6" y="2511896"/>
            <a:ext cx="9040118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Oroszország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kereslet (2/</a:t>
            </a:r>
            <a:r>
              <a:rPr lang="hu-HU" b="0" dirty="0" err="1" smtClean="0"/>
              <a:t>2</a:t>
            </a:r>
            <a:r>
              <a:rPr lang="hu-HU" b="0" dirty="0" smtClean="0"/>
              <a:t>)</a:t>
            </a:r>
            <a:endParaRPr lang="en-GB" sz="2400" b="0" dirty="0" smtClean="0"/>
          </a:p>
        </p:txBody>
      </p:sp>
      <p:sp>
        <p:nvSpPr>
          <p:cNvPr id="384" name="Rectangle 3"/>
          <p:cNvSpPr txBox="1">
            <a:spLocks noChangeArrowheads="1"/>
          </p:cNvSpPr>
          <p:nvPr/>
        </p:nvSpPr>
        <p:spPr bwMode="auto">
          <a:xfrm>
            <a:off x="222250" y="858936"/>
            <a:ext cx="84963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4763" eaLnBrk="0" hangingPunct="0">
              <a:buSzPct val="75000"/>
            </a:pPr>
            <a:r>
              <a:rPr lang="hu-HU" sz="1200" b="1" dirty="0" smtClean="0"/>
              <a:t>A gazdasági válság és az azt követő visszaesés az ipari tevékenységekben, csökkenést okozott a villamosenergia-keresletben:</a:t>
            </a:r>
          </a:p>
          <a:p>
            <a:pPr marL="0" lvl="2" indent="-4763" algn="l" eaLnBrk="0" hangingPunct="0">
              <a:buSzPct val="75000"/>
            </a:pPr>
            <a:endParaRPr lang="hu-HU" sz="1200" b="1" dirty="0" smtClean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fogyasztás várhatóan csak 2011-ben éri el a 2008-as szinteket, viszont 2020-ig 25 százalékkal fog növekedni.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Az ipari és energia szektorok lesznek várhatóan a villamosenergia-fogyasztás fő meghatározói 2020-ig.</a:t>
            </a:r>
            <a:endParaRPr lang="en-US" sz="1200" dirty="0" smtClean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endParaRPr lang="hu-HU" sz="1200" dirty="0" smtClean="0"/>
          </a:p>
          <a:p>
            <a:pPr marL="0" lvl="2" indent="-4763" eaLnBrk="0" hangingPunct="0">
              <a:buSzPct val="75000"/>
              <a:buFont typeface="Arial" pitchFamily="34" charset="0"/>
              <a:buChar char="•"/>
            </a:pPr>
            <a:endParaRPr lang="hu-HU" sz="1200" dirty="0" smtClean="0"/>
          </a:p>
        </p:txBody>
      </p:sp>
      <p:pic>
        <p:nvPicPr>
          <p:cNvPr id="232797" name="Picture 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172823"/>
            <a:ext cx="9036496" cy="413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Oroszország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kínálat</a:t>
            </a:r>
            <a:endParaRPr lang="en-GB" sz="2400" b="0" dirty="0" smtClean="0"/>
          </a:p>
        </p:txBody>
      </p:sp>
      <p:sp>
        <p:nvSpPr>
          <p:cNvPr id="543" name="Rectangle 3"/>
          <p:cNvSpPr txBox="1">
            <a:spLocks noChangeArrowheads="1"/>
          </p:cNvSpPr>
          <p:nvPr/>
        </p:nvSpPr>
        <p:spPr bwMode="auto">
          <a:xfrm>
            <a:off x="107504" y="889793"/>
            <a:ext cx="84963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-4763" eaLnBrk="0" hangingPunct="0">
              <a:buSzPct val="75000"/>
            </a:pPr>
            <a:r>
              <a:rPr lang="hu-HU" sz="1200" b="1" dirty="0" smtClean="0"/>
              <a:t>A modernizáció feltétlenül szükséges, hogy biztosítani lehessen az orosz villamosenergia-szektor növekedési potenciálját:</a:t>
            </a:r>
          </a:p>
          <a:p>
            <a:pPr marL="0" lvl="1" indent="-4763" eaLnBrk="0" hangingPunct="0">
              <a:buSzPct val="75000"/>
            </a:pPr>
            <a:endParaRPr lang="en-US" sz="1200" b="1" dirty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villamosenergia-termelés 2,</a:t>
            </a:r>
            <a:r>
              <a:rPr lang="hu-HU" sz="1200" dirty="0" err="1" smtClean="0"/>
              <a:t>2</a:t>
            </a:r>
            <a:r>
              <a:rPr lang="hu-HU" sz="1200" dirty="0" smtClean="0"/>
              <a:t>  </a:t>
            </a:r>
            <a:r>
              <a:rPr lang="hu-HU" sz="1200" dirty="0" err="1" smtClean="0"/>
              <a:t>%-al</a:t>
            </a:r>
            <a:r>
              <a:rPr lang="hu-HU" sz="1200" dirty="0" smtClean="0"/>
              <a:t> nőtt évente a 2000-es években, ami kb. megegyezett a fogyasztásban mért növekedési ütemmel.</a:t>
            </a:r>
            <a:endParaRPr lang="hu-HU" sz="1200" dirty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Oroszországban gyakoriak az áramkimaradások a kapacitáshiánynak és a hálózat gyenge állapotának köszönhetően.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Az alacsonyabb hálózati veszteségek ellenére, az ország átviteli infrastruktúrája további fejlesztésre szorul, hogy elérhesse a világátlagot.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hálózat fejlesztése szükséges a villamosenergia-elosztás területén.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endParaRPr lang="en-US" sz="1200" dirty="0" smtClean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endParaRPr lang="hu-HU" sz="1200" dirty="0" smtClean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endParaRPr lang="hu-HU" sz="1200" dirty="0" smtClean="0"/>
          </a:p>
        </p:txBody>
      </p:sp>
      <p:grpSp>
        <p:nvGrpSpPr>
          <p:cNvPr id="162" name="Group 297"/>
          <p:cNvGrpSpPr>
            <a:grpSpLocks/>
          </p:cNvGrpSpPr>
          <p:nvPr/>
        </p:nvGrpSpPr>
        <p:grpSpPr bwMode="auto">
          <a:xfrm>
            <a:off x="215528" y="2632945"/>
            <a:ext cx="8604944" cy="3721224"/>
            <a:chOff x="553" y="1122"/>
            <a:chExt cx="5239" cy="2208"/>
          </a:xfrm>
        </p:grpSpPr>
        <p:grpSp>
          <p:nvGrpSpPr>
            <p:cNvPr id="163" name="Group 4"/>
            <p:cNvGrpSpPr>
              <a:grpSpLocks/>
            </p:cNvGrpSpPr>
            <p:nvPr/>
          </p:nvGrpSpPr>
          <p:grpSpPr bwMode="auto">
            <a:xfrm>
              <a:off x="4726" y="1535"/>
              <a:ext cx="909" cy="113"/>
              <a:chOff x="4743" y="1535"/>
              <a:chExt cx="909" cy="113"/>
            </a:xfrm>
          </p:grpSpPr>
          <p:sp>
            <p:nvSpPr>
              <p:cNvPr id="318" name="Rectangle 5"/>
              <p:cNvSpPr>
                <a:spLocks noChangeArrowheads="1"/>
              </p:cNvSpPr>
              <p:nvPr/>
            </p:nvSpPr>
            <p:spPr bwMode="auto">
              <a:xfrm>
                <a:off x="4743" y="1535"/>
                <a:ext cx="113" cy="113"/>
              </a:xfrm>
              <a:prstGeom prst="rect">
                <a:avLst/>
              </a:prstGeom>
              <a:solidFill>
                <a:srgbClr val="CCD6E3"/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9" name="Rectangle 6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906" y="1543"/>
                <a:ext cx="74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Electricity production</a:t>
                </a:r>
              </a:p>
            </p:txBody>
          </p:sp>
        </p:grpSp>
        <p:grpSp>
          <p:nvGrpSpPr>
            <p:cNvPr id="164" name="Group 7"/>
            <p:cNvGrpSpPr>
              <a:grpSpLocks/>
            </p:cNvGrpSpPr>
            <p:nvPr/>
          </p:nvGrpSpPr>
          <p:grpSpPr bwMode="auto">
            <a:xfrm>
              <a:off x="4726" y="1754"/>
              <a:ext cx="820" cy="113"/>
              <a:chOff x="4743" y="1754"/>
              <a:chExt cx="820" cy="113"/>
            </a:xfrm>
          </p:grpSpPr>
          <p:sp>
            <p:nvSpPr>
              <p:cNvPr id="316" name="Rectangle 8"/>
              <p:cNvSpPr>
                <a:spLocks noChangeArrowheads="1"/>
              </p:cNvSpPr>
              <p:nvPr/>
            </p:nvSpPr>
            <p:spPr bwMode="auto">
              <a:xfrm>
                <a:off x="4743" y="1754"/>
                <a:ext cx="113" cy="113"/>
              </a:xfrm>
              <a:prstGeom prst="rect">
                <a:avLst/>
              </a:prstGeom>
              <a:solidFill>
                <a:srgbClr val="547096"/>
              </a:solidFill>
              <a:ln w="11176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" name="Rectangle 9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906" y="1762"/>
                <a:ext cx="65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Distribution losses</a:t>
                </a:r>
                <a:endParaRPr lang="en-US" sz="1000"/>
              </a:p>
            </p:txBody>
          </p:sp>
        </p:grpSp>
        <p:grpSp>
          <p:nvGrpSpPr>
            <p:cNvPr id="165" name="Group 10"/>
            <p:cNvGrpSpPr>
              <a:grpSpLocks/>
            </p:cNvGrpSpPr>
            <p:nvPr/>
          </p:nvGrpSpPr>
          <p:grpSpPr bwMode="auto">
            <a:xfrm>
              <a:off x="4637" y="2150"/>
              <a:ext cx="1155" cy="727"/>
              <a:chOff x="4637" y="2150"/>
              <a:chExt cx="1155" cy="727"/>
            </a:xfrm>
          </p:grpSpPr>
          <p:sp>
            <p:nvSpPr>
              <p:cNvPr id="307" name="Rectangle 11"/>
              <p:cNvSpPr>
                <a:spLocks noChangeArrowheads="1"/>
              </p:cNvSpPr>
              <p:nvPr/>
            </p:nvSpPr>
            <p:spPr bwMode="auto">
              <a:xfrm>
                <a:off x="4726" y="2412"/>
                <a:ext cx="120" cy="14"/>
              </a:xfrm>
              <a:prstGeom prst="rect">
                <a:avLst/>
              </a:prstGeom>
              <a:solidFill>
                <a:srgbClr val="08205C"/>
              </a:solidFill>
              <a:ln w="19050">
                <a:solidFill>
                  <a:srgbClr val="08205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8" name="Rectangle 12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881" y="2356"/>
                <a:ext cx="67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Rate of distribution</a:t>
                </a:r>
                <a:endParaRPr lang="en-US" sz="1000"/>
              </a:p>
            </p:txBody>
          </p:sp>
          <p:sp>
            <p:nvSpPr>
              <p:cNvPr id="309" name="Rectangle 13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881" y="2468"/>
                <a:ext cx="52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losses (Russia)</a:t>
                </a:r>
                <a:endParaRPr lang="en-US" sz="1000" i="1"/>
              </a:p>
            </p:txBody>
          </p:sp>
          <p:grpSp>
            <p:nvGrpSpPr>
              <p:cNvPr id="310" name="Group 14"/>
              <p:cNvGrpSpPr>
                <a:grpSpLocks/>
              </p:cNvGrpSpPr>
              <p:nvPr/>
            </p:nvGrpSpPr>
            <p:grpSpPr bwMode="auto">
              <a:xfrm>
                <a:off x="4726" y="2633"/>
                <a:ext cx="829" cy="209"/>
                <a:chOff x="4726" y="2765"/>
                <a:chExt cx="829" cy="209"/>
              </a:xfrm>
            </p:grpSpPr>
            <p:sp>
              <p:nvSpPr>
                <p:cNvPr id="313" name="Rectangle 15"/>
                <p:cNvSpPr>
                  <a:spLocks noChangeArrowheads="1"/>
                </p:cNvSpPr>
                <p:nvPr/>
              </p:nvSpPr>
              <p:spPr bwMode="auto">
                <a:xfrm>
                  <a:off x="4726" y="2822"/>
                  <a:ext cx="120" cy="14"/>
                </a:xfrm>
                <a:prstGeom prst="rect">
                  <a:avLst/>
                </a:prstGeom>
                <a:solidFill>
                  <a:srgbClr val="FF0101"/>
                </a:solidFill>
                <a:ln w="19050">
                  <a:solidFill>
                    <a:srgbClr val="FF010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14" name="Rectangle 1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4881" y="2765"/>
                  <a:ext cx="67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</a:rPr>
                    <a:t>Rate of distribution</a:t>
                  </a:r>
                  <a:endParaRPr lang="en-US" sz="1000"/>
                </a:p>
              </p:txBody>
            </p:sp>
            <p:sp>
              <p:nvSpPr>
                <p:cNvPr id="315" name="Rectangle 17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4881" y="2878"/>
                  <a:ext cx="505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</a:rPr>
                    <a:t>losses (World)</a:t>
                  </a:r>
                </a:p>
              </p:txBody>
            </p:sp>
          </p:grpSp>
          <p:sp>
            <p:nvSpPr>
              <p:cNvPr id="311" name="Rectangle 18"/>
              <p:cNvSpPr>
                <a:spLocks noChangeArrowheads="1"/>
              </p:cNvSpPr>
              <p:nvPr/>
            </p:nvSpPr>
            <p:spPr bwMode="auto">
              <a:xfrm>
                <a:off x="4637" y="2150"/>
                <a:ext cx="1155" cy="727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312" name="Rectangle 1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637" y="2150"/>
                <a:ext cx="1155" cy="174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1000" b="0">
                    <a:solidFill>
                      <a:schemeClr val="tx1"/>
                    </a:solidFill>
                  </a:rPr>
                  <a:t>Secondary axis</a:t>
                </a:r>
              </a:p>
            </p:txBody>
          </p:sp>
        </p:grpSp>
        <p:grpSp>
          <p:nvGrpSpPr>
            <p:cNvPr id="166" name="Group 20"/>
            <p:cNvGrpSpPr>
              <a:grpSpLocks/>
            </p:cNvGrpSpPr>
            <p:nvPr/>
          </p:nvGrpSpPr>
          <p:grpSpPr bwMode="auto">
            <a:xfrm>
              <a:off x="4637" y="1278"/>
              <a:ext cx="1155" cy="655"/>
              <a:chOff x="4652" y="1278"/>
              <a:chExt cx="1155" cy="655"/>
            </a:xfrm>
          </p:grpSpPr>
          <p:sp>
            <p:nvSpPr>
              <p:cNvPr id="305" name="Rectangle 21"/>
              <p:cNvSpPr>
                <a:spLocks noChangeArrowheads="1"/>
              </p:cNvSpPr>
              <p:nvPr/>
            </p:nvSpPr>
            <p:spPr bwMode="auto">
              <a:xfrm>
                <a:off x="4652" y="1278"/>
                <a:ext cx="1155" cy="655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306" name="Rectangle 2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652" y="1278"/>
                <a:ext cx="1155" cy="174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1000" b="0">
                    <a:solidFill>
                      <a:schemeClr val="tx1"/>
                    </a:solidFill>
                  </a:rPr>
                  <a:t>Primary axis</a:t>
                </a:r>
              </a:p>
            </p:txBody>
          </p:sp>
        </p:grpSp>
        <p:sp>
          <p:nvSpPr>
            <p:cNvPr id="167" name="Rectangle 23"/>
            <p:cNvSpPr>
              <a:spLocks noChangeArrowheads="1"/>
            </p:cNvSpPr>
            <p:nvPr/>
          </p:nvSpPr>
          <p:spPr bwMode="auto">
            <a:xfrm>
              <a:off x="2311" y="1211"/>
              <a:ext cx="2004" cy="1976"/>
            </a:xfrm>
            <a:prstGeom prst="rect">
              <a:avLst/>
            </a:prstGeom>
            <a:solidFill>
              <a:srgbClr val="DDDDDD"/>
            </a:solidFill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hu-HU"/>
            </a:p>
          </p:txBody>
        </p:sp>
        <p:sp>
          <p:nvSpPr>
            <p:cNvPr id="168" name="Rectangle 2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311" y="1122"/>
              <a:ext cx="2004" cy="224"/>
            </a:xfrm>
            <a:prstGeom prst="rect">
              <a:avLst/>
            </a:prstGeom>
            <a:solidFill>
              <a:srgbClr val="C0C0C0"/>
            </a:solidFill>
            <a:ln w="6350" algn="ctr">
              <a:noFill/>
              <a:miter lim="800000"/>
              <a:headEnd/>
              <a:tailEnd/>
            </a:ln>
          </p:spPr>
          <p:txBody>
            <a:bodyPr lIns="72000" tIns="72000" rIns="36000" bIns="72000" anchor="ctr">
              <a:spAutoFit/>
            </a:bodyPr>
            <a:lstStyle/>
            <a:p>
              <a:pPr algn="ctr"/>
              <a:r>
                <a:rPr lang="en-US" sz="1400">
                  <a:solidFill>
                    <a:srgbClr val="4D4D4D"/>
                  </a:solidFill>
                </a:rPr>
                <a:t>Forecast</a:t>
              </a:r>
            </a:p>
          </p:txBody>
        </p:sp>
        <p:sp>
          <p:nvSpPr>
            <p:cNvPr id="169" name="Line 25"/>
            <p:cNvSpPr>
              <a:spLocks noChangeShapeType="1"/>
            </p:cNvSpPr>
            <p:nvPr/>
          </p:nvSpPr>
          <p:spPr bwMode="auto">
            <a:xfrm>
              <a:off x="2310" y="1124"/>
              <a:ext cx="0" cy="2066"/>
            </a:xfrm>
            <a:prstGeom prst="line">
              <a:avLst/>
            </a:prstGeom>
            <a:noFill/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70" name="Line 162"/>
            <p:cNvSpPr>
              <a:spLocks noChangeShapeType="1"/>
            </p:cNvSpPr>
            <p:nvPr/>
          </p:nvSpPr>
          <p:spPr bwMode="auto">
            <a:xfrm>
              <a:off x="801" y="2962"/>
              <a:ext cx="3517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1" name="Line 163"/>
            <p:cNvSpPr>
              <a:spLocks noChangeShapeType="1"/>
            </p:cNvSpPr>
            <p:nvPr/>
          </p:nvSpPr>
          <p:spPr bwMode="auto">
            <a:xfrm>
              <a:off x="801" y="2735"/>
              <a:ext cx="3517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2" name="Line 164"/>
            <p:cNvSpPr>
              <a:spLocks noChangeShapeType="1"/>
            </p:cNvSpPr>
            <p:nvPr/>
          </p:nvSpPr>
          <p:spPr bwMode="auto">
            <a:xfrm>
              <a:off x="801" y="2501"/>
              <a:ext cx="3517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3" name="Line 165"/>
            <p:cNvSpPr>
              <a:spLocks noChangeShapeType="1"/>
            </p:cNvSpPr>
            <p:nvPr/>
          </p:nvSpPr>
          <p:spPr bwMode="auto">
            <a:xfrm>
              <a:off x="801" y="2275"/>
              <a:ext cx="3517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" name="Line 166"/>
            <p:cNvSpPr>
              <a:spLocks noChangeShapeType="1"/>
            </p:cNvSpPr>
            <p:nvPr/>
          </p:nvSpPr>
          <p:spPr bwMode="auto">
            <a:xfrm>
              <a:off x="801" y="2040"/>
              <a:ext cx="3517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5" name="Line 167"/>
            <p:cNvSpPr>
              <a:spLocks noChangeShapeType="1"/>
            </p:cNvSpPr>
            <p:nvPr/>
          </p:nvSpPr>
          <p:spPr bwMode="auto">
            <a:xfrm>
              <a:off x="801" y="1806"/>
              <a:ext cx="3517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6" name="Line 168"/>
            <p:cNvSpPr>
              <a:spLocks noChangeShapeType="1"/>
            </p:cNvSpPr>
            <p:nvPr/>
          </p:nvSpPr>
          <p:spPr bwMode="auto">
            <a:xfrm>
              <a:off x="801" y="1579"/>
              <a:ext cx="3517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7" name="Line 169"/>
            <p:cNvSpPr>
              <a:spLocks noChangeShapeType="1"/>
            </p:cNvSpPr>
            <p:nvPr/>
          </p:nvSpPr>
          <p:spPr bwMode="auto">
            <a:xfrm>
              <a:off x="801" y="1345"/>
              <a:ext cx="3517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8" name="Rectangle 170"/>
            <p:cNvSpPr>
              <a:spLocks noChangeArrowheads="1"/>
            </p:cNvSpPr>
            <p:nvPr/>
          </p:nvSpPr>
          <p:spPr bwMode="auto">
            <a:xfrm>
              <a:off x="810" y="2191"/>
              <a:ext cx="69" cy="1005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9" name="Rectangle 171"/>
            <p:cNvSpPr>
              <a:spLocks noChangeArrowheads="1"/>
            </p:cNvSpPr>
            <p:nvPr/>
          </p:nvSpPr>
          <p:spPr bwMode="auto">
            <a:xfrm>
              <a:off x="974" y="2166"/>
              <a:ext cx="77" cy="1030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0" name="Rectangle 172"/>
            <p:cNvSpPr>
              <a:spLocks noChangeArrowheads="1"/>
            </p:cNvSpPr>
            <p:nvPr/>
          </p:nvSpPr>
          <p:spPr bwMode="auto">
            <a:xfrm>
              <a:off x="1146" y="2166"/>
              <a:ext cx="69" cy="1030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1" name="Rectangle 173"/>
            <p:cNvSpPr>
              <a:spLocks noChangeArrowheads="1"/>
            </p:cNvSpPr>
            <p:nvPr/>
          </p:nvSpPr>
          <p:spPr bwMode="auto">
            <a:xfrm>
              <a:off x="1310" y="2141"/>
              <a:ext cx="77" cy="1055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2" name="Rectangle 174"/>
            <p:cNvSpPr>
              <a:spLocks noChangeArrowheads="1"/>
            </p:cNvSpPr>
            <p:nvPr/>
          </p:nvSpPr>
          <p:spPr bwMode="auto">
            <a:xfrm>
              <a:off x="1482" y="2116"/>
              <a:ext cx="69" cy="1080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3" name="Rectangle 175"/>
            <p:cNvSpPr>
              <a:spLocks noChangeArrowheads="1"/>
            </p:cNvSpPr>
            <p:nvPr/>
          </p:nvSpPr>
          <p:spPr bwMode="auto">
            <a:xfrm>
              <a:off x="1646" y="2099"/>
              <a:ext cx="78" cy="1097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" name="Rectangle 176"/>
            <p:cNvSpPr>
              <a:spLocks noChangeArrowheads="1"/>
            </p:cNvSpPr>
            <p:nvPr/>
          </p:nvSpPr>
          <p:spPr bwMode="auto">
            <a:xfrm>
              <a:off x="1818" y="2049"/>
              <a:ext cx="69" cy="1147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" name="Rectangle 177"/>
            <p:cNvSpPr>
              <a:spLocks noChangeArrowheads="1"/>
            </p:cNvSpPr>
            <p:nvPr/>
          </p:nvSpPr>
          <p:spPr bwMode="auto">
            <a:xfrm>
              <a:off x="1982" y="2023"/>
              <a:ext cx="69" cy="1173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6" name="Rectangle 178"/>
            <p:cNvSpPr>
              <a:spLocks noChangeArrowheads="1"/>
            </p:cNvSpPr>
            <p:nvPr/>
          </p:nvSpPr>
          <p:spPr bwMode="auto">
            <a:xfrm>
              <a:off x="2146" y="1998"/>
              <a:ext cx="77" cy="1198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7" name="Rectangle 179"/>
            <p:cNvSpPr>
              <a:spLocks noChangeArrowheads="1"/>
            </p:cNvSpPr>
            <p:nvPr/>
          </p:nvSpPr>
          <p:spPr bwMode="auto">
            <a:xfrm>
              <a:off x="2318" y="2023"/>
              <a:ext cx="69" cy="1173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8" name="Rectangle 180"/>
            <p:cNvSpPr>
              <a:spLocks noChangeArrowheads="1"/>
            </p:cNvSpPr>
            <p:nvPr/>
          </p:nvSpPr>
          <p:spPr bwMode="auto">
            <a:xfrm>
              <a:off x="2482" y="2007"/>
              <a:ext cx="78" cy="1189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9" name="Rectangle 181"/>
            <p:cNvSpPr>
              <a:spLocks noChangeArrowheads="1"/>
            </p:cNvSpPr>
            <p:nvPr/>
          </p:nvSpPr>
          <p:spPr bwMode="auto">
            <a:xfrm>
              <a:off x="2654" y="1990"/>
              <a:ext cx="69" cy="1206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0" name="Rectangle 182"/>
            <p:cNvSpPr>
              <a:spLocks noChangeArrowheads="1"/>
            </p:cNvSpPr>
            <p:nvPr/>
          </p:nvSpPr>
          <p:spPr bwMode="auto">
            <a:xfrm>
              <a:off x="2818" y="1956"/>
              <a:ext cx="78" cy="1240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1" name="Rectangle 183"/>
            <p:cNvSpPr>
              <a:spLocks noChangeArrowheads="1"/>
            </p:cNvSpPr>
            <p:nvPr/>
          </p:nvSpPr>
          <p:spPr bwMode="auto">
            <a:xfrm>
              <a:off x="2991" y="1915"/>
              <a:ext cx="68" cy="1281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2" name="Rectangle 184"/>
            <p:cNvSpPr>
              <a:spLocks noChangeArrowheads="1"/>
            </p:cNvSpPr>
            <p:nvPr/>
          </p:nvSpPr>
          <p:spPr bwMode="auto">
            <a:xfrm>
              <a:off x="3154" y="1881"/>
              <a:ext cx="69" cy="1315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3" name="Rectangle 185"/>
            <p:cNvSpPr>
              <a:spLocks noChangeArrowheads="1"/>
            </p:cNvSpPr>
            <p:nvPr/>
          </p:nvSpPr>
          <p:spPr bwMode="auto">
            <a:xfrm>
              <a:off x="3318" y="1839"/>
              <a:ext cx="78" cy="1357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" name="Rectangle 186"/>
            <p:cNvSpPr>
              <a:spLocks noChangeArrowheads="1"/>
            </p:cNvSpPr>
            <p:nvPr/>
          </p:nvSpPr>
          <p:spPr bwMode="auto">
            <a:xfrm>
              <a:off x="3490" y="1806"/>
              <a:ext cx="69" cy="1390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" name="Rectangle 187"/>
            <p:cNvSpPr>
              <a:spLocks noChangeArrowheads="1"/>
            </p:cNvSpPr>
            <p:nvPr/>
          </p:nvSpPr>
          <p:spPr bwMode="auto">
            <a:xfrm>
              <a:off x="3654" y="1772"/>
              <a:ext cx="78" cy="1424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6" name="Rectangle 188"/>
            <p:cNvSpPr>
              <a:spLocks noChangeArrowheads="1"/>
            </p:cNvSpPr>
            <p:nvPr/>
          </p:nvSpPr>
          <p:spPr bwMode="auto">
            <a:xfrm>
              <a:off x="3826" y="1730"/>
              <a:ext cx="69" cy="1466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7" name="Rectangle 189"/>
            <p:cNvSpPr>
              <a:spLocks noChangeArrowheads="1"/>
            </p:cNvSpPr>
            <p:nvPr/>
          </p:nvSpPr>
          <p:spPr bwMode="auto">
            <a:xfrm>
              <a:off x="3990" y="1697"/>
              <a:ext cx="78" cy="1499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8" name="Rectangle 190"/>
            <p:cNvSpPr>
              <a:spLocks noChangeArrowheads="1"/>
            </p:cNvSpPr>
            <p:nvPr/>
          </p:nvSpPr>
          <p:spPr bwMode="auto">
            <a:xfrm>
              <a:off x="4163" y="1655"/>
              <a:ext cx="69" cy="1541"/>
            </a:xfrm>
            <a:prstGeom prst="rect">
              <a:avLst/>
            </a:prstGeom>
            <a:solidFill>
              <a:srgbClr val="CCD6E3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9" name="Rectangle 191"/>
            <p:cNvSpPr>
              <a:spLocks noChangeArrowheads="1"/>
            </p:cNvSpPr>
            <p:nvPr/>
          </p:nvSpPr>
          <p:spPr bwMode="auto">
            <a:xfrm>
              <a:off x="879" y="3079"/>
              <a:ext cx="69" cy="117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0" name="Rectangle 192"/>
            <p:cNvSpPr>
              <a:spLocks noChangeArrowheads="1"/>
            </p:cNvSpPr>
            <p:nvPr/>
          </p:nvSpPr>
          <p:spPr bwMode="auto">
            <a:xfrm>
              <a:off x="1051" y="3070"/>
              <a:ext cx="69" cy="126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" name="Rectangle 193"/>
            <p:cNvSpPr>
              <a:spLocks noChangeArrowheads="1"/>
            </p:cNvSpPr>
            <p:nvPr/>
          </p:nvSpPr>
          <p:spPr bwMode="auto">
            <a:xfrm>
              <a:off x="1215" y="3070"/>
              <a:ext cx="69" cy="126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2" name="Rectangle 194"/>
            <p:cNvSpPr>
              <a:spLocks noChangeArrowheads="1"/>
            </p:cNvSpPr>
            <p:nvPr/>
          </p:nvSpPr>
          <p:spPr bwMode="auto">
            <a:xfrm>
              <a:off x="1387" y="3070"/>
              <a:ext cx="69" cy="126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3" name="Rectangle 195"/>
            <p:cNvSpPr>
              <a:spLocks noChangeArrowheads="1"/>
            </p:cNvSpPr>
            <p:nvPr/>
          </p:nvSpPr>
          <p:spPr bwMode="auto">
            <a:xfrm>
              <a:off x="1551" y="3062"/>
              <a:ext cx="69" cy="134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" name="Rectangle 196"/>
            <p:cNvSpPr>
              <a:spLocks noChangeArrowheads="1"/>
            </p:cNvSpPr>
            <p:nvPr/>
          </p:nvSpPr>
          <p:spPr bwMode="auto">
            <a:xfrm>
              <a:off x="1724" y="3062"/>
              <a:ext cx="69" cy="134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" name="Rectangle 197"/>
            <p:cNvSpPr>
              <a:spLocks noChangeArrowheads="1"/>
            </p:cNvSpPr>
            <p:nvPr/>
          </p:nvSpPr>
          <p:spPr bwMode="auto">
            <a:xfrm>
              <a:off x="1887" y="3070"/>
              <a:ext cx="69" cy="126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" name="Rectangle 198"/>
            <p:cNvSpPr>
              <a:spLocks noChangeArrowheads="1"/>
            </p:cNvSpPr>
            <p:nvPr/>
          </p:nvSpPr>
          <p:spPr bwMode="auto">
            <a:xfrm>
              <a:off x="2051" y="3070"/>
              <a:ext cx="69" cy="126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7" name="Rectangle 199"/>
            <p:cNvSpPr>
              <a:spLocks noChangeArrowheads="1"/>
            </p:cNvSpPr>
            <p:nvPr/>
          </p:nvSpPr>
          <p:spPr bwMode="auto">
            <a:xfrm>
              <a:off x="2223" y="3070"/>
              <a:ext cx="69" cy="126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8" name="Rectangle 200"/>
            <p:cNvSpPr>
              <a:spLocks noChangeArrowheads="1"/>
            </p:cNvSpPr>
            <p:nvPr/>
          </p:nvSpPr>
          <p:spPr bwMode="auto">
            <a:xfrm>
              <a:off x="2387" y="3070"/>
              <a:ext cx="69" cy="126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9" name="Rectangle 201"/>
            <p:cNvSpPr>
              <a:spLocks noChangeArrowheads="1"/>
            </p:cNvSpPr>
            <p:nvPr/>
          </p:nvSpPr>
          <p:spPr bwMode="auto">
            <a:xfrm>
              <a:off x="2560" y="3070"/>
              <a:ext cx="69" cy="126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0" name="Rectangle 202"/>
            <p:cNvSpPr>
              <a:spLocks noChangeArrowheads="1"/>
            </p:cNvSpPr>
            <p:nvPr/>
          </p:nvSpPr>
          <p:spPr bwMode="auto">
            <a:xfrm>
              <a:off x="2723" y="3070"/>
              <a:ext cx="69" cy="126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1" name="Rectangle 203"/>
            <p:cNvSpPr>
              <a:spLocks noChangeArrowheads="1"/>
            </p:cNvSpPr>
            <p:nvPr/>
          </p:nvSpPr>
          <p:spPr bwMode="auto">
            <a:xfrm>
              <a:off x="2896" y="3070"/>
              <a:ext cx="69" cy="126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2" name="Rectangle 204"/>
            <p:cNvSpPr>
              <a:spLocks noChangeArrowheads="1"/>
            </p:cNvSpPr>
            <p:nvPr/>
          </p:nvSpPr>
          <p:spPr bwMode="auto">
            <a:xfrm>
              <a:off x="3059" y="3070"/>
              <a:ext cx="69" cy="126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3" name="Rectangle 205"/>
            <p:cNvSpPr>
              <a:spLocks noChangeArrowheads="1"/>
            </p:cNvSpPr>
            <p:nvPr/>
          </p:nvSpPr>
          <p:spPr bwMode="auto">
            <a:xfrm>
              <a:off x="3223" y="3070"/>
              <a:ext cx="69" cy="126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4" name="Rectangle 206"/>
            <p:cNvSpPr>
              <a:spLocks noChangeArrowheads="1"/>
            </p:cNvSpPr>
            <p:nvPr/>
          </p:nvSpPr>
          <p:spPr bwMode="auto">
            <a:xfrm>
              <a:off x="3396" y="3062"/>
              <a:ext cx="69" cy="134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" name="Rectangle 207"/>
            <p:cNvSpPr>
              <a:spLocks noChangeArrowheads="1"/>
            </p:cNvSpPr>
            <p:nvPr/>
          </p:nvSpPr>
          <p:spPr bwMode="auto">
            <a:xfrm>
              <a:off x="3559" y="3062"/>
              <a:ext cx="69" cy="134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" name="Rectangle 208"/>
            <p:cNvSpPr>
              <a:spLocks noChangeArrowheads="1"/>
            </p:cNvSpPr>
            <p:nvPr/>
          </p:nvSpPr>
          <p:spPr bwMode="auto">
            <a:xfrm>
              <a:off x="3732" y="3062"/>
              <a:ext cx="69" cy="134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7" name="Rectangle 209"/>
            <p:cNvSpPr>
              <a:spLocks noChangeArrowheads="1"/>
            </p:cNvSpPr>
            <p:nvPr/>
          </p:nvSpPr>
          <p:spPr bwMode="auto">
            <a:xfrm>
              <a:off x="3895" y="3062"/>
              <a:ext cx="69" cy="134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8" name="Rectangle 210"/>
            <p:cNvSpPr>
              <a:spLocks noChangeArrowheads="1"/>
            </p:cNvSpPr>
            <p:nvPr/>
          </p:nvSpPr>
          <p:spPr bwMode="auto">
            <a:xfrm>
              <a:off x="4068" y="3054"/>
              <a:ext cx="69" cy="142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9" name="Rectangle 211"/>
            <p:cNvSpPr>
              <a:spLocks noChangeArrowheads="1"/>
            </p:cNvSpPr>
            <p:nvPr/>
          </p:nvSpPr>
          <p:spPr bwMode="auto">
            <a:xfrm>
              <a:off x="4232" y="3054"/>
              <a:ext cx="68" cy="142"/>
            </a:xfrm>
            <a:prstGeom prst="rect">
              <a:avLst/>
            </a:prstGeom>
            <a:solidFill>
              <a:srgbClr val="54709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0" name="Line 212"/>
            <p:cNvSpPr>
              <a:spLocks noChangeShapeType="1"/>
            </p:cNvSpPr>
            <p:nvPr/>
          </p:nvSpPr>
          <p:spPr bwMode="auto">
            <a:xfrm>
              <a:off x="801" y="1345"/>
              <a:ext cx="0" cy="18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1" name="Line 213"/>
            <p:cNvSpPr>
              <a:spLocks noChangeShapeType="1"/>
            </p:cNvSpPr>
            <p:nvPr/>
          </p:nvSpPr>
          <p:spPr bwMode="auto">
            <a:xfrm>
              <a:off x="784" y="3196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2" name="Line 214"/>
            <p:cNvSpPr>
              <a:spLocks noChangeShapeType="1"/>
            </p:cNvSpPr>
            <p:nvPr/>
          </p:nvSpPr>
          <p:spPr bwMode="auto">
            <a:xfrm>
              <a:off x="784" y="2962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3" name="Line 215"/>
            <p:cNvSpPr>
              <a:spLocks noChangeShapeType="1"/>
            </p:cNvSpPr>
            <p:nvPr/>
          </p:nvSpPr>
          <p:spPr bwMode="auto">
            <a:xfrm>
              <a:off x="784" y="2735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4" name="Line 216"/>
            <p:cNvSpPr>
              <a:spLocks noChangeShapeType="1"/>
            </p:cNvSpPr>
            <p:nvPr/>
          </p:nvSpPr>
          <p:spPr bwMode="auto">
            <a:xfrm>
              <a:off x="784" y="2501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" name="Line 217"/>
            <p:cNvSpPr>
              <a:spLocks noChangeShapeType="1"/>
            </p:cNvSpPr>
            <p:nvPr/>
          </p:nvSpPr>
          <p:spPr bwMode="auto">
            <a:xfrm>
              <a:off x="784" y="2275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6" name="Line 218"/>
            <p:cNvSpPr>
              <a:spLocks noChangeShapeType="1"/>
            </p:cNvSpPr>
            <p:nvPr/>
          </p:nvSpPr>
          <p:spPr bwMode="auto">
            <a:xfrm>
              <a:off x="784" y="2040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7" name="Line 219"/>
            <p:cNvSpPr>
              <a:spLocks noChangeShapeType="1"/>
            </p:cNvSpPr>
            <p:nvPr/>
          </p:nvSpPr>
          <p:spPr bwMode="auto">
            <a:xfrm>
              <a:off x="784" y="1806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8" name="Line 220"/>
            <p:cNvSpPr>
              <a:spLocks noChangeShapeType="1"/>
            </p:cNvSpPr>
            <p:nvPr/>
          </p:nvSpPr>
          <p:spPr bwMode="auto">
            <a:xfrm>
              <a:off x="784" y="1579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9" name="Line 221"/>
            <p:cNvSpPr>
              <a:spLocks noChangeShapeType="1"/>
            </p:cNvSpPr>
            <p:nvPr/>
          </p:nvSpPr>
          <p:spPr bwMode="auto">
            <a:xfrm>
              <a:off x="784" y="1345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0" name="Line 222"/>
            <p:cNvSpPr>
              <a:spLocks noChangeShapeType="1"/>
            </p:cNvSpPr>
            <p:nvPr/>
          </p:nvSpPr>
          <p:spPr bwMode="auto">
            <a:xfrm>
              <a:off x="801" y="3196"/>
              <a:ext cx="35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1" name="Line 223"/>
            <p:cNvSpPr>
              <a:spLocks noChangeShapeType="1"/>
            </p:cNvSpPr>
            <p:nvPr/>
          </p:nvSpPr>
          <p:spPr bwMode="auto">
            <a:xfrm flipV="1">
              <a:off x="801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2" name="Line 224"/>
            <p:cNvSpPr>
              <a:spLocks noChangeShapeType="1"/>
            </p:cNvSpPr>
            <p:nvPr/>
          </p:nvSpPr>
          <p:spPr bwMode="auto">
            <a:xfrm flipV="1">
              <a:off x="965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3" name="Line 225"/>
            <p:cNvSpPr>
              <a:spLocks noChangeShapeType="1"/>
            </p:cNvSpPr>
            <p:nvPr/>
          </p:nvSpPr>
          <p:spPr bwMode="auto">
            <a:xfrm flipV="1">
              <a:off x="1138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4" name="Line 226"/>
            <p:cNvSpPr>
              <a:spLocks noChangeShapeType="1"/>
            </p:cNvSpPr>
            <p:nvPr/>
          </p:nvSpPr>
          <p:spPr bwMode="auto">
            <a:xfrm flipV="1">
              <a:off x="1301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" name="Line 227"/>
            <p:cNvSpPr>
              <a:spLocks noChangeShapeType="1"/>
            </p:cNvSpPr>
            <p:nvPr/>
          </p:nvSpPr>
          <p:spPr bwMode="auto">
            <a:xfrm flipV="1">
              <a:off x="1474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6" name="Line 228"/>
            <p:cNvSpPr>
              <a:spLocks noChangeShapeType="1"/>
            </p:cNvSpPr>
            <p:nvPr/>
          </p:nvSpPr>
          <p:spPr bwMode="auto">
            <a:xfrm flipV="1">
              <a:off x="1637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7" name="Line 229"/>
            <p:cNvSpPr>
              <a:spLocks noChangeShapeType="1"/>
            </p:cNvSpPr>
            <p:nvPr/>
          </p:nvSpPr>
          <p:spPr bwMode="auto">
            <a:xfrm flipV="1">
              <a:off x="1810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8" name="Line 230"/>
            <p:cNvSpPr>
              <a:spLocks noChangeShapeType="1"/>
            </p:cNvSpPr>
            <p:nvPr/>
          </p:nvSpPr>
          <p:spPr bwMode="auto">
            <a:xfrm flipV="1">
              <a:off x="1974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9" name="Line 231"/>
            <p:cNvSpPr>
              <a:spLocks noChangeShapeType="1"/>
            </p:cNvSpPr>
            <p:nvPr/>
          </p:nvSpPr>
          <p:spPr bwMode="auto">
            <a:xfrm flipV="1">
              <a:off x="2137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0" name="Line 232"/>
            <p:cNvSpPr>
              <a:spLocks noChangeShapeType="1"/>
            </p:cNvSpPr>
            <p:nvPr/>
          </p:nvSpPr>
          <p:spPr bwMode="auto">
            <a:xfrm flipV="1">
              <a:off x="2310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1" name="Line 233"/>
            <p:cNvSpPr>
              <a:spLocks noChangeShapeType="1"/>
            </p:cNvSpPr>
            <p:nvPr/>
          </p:nvSpPr>
          <p:spPr bwMode="auto">
            <a:xfrm flipV="1">
              <a:off x="2473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2" name="Line 234"/>
            <p:cNvSpPr>
              <a:spLocks noChangeShapeType="1"/>
            </p:cNvSpPr>
            <p:nvPr/>
          </p:nvSpPr>
          <p:spPr bwMode="auto">
            <a:xfrm flipV="1">
              <a:off x="2646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3" name="Line 235"/>
            <p:cNvSpPr>
              <a:spLocks noChangeShapeType="1"/>
            </p:cNvSpPr>
            <p:nvPr/>
          </p:nvSpPr>
          <p:spPr bwMode="auto">
            <a:xfrm flipV="1">
              <a:off x="2810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4" name="Line 236"/>
            <p:cNvSpPr>
              <a:spLocks noChangeShapeType="1"/>
            </p:cNvSpPr>
            <p:nvPr/>
          </p:nvSpPr>
          <p:spPr bwMode="auto">
            <a:xfrm flipV="1">
              <a:off x="2982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" name="Line 237"/>
            <p:cNvSpPr>
              <a:spLocks noChangeShapeType="1"/>
            </p:cNvSpPr>
            <p:nvPr/>
          </p:nvSpPr>
          <p:spPr bwMode="auto">
            <a:xfrm flipV="1">
              <a:off x="3146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" name="Line 238"/>
            <p:cNvSpPr>
              <a:spLocks noChangeShapeType="1"/>
            </p:cNvSpPr>
            <p:nvPr/>
          </p:nvSpPr>
          <p:spPr bwMode="auto">
            <a:xfrm flipV="1">
              <a:off x="3309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" name="Line 239"/>
            <p:cNvSpPr>
              <a:spLocks noChangeShapeType="1"/>
            </p:cNvSpPr>
            <p:nvPr/>
          </p:nvSpPr>
          <p:spPr bwMode="auto">
            <a:xfrm flipV="1">
              <a:off x="3482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8" name="Line 240"/>
            <p:cNvSpPr>
              <a:spLocks noChangeShapeType="1"/>
            </p:cNvSpPr>
            <p:nvPr/>
          </p:nvSpPr>
          <p:spPr bwMode="auto">
            <a:xfrm flipV="1">
              <a:off x="3646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" name="Line 241"/>
            <p:cNvSpPr>
              <a:spLocks noChangeShapeType="1"/>
            </p:cNvSpPr>
            <p:nvPr/>
          </p:nvSpPr>
          <p:spPr bwMode="auto">
            <a:xfrm flipV="1">
              <a:off x="3818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0" name="Line 242"/>
            <p:cNvSpPr>
              <a:spLocks noChangeShapeType="1"/>
            </p:cNvSpPr>
            <p:nvPr/>
          </p:nvSpPr>
          <p:spPr bwMode="auto">
            <a:xfrm flipV="1">
              <a:off x="3982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1" name="Line 243"/>
            <p:cNvSpPr>
              <a:spLocks noChangeShapeType="1"/>
            </p:cNvSpPr>
            <p:nvPr/>
          </p:nvSpPr>
          <p:spPr bwMode="auto">
            <a:xfrm flipV="1">
              <a:off x="4154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2" name="Line 244"/>
            <p:cNvSpPr>
              <a:spLocks noChangeShapeType="1"/>
            </p:cNvSpPr>
            <p:nvPr/>
          </p:nvSpPr>
          <p:spPr bwMode="auto">
            <a:xfrm flipV="1">
              <a:off x="4318" y="319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3" name="Line 245"/>
            <p:cNvSpPr>
              <a:spLocks noChangeShapeType="1"/>
            </p:cNvSpPr>
            <p:nvPr/>
          </p:nvSpPr>
          <p:spPr bwMode="auto">
            <a:xfrm>
              <a:off x="4318" y="1345"/>
              <a:ext cx="0" cy="18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4" name="Line 246"/>
            <p:cNvSpPr>
              <a:spLocks noChangeShapeType="1"/>
            </p:cNvSpPr>
            <p:nvPr/>
          </p:nvSpPr>
          <p:spPr bwMode="auto">
            <a:xfrm>
              <a:off x="4318" y="3196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5" name="Line 247"/>
            <p:cNvSpPr>
              <a:spLocks noChangeShapeType="1"/>
            </p:cNvSpPr>
            <p:nvPr/>
          </p:nvSpPr>
          <p:spPr bwMode="auto">
            <a:xfrm>
              <a:off x="4318" y="2962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" name="Line 248"/>
            <p:cNvSpPr>
              <a:spLocks noChangeShapeType="1"/>
            </p:cNvSpPr>
            <p:nvPr/>
          </p:nvSpPr>
          <p:spPr bwMode="auto">
            <a:xfrm>
              <a:off x="4318" y="2735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7" name="Line 249"/>
            <p:cNvSpPr>
              <a:spLocks noChangeShapeType="1"/>
            </p:cNvSpPr>
            <p:nvPr/>
          </p:nvSpPr>
          <p:spPr bwMode="auto">
            <a:xfrm>
              <a:off x="4318" y="2501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8" name="Line 250"/>
            <p:cNvSpPr>
              <a:spLocks noChangeShapeType="1"/>
            </p:cNvSpPr>
            <p:nvPr/>
          </p:nvSpPr>
          <p:spPr bwMode="auto">
            <a:xfrm>
              <a:off x="4318" y="2275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9" name="Line 251"/>
            <p:cNvSpPr>
              <a:spLocks noChangeShapeType="1"/>
            </p:cNvSpPr>
            <p:nvPr/>
          </p:nvSpPr>
          <p:spPr bwMode="auto">
            <a:xfrm>
              <a:off x="4318" y="2040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0" name="Line 252"/>
            <p:cNvSpPr>
              <a:spLocks noChangeShapeType="1"/>
            </p:cNvSpPr>
            <p:nvPr/>
          </p:nvSpPr>
          <p:spPr bwMode="auto">
            <a:xfrm>
              <a:off x="4318" y="1806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1" name="Line 253"/>
            <p:cNvSpPr>
              <a:spLocks noChangeShapeType="1"/>
            </p:cNvSpPr>
            <p:nvPr/>
          </p:nvSpPr>
          <p:spPr bwMode="auto">
            <a:xfrm>
              <a:off x="4318" y="1579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2" name="Line 254"/>
            <p:cNvSpPr>
              <a:spLocks noChangeShapeType="1"/>
            </p:cNvSpPr>
            <p:nvPr/>
          </p:nvSpPr>
          <p:spPr bwMode="auto">
            <a:xfrm>
              <a:off x="4318" y="1345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3" name="Freeform 255"/>
            <p:cNvSpPr>
              <a:spLocks/>
            </p:cNvSpPr>
            <p:nvPr/>
          </p:nvSpPr>
          <p:spPr bwMode="auto">
            <a:xfrm>
              <a:off x="888" y="2635"/>
              <a:ext cx="3344" cy="134"/>
            </a:xfrm>
            <a:custGeom>
              <a:avLst/>
              <a:gdLst>
                <a:gd name="T0" fmla="*/ 0 w 388"/>
                <a:gd name="T1" fmla="*/ 3 h 16"/>
                <a:gd name="T2" fmla="*/ 19 w 388"/>
                <a:gd name="T3" fmla="*/ 2 h 16"/>
                <a:gd name="T4" fmla="*/ 39 w 388"/>
                <a:gd name="T5" fmla="*/ 0 h 16"/>
                <a:gd name="T6" fmla="*/ 58 w 388"/>
                <a:gd name="T7" fmla="*/ 0 h 16"/>
                <a:gd name="T8" fmla="*/ 77 w 388"/>
                <a:gd name="T9" fmla="*/ 0 h 16"/>
                <a:gd name="T10" fmla="*/ 97 w 388"/>
                <a:gd name="T11" fmla="*/ 2 h 16"/>
                <a:gd name="T12" fmla="*/ 116 w 388"/>
                <a:gd name="T13" fmla="*/ 7 h 16"/>
                <a:gd name="T14" fmla="*/ 136 w 388"/>
                <a:gd name="T15" fmla="*/ 8 h 16"/>
                <a:gd name="T16" fmla="*/ 155 w 388"/>
                <a:gd name="T17" fmla="*/ 9 h 16"/>
                <a:gd name="T18" fmla="*/ 175 w 388"/>
                <a:gd name="T19" fmla="*/ 9 h 16"/>
                <a:gd name="T20" fmla="*/ 194 w 388"/>
                <a:gd name="T21" fmla="*/ 10 h 16"/>
                <a:gd name="T22" fmla="*/ 213 w 388"/>
                <a:gd name="T23" fmla="*/ 11 h 16"/>
                <a:gd name="T24" fmla="*/ 233 w 388"/>
                <a:gd name="T25" fmla="*/ 11 h 16"/>
                <a:gd name="T26" fmla="*/ 252 w 388"/>
                <a:gd name="T27" fmla="*/ 12 h 16"/>
                <a:gd name="T28" fmla="*/ 272 w 388"/>
                <a:gd name="T29" fmla="*/ 13 h 16"/>
                <a:gd name="T30" fmla="*/ 291 w 388"/>
                <a:gd name="T31" fmla="*/ 13 h 16"/>
                <a:gd name="T32" fmla="*/ 311 w 388"/>
                <a:gd name="T33" fmla="*/ 14 h 16"/>
                <a:gd name="T34" fmla="*/ 330 w 388"/>
                <a:gd name="T35" fmla="*/ 14 h 16"/>
                <a:gd name="T36" fmla="*/ 349 w 388"/>
                <a:gd name="T37" fmla="*/ 15 h 16"/>
                <a:gd name="T38" fmla="*/ 369 w 388"/>
                <a:gd name="T39" fmla="*/ 16 h 16"/>
                <a:gd name="T40" fmla="*/ 388 w 388"/>
                <a:gd name="T41" fmla="*/ 16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8"/>
                <a:gd name="T64" fmla="*/ 0 h 16"/>
                <a:gd name="T65" fmla="*/ 388 w 388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8" h="16">
                  <a:moveTo>
                    <a:pt x="0" y="3"/>
                  </a:moveTo>
                  <a:lnTo>
                    <a:pt x="19" y="2"/>
                  </a:lnTo>
                  <a:lnTo>
                    <a:pt x="39" y="0"/>
                  </a:lnTo>
                  <a:lnTo>
                    <a:pt x="58" y="0"/>
                  </a:lnTo>
                  <a:lnTo>
                    <a:pt x="77" y="0"/>
                  </a:lnTo>
                  <a:lnTo>
                    <a:pt x="97" y="2"/>
                  </a:lnTo>
                  <a:lnTo>
                    <a:pt x="116" y="7"/>
                  </a:lnTo>
                  <a:lnTo>
                    <a:pt x="136" y="8"/>
                  </a:lnTo>
                  <a:lnTo>
                    <a:pt x="155" y="9"/>
                  </a:lnTo>
                  <a:lnTo>
                    <a:pt x="175" y="9"/>
                  </a:lnTo>
                  <a:lnTo>
                    <a:pt x="194" y="10"/>
                  </a:lnTo>
                  <a:lnTo>
                    <a:pt x="213" y="11"/>
                  </a:lnTo>
                  <a:lnTo>
                    <a:pt x="233" y="11"/>
                  </a:lnTo>
                  <a:lnTo>
                    <a:pt x="252" y="12"/>
                  </a:lnTo>
                  <a:lnTo>
                    <a:pt x="272" y="13"/>
                  </a:lnTo>
                  <a:lnTo>
                    <a:pt x="291" y="13"/>
                  </a:lnTo>
                  <a:lnTo>
                    <a:pt x="311" y="14"/>
                  </a:lnTo>
                  <a:lnTo>
                    <a:pt x="330" y="14"/>
                  </a:lnTo>
                  <a:lnTo>
                    <a:pt x="349" y="15"/>
                  </a:lnTo>
                  <a:lnTo>
                    <a:pt x="369" y="16"/>
                  </a:lnTo>
                  <a:lnTo>
                    <a:pt x="388" y="16"/>
                  </a:lnTo>
                </a:path>
              </a:pathLst>
            </a:custGeom>
            <a:noFill/>
            <a:ln w="26988">
              <a:solidFill>
                <a:srgbClr val="08205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4" name="Freeform 256"/>
            <p:cNvSpPr>
              <a:spLocks/>
            </p:cNvSpPr>
            <p:nvPr/>
          </p:nvSpPr>
          <p:spPr bwMode="auto">
            <a:xfrm>
              <a:off x="888" y="2777"/>
              <a:ext cx="3344" cy="51"/>
            </a:xfrm>
            <a:custGeom>
              <a:avLst/>
              <a:gdLst>
                <a:gd name="T0" fmla="*/ 0 w 388"/>
                <a:gd name="T1" fmla="*/ 1 h 6"/>
                <a:gd name="T2" fmla="*/ 19 w 388"/>
                <a:gd name="T3" fmla="*/ 3 h 6"/>
                <a:gd name="T4" fmla="*/ 39 w 388"/>
                <a:gd name="T5" fmla="*/ 0 h 6"/>
                <a:gd name="T6" fmla="*/ 58 w 388"/>
                <a:gd name="T7" fmla="*/ 2 h 6"/>
                <a:gd name="T8" fmla="*/ 77 w 388"/>
                <a:gd name="T9" fmla="*/ 2 h 6"/>
                <a:gd name="T10" fmla="*/ 97 w 388"/>
                <a:gd name="T11" fmla="*/ 2 h 6"/>
                <a:gd name="T12" fmla="*/ 116 w 388"/>
                <a:gd name="T13" fmla="*/ 3 h 6"/>
                <a:gd name="T14" fmla="*/ 136 w 388"/>
                <a:gd name="T15" fmla="*/ 3 h 6"/>
                <a:gd name="T16" fmla="*/ 155 w 388"/>
                <a:gd name="T17" fmla="*/ 3 h 6"/>
                <a:gd name="T18" fmla="*/ 175 w 388"/>
                <a:gd name="T19" fmla="*/ 3 h 6"/>
                <a:gd name="T20" fmla="*/ 194 w 388"/>
                <a:gd name="T21" fmla="*/ 4 h 6"/>
                <a:gd name="T22" fmla="*/ 213 w 388"/>
                <a:gd name="T23" fmla="*/ 4 h 6"/>
                <a:gd name="T24" fmla="*/ 233 w 388"/>
                <a:gd name="T25" fmla="*/ 4 h 6"/>
                <a:gd name="T26" fmla="*/ 252 w 388"/>
                <a:gd name="T27" fmla="*/ 4 h 6"/>
                <a:gd name="T28" fmla="*/ 272 w 388"/>
                <a:gd name="T29" fmla="*/ 5 h 6"/>
                <a:gd name="T30" fmla="*/ 291 w 388"/>
                <a:gd name="T31" fmla="*/ 5 h 6"/>
                <a:gd name="T32" fmla="*/ 311 w 388"/>
                <a:gd name="T33" fmla="*/ 5 h 6"/>
                <a:gd name="T34" fmla="*/ 330 w 388"/>
                <a:gd name="T35" fmla="*/ 5 h 6"/>
                <a:gd name="T36" fmla="*/ 349 w 388"/>
                <a:gd name="T37" fmla="*/ 5 h 6"/>
                <a:gd name="T38" fmla="*/ 369 w 388"/>
                <a:gd name="T39" fmla="*/ 6 h 6"/>
                <a:gd name="T40" fmla="*/ 388 w 388"/>
                <a:gd name="T41" fmla="*/ 6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8"/>
                <a:gd name="T64" fmla="*/ 0 h 6"/>
                <a:gd name="T65" fmla="*/ 388 w 388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8" h="6">
                  <a:moveTo>
                    <a:pt x="0" y="1"/>
                  </a:moveTo>
                  <a:lnTo>
                    <a:pt x="19" y="3"/>
                  </a:lnTo>
                  <a:lnTo>
                    <a:pt x="39" y="0"/>
                  </a:lnTo>
                  <a:lnTo>
                    <a:pt x="58" y="2"/>
                  </a:lnTo>
                  <a:lnTo>
                    <a:pt x="77" y="2"/>
                  </a:lnTo>
                  <a:lnTo>
                    <a:pt x="97" y="2"/>
                  </a:lnTo>
                  <a:lnTo>
                    <a:pt x="116" y="3"/>
                  </a:lnTo>
                  <a:lnTo>
                    <a:pt x="136" y="3"/>
                  </a:lnTo>
                  <a:lnTo>
                    <a:pt x="155" y="3"/>
                  </a:lnTo>
                  <a:lnTo>
                    <a:pt x="175" y="3"/>
                  </a:lnTo>
                  <a:lnTo>
                    <a:pt x="194" y="4"/>
                  </a:lnTo>
                  <a:lnTo>
                    <a:pt x="213" y="4"/>
                  </a:lnTo>
                  <a:lnTo>
                    <a:pt x="233" y="4"/>
                  </a:lnTo>
                  <a:lnTo>
                    <a:pt x="252" y="4"/>
                  </a:lnTo>
                  <a:lnTo>
                    <a:pt x="272" y="5"/>
                  </a:lnTo>
                  <a:lnTo>
                    <a:pt x="291" y="5"/>
                  </a:lnTo>
                  <a:lnTo>
                    <a:pt x="311" y="5"/>
                  </a:lnTo>
                  <a:lnTo>
                    <a:pt x="330" y="5"/>
                  </a:lnTo>
                  <a:lnTo>
                    <a:pt x="349" y="5"/>
                  </a:lnTo>
                  <a:lnTo>
                    <a:pt x="369" y="6"/>
                  </a:lnTo>
                  <a:lnTo>
                    <a:pt x="388" y="6"/>
                  </a:lnTo>
                </a:path>
              </a:pathLst>
            </a:custGeom>
            <a:noFill/>
            <a:ln w="269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5" name="Rectangle 25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10" y="315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0</a:t>
              </a:r>
              <a:endParaRPr lang="en-US" sz="900"/>
            </a:p>
          </p:txBody>
        </p:sp>
        <p:sp>
          <p:nvSpPr>
            <p:cNvPr id="266" name="Rectangle 25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38" y="2920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200</a:t>
              </a:r>
              <a:endParaRPr lang="en-US" sz="900"/>
            </a:p>
          </p:txBody>
        </p:sp>
        <p:sp>
          <p:nvSpPr>
            <p:cNvPr id="267" name="Rectangle 25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38" y="2694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400</a:t>
              </a:r>
              <a:endParaRPr lang="en-US" sz="900"/>
            </a:p>
          </p:txBody>
        </p:sp>
        <p:sp>
          <p:nvSpPr>
            <p:cNvPr id="268" name="Rectangle 26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38" y="2459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600</a:t>
              </a:r>
              <a:endParaRPr lang="en-US" sz="900"/>
            </a:p>
          </p:txBody>
        </p:sp>
        <p:sp>
          <p:nvSpPr>
            <p:cNvPr id="269" name="Rectangle 26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38" y="223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800</a:t>
              </a:r>
              <a:endParaRPr lang="en-US" sz="900"/>
            </a:p>
          </p:txBody>
        </p:sp>
        <p:sp>
          <p:nvSpPr>
            <p:cNvPr id="270" name="Rectangle 26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1" y="1998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1 000</a:t>
              </a:r>
              <a:endParaRPr lang="en-US" sz="900"/>
            </a:p>
          </p:txBody>
        </p:sp>
        <p:sp>
          <p:nvSpPr>
            <p:cNvPr id="271" name="Rectangle 26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1" y="1764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1 200</a:t>
              </a:r>
              <a:endParaRPr lang="en-US" sz="900"/>
            </a:p>
          </p:txBody>
        </p:sp>
        <p:sp>
          <p:nvSpPr>
            <p:cNvPr id="272" name="Rectangle 26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81" y="1538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1 400</a:t>
              </a:r>
              <a:endParaRPr lang="en-US" sz="900"/>
            </a:p>
          </p:txBody>
        </p:sp>
        <p:sp>
          <p:nvSpPr>
            <p:cNvPr id="273" name="Rectangle 26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1" y="1303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1 600</a:t>
              </a:r>
              <a:endParaRPr lang="en-US" sz="900"/>
            </a:p>
          </p:txBody>
        </p:sp>
        <p:sp>
          <p:nvSpPr>
            <p:cNvPr id="274" name="Rectangle 26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10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2000</a:t>
              </a:r>
              <a:endParaRPr lang="en-US"/>
            </a:p>
          </p:txBody>
        </p:sp>
        <p:sp>
          <p:nvSpPr>
            <p:cNvPr id="275" name="Rectangle 26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74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2001</a:t>
              </a:r>
              <a:endParaRPr lang="en-US"/>
            </a:p>
          </p:txBody>
        </p:sp>
        <p:sp>
          <p:nvSpPr>
            <p:cNvPr id="276" name="Rectangle 26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146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2002</a:t>
              </a:r>
              <a:endParaRPr lang="en-US"/>
            </a:p>
          </p:txBody>
        </p:sp>
        <p:sp>
          <p:nvSpPr>
            <p:cNvPr id="277" name="Rectangle 26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310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2003</a:t>
              </a:r>
              <a:endParaRPr lang="en-US"/>
            </a:p>
          </p:txBody>
        </p:sp>
        <p:sp>
          <p:nvSpPr>
            <p:cNvPr id="278" name="Rectangle 27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74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2004</a:t>
              </a:r>
              <a:endParaRPr lang="en-US"/>
            </a:p>
          </p:txBody>
        </p:sp>
        <p:sp>
          <p:nvSpPr>
            <p:cNvPr id="279" name="Rectangle 27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46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2005</a:t>
              </a:r>
              <a:endParaRPr lang="en-US"/>
            </a:p>
          </p:txBody>
        </p:sp>
        <p:sp>
          <p:nvSpPr>
            <p:cNvPr id="280" name="Rectangle 2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810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2006</a:t>
              </a:r>
              <a:endParaRPr lang="en-US"/>
            </a:p>
          </p:txBody>
        </p:sp>
        <p:sp>
          <p:nvSpPr>
            <p:cNvPr id="281" name="Rectangle 2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82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2007</a:t>
              </a:r>
              <a:endParaRPr lang="en-US"/>
            </a:p>
          </p:txBody>
        </p:sp>
        <p:sp>
          <p:nvSpPr>
            <p:cNvPr id="282" name="Rectangle 27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46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2008</a:t>
              </a:r>
              <a:endParaRPr lang="en-US"/>
            </a:p>
          </p:txBody>
        </p:sp>
        <p:sp>
          <p:nvSpPr>
            <p:cNvPr id="283" name="Rectangle 27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18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2009</a:t>
              </a:r>
              <a:endParaRPr lang="en-US"/>
            </a:p>
          </p:txBody>
        </p:sp>
        <p:sp>
          <p:nvSpPr>
            <p:cNvPr id="284" name="Rectangle 27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482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2010</a:t>
              </a:r>
              <a:endParaRPr lang="en-US"/>
            </a:p>
          </p:txBody>
        </p:sp>
        <p:sp>
          <p:nvSpPr>
            <p:cNvPr id="285" name="Rectangle 27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646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2011</a:t>
              </a:r>
              <a:endParaRPr lang="en-US"/>
            </a:p>
          </p:txBody>
        </p:sp>
        <p:sp>
          <p:nvSpPr>
            <p:cNvPr id="286" name="Rectangle 27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818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2012</a:t>
              </a:r>
              <a:endParaRPr lang="en-US"/>
            </a:p>
          </p:txBody>
        </p:sp>
        <p:sp>
          <p:nvSpPr>
            <p:cNvPr id="287" name="Rectangle 27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82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2013</a:t>
              </a:r>
              <a:endParaRPr lang="en-US"/>
            </a:p>
          </p:txBody>
        </p:sp>
        <p:sp>
          <p:nvSpPr>
            <p:cNvPr id="288" name="Rectangle 28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154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2014</a:t>
              </a:r>
              <a:endParaRPr lang="en-US"/>
            </a:p>
          </p:txBody>
        </p:sp>
        <p:sp>
          <p:nvSpPr>
            <p:cNvPr id="289" name="Rectangle 28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318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2015</a:t>
              </a:r>
              <a:endParaRPr lang="en-US"/>
            </a:p>
          </p:txBody>
        </p:sp>
        <p:sp>
          <p:nvSpPr>
            <p:cNvPr id="290" name="Rectangle 28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90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2016</a:t>
              </a:r>
              <a:endParaRPr lang="en-US"/>
            </a:p>
          </p:txBody>
        </p:sp>
        <p:sp>
          <p:nvSpPr>
            <p:cNvPr id="291" name="Rectangle 28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54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2017</a:t>
              </a:r>
              <a:endParaRPr lang="en-US"/>
            </a:p>
          </p:txBody>
        </p:sp>
        <p:sp>
          <p:nvSpPr>
            <p:cNvPr id="292" name="Rectangle 28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18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2018</a:t>
              </a:r>
              <a:endParaRPr lang="en-US"/>
            </a:p>
          </p:txBody>
        </p:sp>
        <p:sp>
          <p:nvSpPr>
            <p:cNvPr id="293" name="Rectangle 28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990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2019</a:t>
              </a:r>
              <a:endParaRPr lang="en-US"/>
            </a:p>
          </p:txBody>
        </p:sp>
        <p:sp>
          <p:nvSpPr>
            <p:cNvPr id="294" name="Rectangle 28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54" y="3263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2020</a:t>
              </a:r>
              <a:endParaRPr lang="en-US"/>
            </a:p>
          </p:txBody>
        </p:sp>
        <p:sp>
          <p:nvSpPr>
            <p:cNvPr id="295" name="Rectangle 28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53" y="1224"/>
              <a:ext cx="19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(TWh)</a:t>
              </a:r>
              <a:endParaRPr lang="en-US" sz="900"/>
            </a:p>
          </p:txBody>
        </p:sp>
        <p:sp>
          <p:nvSpPr>
            <p:cNvPr id="296" name="Rectangle 28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61" y="3154"/>
              <a:ext cx="1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0%</a:t>
              </a:r>
              <a:endParaRPr lang="en-US" sz="900"/>
            </a:p>
          </p:txBody>
        </p:sp>
        <p:sp>
          <p:nvSpPr>
            <p:cNvPr id="297" name="Rectangle 28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361" y="2920"/>
              <a:ext cx="1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5%</a:t>
              </a:r>
              <a:endParaRPr lang="en-US" sz="900"/>
            </a:p>
          </p:txBody>
        </p:sp>
        <p:sp>
          <p:nvSpPr>
            <p:cNvPr id="298" name="Rectangle 29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361" y="2694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10%</a:t>
              </a:r>
              <a:endParaRPr lang="en-US" sz="900"/>
            </a:p>
          </p:txBody>
        </p:sp>
        <p:sp>
          <p:nvSpPr>
            <p:cNvPr id="299" name="Rectangle 29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361" y="2459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15%</a:t>
              </a:r>
              <a:endParaRPr lang="en-US" sz="900"/>
            </a:p>
          </p:txBody>
        </p:sp>
        <p:sp>
          <p:nvSpPr>
            <p:cNvPr id="300" name="Rectangle 29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361" y="2233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20%</a:t>
              </a:r>
              <a:endParaRPr lang="en-US" sz="900"/>
            </a:p>
          </p:txBody>
        </p:sp>
        <p:sp>
          <p:nvSpPr>
            <p:cNvPr id="301" name="Rectangle 29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61" y="1998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25%</a:t>
              </a:r>
              <a:endParaRPr lang="en-US" sz="900"/>
            </a:p>
          </p:txBody>
        </p:sp>
        <p:sp>
          <p:nvSpPr>
            <p:cNvPr id="302" name="Rectangle 29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361" y="1764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30%</a:t>
              </a:r>
              <a:endParaRPr lang="en-US" sz="900"/>
            </a:p>
          </p:txBody>
        </p:sp>
        <p:sp>
          <p:nvSpPr>
            <p:cNvPr id="303" name="Rectangle 29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61" y="1538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35%</a:t>
              </a:r>
              <a:endParaRPr lang="en-US" sz="900"/>
            </a:p>
          </p:txBody>
        </p:sp>
        <p:sp>
          <p:nvSpPr>
            <p:cNvPr id="304" name="Rectangle 29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61" y="1303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40%</a:t>
              </a:r>
              <a:endParaRPr lang="en-US" sz="9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India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kereslet (1/</a:t>
            </a:r>
            <a:r>
              <a:rPr lang="hu-HU" b="0" dirty="0"/>
              <a:t>2</a:t>
            </a:r>
            <a:r>
              <a:rPr lang="hu-HU" b="0" dirty="0" smtClean="0"/>
              <a:t>)</a:t>
            </a:r>
            <a:endParaRPr lang="en-GB" sz="2400" b="0" dirty="0" smtClean="0"/>
          </a:p>
        </p:txBody>
      </p:sp>
      <p:sp>
        <p:nvSpPr>
          <p:cNvPr id="384" name="Rectangle 3"/>
          <p:cNvSpPr txBox="1">
            <a:spLocks noChangeArrowheads="1"/>
          </p:cNvSpPr>
          <p:nvPr/>
        </p:nvSpPr>
        <p:spPr bwMode="auto">
          <a:xfrm>
            <a:off x="222250" y="858936"/>
            <a:ext cx="84963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-4763" eaLnBrk="0" hangingPunct="0">
              <a:buSzPct val="75000"/>
            </a:pPr>
            <a:r>
              <a:rPr lang="hu-HU" sz="1200" b="1" dirty="0" smtClean="0"/>
              <a:t>India a világ ötödik legnagyobb villamosenergia-felhasználója:</a:t>
            </a:r>
          </a:p>
          <a:p>
            <a:pPr marL="0" lvl="1" indent="-4763" algn="l" eaLnBrk="0" hangingPunct="0">
              <a:buSzPct val="75000"/>
            </a:pPr>
            <a:endParaRPr lang="en-US" sz="1200" b="1" dirty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Indiában a jelenlegi éves villamosenergia-fogyasztás 600 </a:t>
            </a:r>
            <a:r>
              <a:rPr lang="hu-HU" sz="1200" dirty="0" err="1" smtClean="0"/>
              <a:t>TWh</a:t>
            </a:r>
            <a:r>
              <a:rPr lang="hu-HU" sz="1200" dirty="0" smtClean="0"/>
              <a:t>, amely előrejelzések alapján 2020-ra meg fog duplázódni, meghaladva az orosz szintet</a:t>
            </a:r>
            <a:r>
              <a:rPr lang="en-US" sz="1200" dirty="0" smtClean="0"/>
              <a:t>. </a:t>
            </a:r>
            <a:endParaRPr lang="en-US" sz="1200" dirty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Az indiai villamosenergia-fogyasztás 5,7 százalékos éves növekedési mutatóval rendelkezett a 2000-es években.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Az egy főre eső villamosenergia-fogyasztása 509,4 kWh, amely a legalacsonyabb a BRIC országok között. 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Kb. 60 %-os lesz a lakossági fogyasztás növekedése 2020-ig, az egy főre eső fogyasztás így is mindössze negyede lehet a globális átlagnak.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endParaRPr lang="hu-HU" sz="1200" dirty="0" smtClean="0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92896"/>
            <a:ext cx="891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1998866"/>
            <a:ext cx="8061304" cy="30863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3909" tIns="41955" rIns="83909" bIns="41955" numCol="1" anchor="t" anchorCtr="0" compatLnSpc="1">
            <a:prstTxWarp prst="textNoShape">
              <a:avLst/>
            </a:prstTxWarp>
          </a:bodyPr>
          <a:lstStyle/>
          <a:p>
            <a:pPr marL="367112" indent="-367112" defTabSz="957112" eaLnBrk="0" hangingPunct="0">
              <a:buFont typeface="+mj-lt"/>
              <a:buAutoNum type="romanUcPeriod"/>
              <a:defRPr/>
            </a:pPr>
            <a:r>
              <a:rPr lang="hu-HU" sz="15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Népességi mutatók alakulása			</a:t>
            </a:r>
            <a:r>
              <a:rPr lang="hu-HU" sz="15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</a:t>
            </a:r>
            <a:r>
              <a:rPr lang="hu-HU" sz="15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</a:t>
            </a:r>
            <a:r>
              <a:rPr lang="hu-HU" sz="15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marL="367112" indent="-367112" defTabSz="957112" eaLnBrk="0" hangingPunct="0">
              <a:buFont typeface="+mj-lt"/>
              <a:buAutoNum type="romanUcPeriod"/>
              <a:defRPr/>
            </a:pPr>
            <a:endParaRPr lang="hu-HU" sz="1500" b="1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367112" indent="-367112" defTabSz="957112" eaLnBrk="0" hangingPunct="0">
              <a:buFont typeface="+mj-lt"/>
              <a:buAutoNum type="romanUcPeriod"/>
              <a:defRPr/>
            </a:pPr>
            <a:r>
              <a:rPr lang="hu-HU" sz="1600" b="1" dirty="0" smtClean="0">
                <a:solidFill>
                  <a:srgbClr val="002060"/>
                </a:solidFill>
              </a:rPr>
              <a:t>Gazdasági mutatók alakulása</a:t>
            </a:r>
            <a:r>
              <a:rPr lang="hu-HU" sz="1600" b="1" dirty="0" smtClean="0">
                <a:solidFill>
                  <a:srgbClr val="002060"/>
                </a:solidFill>
              </a:rPr>
              <a:t>				</a:t>
            </a:r>
            <a:r>
              <a:rPr lang="hu-HU" sz="1600" b="1" dirty="0" smtClean="0">
                <a:solidFill>
                  <a:srgbClr val="002060"/>
                </a:solidFill>
              </a:rPr>
              <a:t>6</a:t>
            </a:r>
            <a:endParaRPr lang="hu-HU" sz="1500" b="1" dirty="0" smtClean="0">
              <a:solidFill>
                <a:srgbClr val="002060"/>
              </a:solidFill>
            </a:endParaRPr>
          </a:p>
          <a:p>
            <a:pPr marL="367112" indent="-367112" defTabSz="957112" eaLnBrk="0" hangingPunct="0">
              <a:buFont typeface="+mj-lt"/>
              <a:buAutoNum type="romanUcPeriod"/>
              <a:defRPr/>
            </a:pPr>
            <a:endParaRPr lang="hu-HU" sz="1600" b="1" dirty="0" smtClean="0">
              <a:solidFill>
                <a:srgbClr val="002060"/>
              </a:solidFill>
            </a:endParaRPr>
          </a:p>
          <a:p>
            <a:pPr marL="367112" indent="-367112" defTabSz="957112" eaLnBrk="0" hangingPunct="0">
              <a:buFont typeface="+mj-lt"/>
              <a:buAutoNum type="romanUcPeriod"/>
              <a:defRPr/>
            </a:pPr>
            <a:r>
              <a:rPr lang="hu-HU" sz="1600" b="1" dirty="0" smtClean="0">
                <a:solidFill>
                  <a:srgbClr val="002060"/>
                </a:solidFill>
              </a:rPr>
              <a:t>Villamosenergia-piac					11</a:t>
            </a:r>
          </a:p>
          <a:p>
            <a:pPr marL="367112" indent="-367112" defTabSz="957112" eaLnBrk="0" hangingPunct="0">
              <a:buFont typeface="+mj-lt"/>
              <a:buAutoNum type="romanUcPeriod"/>
              <a:defRPr/>
            </a:pPr>
            <a:endParaRPr lang="hu-HU" sz="1600" b="1" dirty="0" smtClean="0">
              <a:solidFill>
                <a:srgbClr val="002060"/>
              </a:solidFill>
            </a:endParaRPr>
          </a:p>
          <a:p>
            <a:pPr marL="367112" indent="-367112" defTabSz="957112" eaLnBrk="0" hangingPunct="0">
              <a:buFont typeface="+mj-lt"/>
              <a:buAutoNum type="romanUcPeriod"/>
              <a:defRPr/>
            </a:pPr>
            <a:r>
              <a:rPr lang="hu-HU" sz="1600" b="1" dirty="0" smtClean="0">
                <a:solidFill>
                  <a:srgbClr val="002060"/>
                </a:solidFill>
              </a:rPr>
              <a:t>Villamosenergia-piaci kínálat összehasonlítása		24</a:t>
            </a:r>
          </a:p>
          <a:p>
            <a:pPr marL="367112" indent="-367112" defTabSz="957112" eaLnBrk="0" hangingPunct="0">
              <a:buFont typeface="+mj-lt"/>
              <a:buAutoNum type="romanUcPeriod"/>
              <a:defRPr/>
            </a:pPr>
            <a:endParaRPr lang="hu-HU" sz="1600" b="1" dirty="0" smtClean="0">
              <a:solidFill>
                <a:srgbClr val="002060"/>
              </a:solidFill>
            </a:endParaRPr>
          </a:p>
          <a:p>
            <a:pPr marL="367112" indent="-367112" defTabSz="957112" eaLnBrk="0" hangingPunct="0">
              <a:buFont typeface="+mj-lt"/>
              <a:buAutoNum type="romanUcPeriod"/>
              <a:defRPr/>
            </a:pPr>
            <a:r>
              <a:rPr lang="hu-HU" sz="1600" b="1" dirty="0" smtClean="0">
                <a:solidFill>
                  <a:srgbClr val="002060"/>
                </a:solidFill>
              </a:rPr>
              <a:t>Következtetések					29</a:t>
            </a:r>
          </a:p>
          <a:p>
            <a:pPr marL="367112" indent="-367112" defTabSz="957112" eaLnBrk="0" hangingPunct="0">
              <a:buFont typeface="+mj-lt"/>
              <a:buAutoNum type="romanUcPeriod"/>
              <a:defRPr/>
            </a:pPr>
            <a:endParaRPr lang="hu-HU" sz="1600" b="1" dirty="0" smtClean="0">
              <a:solidFill>
                <a:srgbClr val="002060"/>
              </a:solidFill>
            </a:endParaRPr>
          </a:p>
          <a:p>
            <a:pPr marL="367112" indent="-367112" defTabSz="957112" eaLnBrk="0" hangingPunct="0">
              <a:buFont typeface="+mj-lt"/>
              <a:buAutoNum type="romanUcPeriod"/>
              <a:defRPr/>
            </a:pPr>
            <a:r>
              <a:rPr lang="hu-HU" sz="1600" b="1" dirty="0" smtClean="0">
                <a:solidFill>
                  <a:srgbClr val="002060"/>
                </a:solidFill>
              </a:rPr>
              <a:t>BRIC áttekintés						34</a:t>
            </a:r>
            <a:endParaRPr lang="hu-HU" sz="1600" b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2505" y="1606999"/>
            <a:ext cx="1534232" cy="315622"/>
          </a:xfrm>
          <a:prstGeom prst="rect">
            <a:avLst/>
          </a:prstGeom>
          <a:noFill/>
        </p:spPr>
        <p:txBody>
          <a:bodyPr wrap="square" lIns="83909" tIns="41955" rIns="83909" bIns="41955" rtlCol="0">
            <a:spAutoFit/>
          </a:bodyPr>
          <a:lstStyle/>
          <a:p>
            <a:pPr algn="ctr"/>
            <a:r>
              <a:rPr lang="hu-HU" sz="1500" b="1" dirty="0" smtClean="0">
                <a:solidFill>
                  <a:srgbClr val="002060"/>
                </a:solidFill>
              </a:rPr>
              <a:t>Oldalszám</a:t>
            </a:r>
            <a:endParaRPr lang="hu-HU" sz="1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India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kereslet (2/</a:t>
            </a:r>
            <a:r>
              <a:rPr lang="hu-HU" b="0" dirty="0" err="1" smtClean="0"/>
              <a:t>2</a:t>
            </a:r>
            <a:r>
              <a:rPr lang="hu-HU" b="0" dirty="0" smtClean="0"/>
              <a:t>)</a:t>
            </a:r>
            <a:endParaRPr lang="en-GB" sz="2400" b="0" dirty="0" smtClean="0"/>
          </a:p>
        </p:txBody>
      </p:sp>
      <p:sp>
        <p:nvSpPr>
          <p:cNvPr id="384" name="Rectangle 3"/>
          <p:cNvSpPr txBox="1">
            <a:spLocks noChangeArrowheads="1"/>
          </p:cNvSpPr>
          <p:nvPr/>
        </p:nvSpPr>
        <p:spPr bwMode="auto">
          <a:xfrm>
            <a:off x="222250" y="858936"/>
            <a:ext cx="84963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4763" eaLnBrk="0" hangingPunct="0">
              <a:buSzPct val="75000"/>
            </a:pPr>
            <a:r>
              <a:rPr lang="hu-HU" sz="1200" b="1" dirty="0" smtClean="0"/>
              <a:t>A villamosenergia-fogyasztás növekedni fog:</a:t>
            </a:r>
          </a:p>
          <a:p>
            <a:pPr marL="0" lvl="2" indent="-4763" algn="l" eaLnBrk="0" hangingPunct="0">
              <a:buSzPct val="75000"/>
            </a:pPr>
            <a:endParaRPr lang="hu-HU" sz="1200" b="1" dirty="0" smtClean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Az ipari, háztartási és mezőgazdasági szektorokban növekvő aktivitás miatt.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magas, kétszámjegyű növekedés eredményeként az energia intenzív ipari tevékenységeknél.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megemelkedett életszínvonal és az emelkedő vásárlóerő miatt.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Az ingatlanpiac fejlődés következtében.</a:t>
            </a:r>
            <a:endParaRPr lang="en-US" sz="1200" dirty="0" smtClean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" y="2132856"/>
            <a:ext cx="910622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India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kínálat</a:t>
            </a:r>
            <a:endParaRPr lang="en-GB" sz="2400" b="0" dirty="0" smtClean="0"/>
          </a:p>
        </p:txBody>
      </p:sp>
      <p:sp>
        <p:nvSpPr>
          <p:cNvPr id="543" name="Rectangle 3"/>
          <p:cNvSpPr txBox="1">
            <a:spLocks noChangeArrowheads="1"/>
          </p:cNvSpPr>
          <p:nvPr/>
        </p:nvSpPr>
        <p:spPr bwMode="auto">
          <a:xfrm>
            <a:off x="107504" y="889793"/>
            <a:ext cx="84963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-4763" eaLnBrk="0" hangingPunct="0">
              <a:buSzPct val="75000"/>
            </a:pPr>
            <a:r>
              <a:rPr lang="hu-HU" sz="1200" b="1" dirty="0" smtClean="0"/>
              <a:t>Indiában a villamosenergia-kínálatot nagyban gyengítik a magas arányú veszteségek, illetve általában probléma a kereslet és kínálat találkozásának hiánya:</a:t>
            </a:r>
          </a:p>
          <a:p>
            <a:pPr marL="0" lvl="1" indent="-4763" algn="l" eaLnBrk="0" hangingPunct="0">
              <a:buSzPct val="75000"/>
            </a:pPr>
            <a:endParaRPr lang="en-US" sz="1200" b="1" dirty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villamosenergia-termelés növekedése 2000 és 2008 között 3,</a:t>
            </a:r>
            <a:r>
              <a:rPr lang="hu-HU" sz="1200" dirty="0" err="1" smtClean="0"/>
              <a:t>3</a:t>
            </a:r>
            <a:r>
              <a:rPr lang="hu-HU" sz="1200" dirty="0" smtClean="0"/>
              <a:t> %-os volt, alacsonyabb, mint a fogyasztás növekedés 5,7 %-os szintje. </a:t>
            </a:r>
            <a:endParaRPr lang="hu-HU" sz="1200" dirty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hálózati veszteségek jelentősen magasabbak, mint a világátlag (20 % felett).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Az ország energiatermelő kapacitásának kétszámjegyű növekedésen kell átmennie, hogy fenntarthassa a jelenlegi mértékű GDP növekedést.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endParaRPr lang="hu-HU" sz="1200" dirty="0" smtClean="0"/>
          </a:p>
        </p:txBody>
      </p:sp>
      <p:grpSp>
        <p:nvGrpSpPr>
          <p:cNvPr id="162" name="Group 434"/>
          <p:cNvGrpSpPr>
            <a:grpSpLocks/>
          </p:cNvGrpSpPr>
          <p:nvPr/>
        </p:nvGrpSpPr>
        <p:grpSpPr bwMode="auto">
          <a:xfrm>
            <a:off x="179512" y="2501800"/>
            <a:ext cx="8748464" cy="3735512"/>
            <a:chOff x="502" y="1118"/>
            <a:chExt cx="5290" cy="2217"/>
          </a:xfrm>
        </p:grpSpPr>
        <p:grpSp>
          <p:nvGrpSpPr>
            <p:cNvPr id="163" name="Group 4"/>
            <p:cNvGrpSpPr>
              <a:grpSpLocks/>
            </p:cNvGrpSpPr>
            <p:nvPr/>
          </p:nvGrpSpPr>
          <p:grpSpPr bwMode="auto">
            <a:xfrm>
              <a:off x="4726" y="1535"/>
              <a:ext cx="909" cy="113"/>
              <a:chOff x="4743" y="1535"/>
              <a:chExt cx="909" cy="113"/>
            </a:xfrm>
          </p:grpSpPr>
          <p:sp>
            <p:nvSpPr>
              <p:cNvPr id="318" name="Rectangle 5"/>
              <p:cNvSpPr>
                <a:spLocks noChangeArrowheads="1"/>
              </p:cNvSpPr>
              <p:nvPr/>
            </p:nvSpPr>
            <p:spPr bwMode="auto">
              <a:xfrm>
                <a:off x="4743" y="1535"/>
                <a:ext cx="113" cy="113"/>
              </a:xfrm>
              <a:prstGeom prst="rect">
                <a:avLst/>
              </a:prstGeom>
              <a:solidFill>
                <a:srgbClr val="F8C78C"/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9" name="Rectangle 6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906" y="1543"/>
                <a:ext cx="74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Electricity production</a:t>
                </a:r>
              </a:p>
            </p:txBody>
          </p:sp>
        </p:grpSp>
        <p:grpSp>
          <p:nvGrpSpPr>
            <p:cNvPr id="164" name="Group 7"/>
            <p:cNvGrpSpPr>
              <a:grpSpLocks/>
            </p:cNvGrpSpPr>
            <p:nvPr/>
          </p:nvGrpSpPr>
          <p:grpSpPr bwMode="auto">
            <a:xfrm>
              <a:off x="4726" y="1754"/>
              <a:ext cx="820" cy="113"/>
              <a:chOff x="4743" y="1754"/>
              <a:chExt cx="820" cy="113"/>
            </a:xfrm>
          </p:grpSpPr>
          <p:sp>
            <p:nvSpPr>
              <p:cNvPr id="316" name="Rectangle 8"/>
              <p:cNvSpPr>
                <a:spLocks noChangeArrowheads="1"/>
              </p:cNvSpPr>
              <p:nvPr/>
            </p:nvSpPr>
            <p:spPr bwMode="auto">
              <a:xfrm>
                <a:off x="4743" y="1754"/>
                <a:ext cx="113" cy="113"/>
              </a:xfrm>
              <a:prstGeom prst="rect">
                <a:avLst/>
              </a:prstGeom>
              <a:solidFill>
                <a:srgbClr val="F06A00"/>
              </a:solidFill>
              <a:ln w="11176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" name="Rectangle 9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906" y="1762"/>
                <a:ext cx="65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Distribution losses</a:t>
                </a:r>
                <a:endParaRPr lang="en-US" sz="1000"/>
              </a:p>
            </p:txBody>
          </p:sp>
        </p:grpSp>
        <p:grpSp>
          <p:nvGrpSpPr>
            <p:cNvPr id="165" name="Group 10"/>
            <p:cNvGrpSpPr>
              <a:grpSpLocks/>
            </p:cNvGrpSpPr>
            <p:nvPr/>
          </p:nvGrpSpPr>
          <p:grpSpPr bwMode="auto">
            <a:xfrm>
              <a:off x="4637" y="2150"/>
              <a:ext cx="1155" cy="727"/>
              <a:chOff x="4637" y="2150"/>
              <a:chExt cx="1155" cy="727"/>
            </a:xfrm>
          </p:grpSpPr>
          <p:sp>
            <p:nvSpPr>
              <p:cNvPr id="307" name="Rectangle 11"/>
              <p:cNvSpPr>
                <a:spLocks noChangeArrowheads="1"/>
              </p:cNvSpPr>
              <p:nvPr/>
            </p:nvSpPr>
            <p:spPr bwMode="auto">
              <a:xfrm>
                <a:off x="4726" y="2412"/>
                <a:ext cx="120" cy="14"/>
              </a:xfrm>
              <a:prstGeom prst="rect">
                <a:avLst/>
              </a:prstGeom>
              <a:solidFill>
                <a:srgbClr val="C45900"/>
              </a:solidFill>
              <a:ln w="19050">
                <a:solidFill>
                  <a:srgbClr val="C45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8" name="Rectangle 12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881" y="2356"/>
                <a:ext cx="67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Rate of distribution</a:t>
                </a:r>
                <a:endParaRPr lang="en-US" sz="1000"/>
              </a:p>
            </p:txBody>
          </p:sp>
          <p:sp>
            <p:nvSpPr>
              <p:cNvPr id="309" name="Rectangle 13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881" y="2468"/>
                <a:ext cx="4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losses (India)</a:t>
                </a:r>
                <a:endParaRPr lang="en-US" sz="1000" i="1"/>
              </a:p>
            </p:txBody>
          </p:sp>
          <p:grpSp>
            <p:nvGrpSpPr>
              <p:cNvPr id="310" name="Group 14"/>
              <p:cNvGrpSpPr>
                <a:grpSpLocks/>
              </p:cNvGrpSpPr>
              <p:nvPr/>
            </p:nvGrpSpPr>
            <p:grpSpPr bwMode="auto">
              <a:xfrm>
                <a:off x="4726" y="2633"/>
                <a:ext cx="829" cy="209"/>
                <a:chOff x="4726" y="2765"/>
                <a:chExt cx="829" cy="209"/>
              </a:xfrm>
            </p:grpSpPr>
            <p:sp>
              <p:nvSpPr>
                <p:cNvPr id="313" name="Rectangle 15"/>
                <p:cNvSpPr>
                  <a:spLocks noChangeArrowheads="1"/>
                </p:cNvSpPr>
                <p:nvPr/>
              </p:nvSpPr>
              <p:spPr bwMode="auto">
                <a:xfrm>
                  <a:off x="4726" y="2822"/>
                  <a:ext cx="120" cy="14"/>
                </a:xfrm>
                <a:prstGeom prst="rect">
                  <a:avLst/>
                </a:prstGeom>
                <a:solidFill>
                  <a:srgbClr val="FF0101"/>
                </a:solidFill>
                <a:ln w="19050">
                  <a:solidFill>
                    <a:srgbClr val="FF010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14" name="Rectangle 1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4881" y="2765"/>
                  <a:ext cx="67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</a:rPr>
                    <a:t>Rate of distribution</a:t>
                  </a:r>
                  <a:endParaRPr lang="en-US" sz="1000"/>
                </a:p>
              </p:txBody>
            </p:sp>
            <p:sp>
              <p:nvSpPr>
                <p:cNvPr id="315" name="Rectangle 17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4881" y="2878"/>
                  <a:ext cx="505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</a:rPr>
                    <a:t>losses (World)</a:t>
                  </a:r>
                </a:p>
              </p:txBody>
            </p:sp>
          </p:grpSp>
          <p:sp>
            <p:nvSpPr>
              <p:cNvPr id="311" name="Rectangle 18"/>
              <p:cNvSpPr>
                <a:spLocks noChangeArrowheads="1"/>
              </p:cNvSpPr>
              <p:nvPr/>
            </p:nvSpPr>
            <p:spPr bwMode="auto">
              <a:xfrm>
                <a:off x="4637" y="2150"/>
                <a:ext cx="1155" cy="727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312" name="Rectangle 1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637" y="2150"/>
                <a:ext cx="1155" cy="174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1000" b="0">
                    <a:solidFill>
                      <a:schemeClr val="tx1"/>
                    </a:solidFill>
                  </a:rPr>
                  <a:t>Secondary axis</a:t>
                </a:r>
              </a:p>
            </p:txBody>
          </p:sp>
        </p:grpSp>
        <p:grpSp>
          <p:nvGrpSpPr>
            <p:cNvPr id="166" name="Group 20"/>
            <p:cNvGrpSpPr>
              <a:grpSpLocks/>
            </p:cNvGrpSpPr>
            <p:nvPr/>
          </p:nvGrpSpPr>
          <p:grpSpPr bwMode="auto">
            <a:xfrm>
              <a:off x="4637" y="1278"/>
              <a:ext cx="1155" cy="655"/>
              <a:chOff x="4652" y="1278"/>
              <a:chExt cx="1155" cy="655"/>
            </a:xfrm>
          </p:grpSpPr>
          <p:sp>
            <p:nvSpPr>
              <p:cNvPr id="305" name="Rectangle 21"/>
              <p:cNvSpPr>
                <a:spLocks noChangeArrowheads="1"/>
              </p:cNvSpPr>
              <p:nvPr/>
            </p:nvSpPr>
            <p:spPr bwMode="auto">
              <a:xfrm>
                <a:off x="4652" y="1278"/>
                <a:ext cx="1155" cy="655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306" name="Rectangle 2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652" y="1278"/>
                <a:ext cx="1155" cy="174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1000" b="0">
                    <a:solidFill>
                      <a:schemeClr val="tx1"/>
                    </a:solidFill>
                  </a:rPr>
                  <a:t>Primary axis</a:t>
                </a:r>
              </a:p>
            </p:txBody>
          </p:sp>
        </p:grpSp>
        <p:sp>
          <p:nvSpPr>
            <p:cNvPr id="167" name="Rectangle 23"/>
            <p:cNvSpPr>
              <a:spLocks noChangeArrowheads="1"/>
            </p:cNvSpPr>
            <p:nvPr/>
          </p:nvSpPr>
          <p:spPr bwMode="auto">
            <a:xfrm>
              <a:off x="2311" y="1211"/>
              <a:ext cx="2004" cy="1976"/>
            </a:xfrm>
            <a:prstGeom prst="rect">
              <a:avLst/>
            </a:prstGeom>
            <a:solidFill>
              <a:srgbClr val="DDDDDD"/>
            </a:solidFill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hu-HU"/>
            </a:p>
          </p:txBody>
        </p:sp>
        <p:sp>
          <p:nvSpPr>
            <p:cNvPr id="168" name="Rectangle 2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311" y="1118"/>
              <a:ext cx="2004" cy="224"/>
            </a:xfrm>
            <a:prstGeom prst="rect">
              <a:avLst/>
            </a:prstGeom>
            <a:solidFill>
              <a:srgbClr val="C0C0C0"/>
            </a:solidFill>
            <a:ln w="6350" algn="ctr">
              <a:noFill/>
              <a:miter lim="800000"/>
              <a:headEnd/>
              <a:tailEnd/>
            </a:ln>
          </p:spPr>
          <p:txBody>
            <a:bodyPr lIns="72000" tIns="72000" rIns="36000" bIns="72000" anchor="ctr">
              <a:spAutoFit/>
            </a:bodyPr>
            <a:lstStyle/>
            <a:p>
              <a:pPr algn="ctr"/>
              <a:r>
                <a:rPr lang="en-US" sz="1400">
                  <a:solidFill>
                    <a:srgbClr val="4D4D4D"/>
                  </a:solidFill>
                </a:rPr>
                <a:t>Forecast</a:t>
              </a:r>
            </a:p>
          </p:txBody>
        </p:sp>
        <p:sp>
          <p:nvSpPr>
            <p:cNvPr id="169" name="Line 25"/>
            <p:cNvSpPr>
              <a:spLocks noChangeShapeType="1"/>
            </p:cNvSpPr>
            <p:nvPr/>
          </p:nvSpPr>
          <p:spPr bwMode="auto">
            <a:xfrm>
              <a:off x="2312" y="1124"/>
              <a:ext cx="0" cy="2066"/>
            </a:xfrm>
            <a:prstGeom prst="line">
              <a:avLst/>
            </a:prstGeom>
            <a:noFill/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70" name="Line 299"/>
            <p:cNvSpPr>
              <a:spLocks noChangeShapeType="1"/>
            </p:cNvSpPr>
            <p:nvPr/>
          </p:nvSpPr>
          <p:spPr bwMode="auto">
            <a:xfrm>
              <a:off x="802" y="2962"/>
              <a:ext cx="352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1" name="Line 300"/>
            <p:cNvSpPr>
              <a:spLocks noChangeShapeType="1"/>
            </p:cNvSpPr>
            <p:nvPr/>
          </p:nvSpPr>
          <p:spPr bwMode="auto">
            <a:xfrm>
              <a:off x="802" y="2737"/>
              <a:ext cx="352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2" name="Line 301"/>
            <p:cNvSpPr>
              <a:spLocks noChangeShapeType="1"/>
            </p:cNvSpPr>
            <p:nvPr/>
          </p:nvSpPr>
          <p:spPr bwMode="auto">
            <a:xfrm>
              <a:off x="802" y="2505"/>
              <a:ext cx="352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3" name="Line 302"/>
            <p:cNvSpPr>
              <a:spLocks noChangeShapeType="1"/>
            </p:cNvSpPr>
            <p:nvPr/>
          </p:nvSpPr>
          <p:spPr bwMode="auto">
            <a:xfrm>
              <a:off x="802" y="2273"/>
              <a:ext cx="352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" name="Line 303"/>
            <p:cNvSpPr>
              <a:spLocks noChangeShapeType="1"/>
            </p:cNvSpPr>
            <p:nvPr/>
          </p:nvSpPr>
          <p:spPr bwMode="auto">
            <a:xfrm>
              <a:off x="802" y="2040"/>
              <a:ext cx="352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5" name="Line 304"/>
            <p:cNvSpPr>
              <a:spLocks noChangeShapeType="1"/>
            </p:cNvSpPr>
            <p:nvPr/>
          </p:nvSpPr>
          <p:spPr bwMode="auto">
            <a:xfrm>
              <a:off x="802" y="1815"/>
              <a:ext cx="352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6" name="Line 305"/>
            <p:cNvSpPr>
              <a:spLocks noChangeShapeType="1"/>
            </p:cNvSpPr>
            <p:nvPr/>
          </p:nvSpPr>
          <p:spPr bwMode="auto">
            <a:xfrm>
              <a:off x="802" y="1583"/>
              <a:ext cx="352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7" name="Line 306"/>
            <p:cNvSpPr>
              <a:spLocks noChangeShapeType="1"/>
            </p:cNvSpPr>
            <p:nvPr/>
          </p:nvSpPr>
          <p:spPr bwMode="auto">
            <a:xfrm>
              <a:off x="802" y="1351"/>
              <a:ext cx="352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8" name="Rectangle 307"/>
            <p:cNvSpPr>
              <a:spLocks noChangeArrowheads="1"/>
            </p:cNvSpPr>
            <p:nvPr/>
          </p:nvSpPr>
          <p:spPr bwMode="auto">
            <a:xfrm>
              <a:off x="821" y="2582"/>
              <a:ext cx="65" cy="612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9" name="Rectangle 308"/>
            <p:cNvSpPr>
              <a:spLocks noChangeArrowheads="1"/>
            </p:cNvSpPr>
            <p:nvPr/>
          </p:nvSpPr>
          <p:spPr bwMode="auto">
            <a:xfrm>
              <a:off x="990" y="2561"/>
              <a:ext cx="65" cy="633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0" name="Rectangle 309"/>
            <p:cNvSpPr>
              <a:spLocks noChangeArrowheads="1"/>
            </p:cNvSpPr>
            <p:nvPr/>
          </p:nvSpPr>
          <p:spPr bwMode="auto">
            <a:xfrm>
              <a:off x="1159" y="2540"/>
              <a:ext cx="66" cy="654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1" name="Rectangle 310"/>
            <p:cNvSpPr>
              <a:spLocks noChangeArrowheads="1"/>
            </p:cNvSpPr>
            <p:nvPr/>
          </p:nvSpPr>
          <p:spPr bwMode="auto">
            <a:xfrm>
              <a:off x="1322" y="2505"/>
              <a:ext cx="65" cy="689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2" name="Rectangle 311"/>
            <p:cNvSpPr>
              <a:spLocks noChangeArrowheads="1"/>
            </p:cNvSpPr>
            <p:nvPr/>
          </p:nvSpPr>
          <p:spPr bwMode="auto">
            <a:xfrm>
              <a:off x="1491" y="2470"/>
              <a:ext cx="65" cy="724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3" name="Rectangle 312"/>
            <p:cNvSpPr>
              <a:spLocks noChangeArrowheads="1"/>
            </p:cNvSpPr>
            <p:nvPr/>
          </p:nvSpPr>
          <p:spPr bwMode="auto">
            <a:xfrm>
              <a:off x="1661" y="2434"/>
              <a:ext cx="65" cy="760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" name="Rectangle 313"/>
            <p:cNvSpPr>
              <a:spLocks noChangeArrowheads="1"/>
            </p:cNvSpPr>
            <p:nvPr/>
          </p:nvSpPr>
          <p:spPr bwMode="auto">
            <a:xfrm>
              <a:off x="1830" y="2385"/>
              <a:ext cx="65" cy="809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" name="Rectangle 314"/>
            <p:cNvSpPr>
              <a:spLocks noChangeArrowheads="1"/>
            </p:cNvSpPr>
            <p:nvPr/>
          </p:nvSpPr>
          <p:spPr bwMode="auto">
            <a:xfrm>
              <a:off x="1992" y="2427"/>
              <a:ext cx="65" cy="767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6" name="Rectangle 315"/>
            <p:cNvSpPr>
              <a:spLocks noChangeArrowheads="1"/>
            </p:cNvSpPr>
            <p:nvPr/>
          </p:nvSpPr>
          <p:spPr bwMode="auto">
            <a:xfrm>
              <a:off x="2162" y="2399"/>
              <a:ext cx="65" cy="795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7" name="Rectangle 316"/>
            <p:cNvSpPr>
              <a:spLocks noChangeArrowheads="1"/>
            </p:cNvSpPr>
            <p:nvPr/>
          </p:nvSpPr>
          <p:spPr bwMode="auto">
            <a:xfrm>
              <a:off x="2331" y="2364"/>
              <a:ext cx="65" cy="830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8" name="Rectangle 317"/>
            <p:cNvSpPr>
              <a:spLocks noChangeArrowheads="1"/>
            </p:cNvSpPr>
            <p:nvPr/>
          </p:nvSpPr>
          <p:spPr bwMode="auto">
            <a:xfrm>
              <a:off x="2500" y="2322"/>
              <a:ext cx="65" cy="872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9" name="Rectangle 318"/>
            <p:cNvSpPr>
              <a:spLocks noChangeArrowheads="1"/>
            </p:cNvSpPr>
            <p:nvPr/>
          </p:nvSpPr>
          <p:spPr bwMode="auto">
            <a:xfrm>
              <a:off x="2663" y="2273"/>
              <a:ext cx="65" cy="921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0" name="Rectangle 319"/>
            <p:cNvSpPr>
              <a:spLocks noChangeArrowheads="1"/>
            </p:cNvSpPr>
            <p:nvPr/>
          </p:nvSpPr>
          <p:spPr bwMode="auto">
            <a:xfrm>
              <a:off x="2832" y="2223"/>
              <a:ext cx="65" cy="971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1" name="Rectangle 320"/>
            <p:cNvSpPr>
              <a:spLocks noChangeArrowheads="1"/>
            </p:cNvSpPr>
            <p:nvPr/>
          </p:nvSpPr>
          <p:spPr bwMode="auto">
            <a:xfrm>
              <a:off x="3001" y="2167"/>
              <a:ext cx="65" cy="1027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2" name="Rectangle 321"/>
            <p:cNvSpPr>
              <a:spLocks noChangeArrowheads="1"/>
            </p:cNvSpPr>
            <p:nvPr/>
          </p:nvSpPr>
          <p:spPr bwMode="auto">
            <a:xfrm>
              <a:off x="3170" y="2111"/>
              <a:ext cx="65" cy="1083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3" name="Rectangle 322"/>
            <p:cNvSpPr>
              <a:spLocks noChangeArrowheads="1"/>
            </p:cNvSpPr>
            <p:nvPr/>
          </p:nvSpPr>
          <p:spPr bwMode="auto">
            <a:xfrm>
              <a:off x="3333" y="2054"/>
              <a:ext cx="65" cy="1140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" name="Rectangle 323"/>
            <p:cNvSpPr>
              <a:spLocks noChangeArrowheads="1"/>
            </p:cNvSpPr>
            <p:nvPr/>
          </p:nvSpPr>
          <p:spPr bwMode="auto">
            <a:xfrm>
              <a:off x="3502" y="1984"/>
              <a:ext cx="65" cy="1210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" name="Rectangle 324"/>
            <p:cNvSpPr>
              <a:spLocks noChangeArrowheads="1"/>
            </p:cNvSpPr>
            <p:nvPr/>
          </p:nvSpPr>
          <p:spPr bwMode="auto">
            <a:xfrm>
              <a:off x="3671" y="1914"/>
              <a:ext cx="65" cy="1280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6" name="Rectangle 325"/>
            <p:cNvSpPr>
              <a:spLocks noChangeArrowheads="1"/>
            </p:cNvSpPr>
            <p:nvPr/>
          </p:nvSpPr>
          <p:spPr bwMode="auto">
            <a:xfrm>
              <a:off x="3841" y="1843"/>
              <a:ext cx="65" cy="1351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7" name="Rectangle 326"/>
            <p:cNvSpPr>
              <a:spLocks noChangeArrowheads="1"/>
            </p:cNvSpPr>
            <p:nvPr/>
          </p:nvSpPr>
          <p:spPr bwMode="auto">
            <a:xfrm>
              <a:off x="4003" y="1766"/>
              <a:ext cx="65" cy="1428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8" name="Rectangle 327"/>
            <p:cNvSpPr>
              <a:spLocks noChangeArrowheads="1"/>
            </p:cNvSpPr>
            <p:nvPr/>
          </p:nvSpPr>
          <p:spPr bwMode="auto">
            <a:xfrm>
              <a:off x="4172" y="1674"/>
              <a:ext cx="66" cy="1520"/>
            </a:xfrm>
            <a:prstGeom prst="rect">
              <a:avLst/>
            </a:prstGeom>
            <a:solidFill>
              <a:srgbClr val="F5B36A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9" name="Rectangle 328"/>
            <p:cNvSpPr>
              <a:spLocks noChangeArrowheads="1"/>
            </p:cNvSpPr>
            <p:nvPr/>
          </p:nvSpPr>
          <p:spPr bwMode="auto">
            <a:xfrm>
              <a:off x="886" y="3089"/>
              <a:ext cx="65" cy="105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0" name="Rectangle 329"/>
            <p:cNvSpPr>
              <a:spLocks noChangeArrowheads="1"/>
            </p:cNvSpPr>
            <p:nvPr/>
          </p:nvSpPr>
          <p:spPr bwMode="auto">
            <a:xfrm>
              <a:off x="1055" y="3075"/>
              <a:ext cx="65" cy="119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" name="Rectangle 330"/>
            <p:cNvSpPr>
              <a:spLocks noChangeArrowheads="1"/>
            </p:cNvSpPr>
            <p:nvPr/>
          </p:nvSpPr>
          <p:spPr bwMode="auto">
            <a:xfrm>
              <a:off x="1225" y="3061"/>
              <a:ext cx="58" cy="133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2" name="Rectangle 331"/>
            <p:cNvSpPr>
              <a:spLocks noChangeArrowheads="1"/>
            </p:cNvSpPr>
            <p:nvPr/>
          </p:nvSpPr>
          <p:spPr bwMode="auto">
            <a:xfrm>
              <a:off x="1387" y="3054"/>
              <a:ext cx="65" cy="140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3" name="Rectangle 332"/>
            <p:cNvSpPr>
              <a:spLocks noChangeArrowheads="1"/>
            </p:cNvSpPr>
            <p:nvPr/>
          </p:nvSpPr>
          <p:spPr bwMode="auto">
            <a:xfrm>
              <a:off x="1556" y="3033"/>
              <a:ext cx="65" cy="161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" name="Rectangle 333"/>
            <p:cNvSpPr>
              <a:spLocks noChangeArrowheads="1"/>
            </p:cNvSpPr>
            <p:nvPr/>
          </p:nvSpPr>
          <p:spPr bwMode="auto">
            <a:xfrm>
              <a:off x="1726" y="2997"/>
              <a:ext cx="65" cy="197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" name="Rectangle 334"/>
            <p:cNvSpPr>
              <a:spLocks noChangeArrowheads="1"/>
            </p:cNvSpPr>
            <p:nvPr/>
          </p:nvSpPr>
          <p:spPr bwMode="auto">
            <a:xfrm>
              <a:off x="1895" y="2983"/>
              <a:ext cx="58" cy="211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" name="Rectangle 335"/>
            <p:cNvSpPr>
              <a:spLocks noChangeArrowheads="1"/>
            </p:cNvSpPr>
            <p:nvPr/>
          </p:nvSpPr>
          <p:spPr bwMode="auto">
            <a:xfrm>
              <a:off x="2057" y="2941"/>
              <a:ext cx="66" cy="253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7" name="Rectangle 336"/>
            <p:cNvSpPr>
              <a:spLocks noChangeArrowheads="1"/>
            </p:cNvSpPr>
            <p:nvPr/>
          </p:nvSpPr>
          <p:spPr bwMode="auto">
            <a:xfrm>
              <a:off x="2227" y="2927"/>
              <a:ext cx="65" cy="267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8" name="Rectangle 337"/>
            <p:cNvSpPr>
              <a:spLocks noChangeArrowheads="1"/>
            </p:cNvSpPr>
            <p:nvPr/>
          </p:nvSpPr>
          <p:spPr bwMode="auto">
            <a:xfrm>
              <a:off x="2396" y="2920"/>
              <a:ext cx="65" cy="274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9" name="Rectangle 338"/>
            <p:cNvSpPr>
              <a:spLocks noChangeArrowheads="1"/>
            </p:cNvSpPr>
            <p:nvPr/>
          </p:nvSpPr>
          <p:spPr bwMode="auto">
            <a:xfrm>
              <a:off x="2565" y="2906"/>
              <a:ext cx="59" cy="288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0" name="Rectangle 339"/>
            <p:cNvSpPr>
              <a:spLocks noChangeArrowheads="1"/>
            </p:cNvSpPr>
            <p:nvPr/>
          </p:nvSpPr>
          <p:spPr bwMode="auto">
            <a:xfrm>
              <a:off x="2728" y="2885"/>
              <a:ext cx="65" cy="309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1" name="Rectangle 340"/>
            <p:cNvSpPr>
              <a:spLocks noChangeArrowheads="1"/>
            </p:cNvSpPr>
            <p:nvPr/>
          </p:nvSpPr>
          <p:spPr bwMode="auto">
            <a:xfrm>
              <a:off x="2897" y="2864"/>
              <a:ext cx="65" cy="330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2" name="Rectangle 341"/>
            <p:cNvSpPr>
              <a:spLocks noChangeArrowheads="1"/>
            </p:cNvSpPr>
            <p:nvPr/>
          </p:nvSpPr>
          <p:spPr bwMode="auto">
            <a:xfrm>
              <a:off x="3066" y="2835"/>
              <a:ext cx="65" cy="359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3" name="Rectangle 342"/>
            <p:cNvSpPr>
              <a:spLocks noChangeArrowheads="1"/>
            </p:cNvSpPr>
            <p:nvPr/>
          </p:nvSpPr>
          <p:spPr bwMode="auto">
            <a:xfrm>
              <a:off x="3235" y="2807"/>
              <a:ext cx="59" cy="387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4" name="Rectangle 343"/>
            <p:cNvSpPr>
              <a:spLocks noChangeArrowheads="1"/>
            </p:cNvSpPr>
            <p:nvPr/>
          </p:nvSpPr>
          <p:spPr bwMode="auto">
            <a:xfrm>
              <a:off x="3398" y="2779"/>
              <a:ext cx="65" cy="415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" name="Rectangle 344"/>
            <p:cNvSpPr>
              <a:spLocks noChangeArrowheads="1"/>
            </p:cNvSpPr>
            <p:nvPr/>
          </p:nvSpPr>
          <p:spPr bwMode="auto">
            <a:xfrm>
              <a:off x="3567" y="2758"/>
              <a:ext cx="65" cy="436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" name="Rectangle 345"/>
            <p:cNvSpPr>
              <a:spLocks noChangeArrowheads="1"/>
            </p:cNvSpPr>
            <p:nvPr/>
          </p:nvSpPr>
          <p:spPr bwMode="auto">
            <a:xfrm>
              <a:off x="3736" y="2737"/>
              <a:ext cx="66" cy="457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7" name="Rectangle 346"/>
            <p:cNvSpPr>
              <a:spLocks noChangeArrowheads="1"/>
            </p:cNvSpPr>
            <p:nvPr/>
          </p:nvSpPr>
          <p:spPr bwMode="auto">
            <a:xfrm>
              <a:off x="3906" y="2716"/>
              <a:ext cx="58" cy="478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8" name="Rectangle 347"/>
            <p:cNvSpPr>
              <a:spLocks noChangeArrowheads="1"/>
            </p:cNvSpPr>
            <p:nvPr/>
          </p:nvSpPr>
          <p:spPr bwMode="auto">
            <a:xfrm>
              <a:off x="4068" y="2688"/>
              <a:ext cx="65" cy="506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9" name="Rectangle 348"/>
            <p:cNvSpPr>
              <a:spLocks noChangeArrowheads="1"/>
            </p:cNvSpPr>
            <p:nvPr/>
          </p:nvSpPr>
          <p:spPr bwMode="auto">
            <a:xfrm>
              <a:off x="4238" y="2667"/>
              <a:ext cx="65" cy="527"/>
            </a:xfrm>
            <a:prstGeom prst="rect">
              <a:avLst/>
            </a:prstGeom>
            <a:solidFill>
              <a:srgbClr val="F06A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0" name="Line 349"/>
            <p:cNvSpPr>
              <a:spLocks noChangeShapeType="1"/>
            </p:cNvSpPr>
            <p:nvPr/>
          </p:nvSpPr>
          <p:spPr bwMode="auto">
            <a:xfrm>
              <a:off x="802" y="1351"/>
              <a:ext cx="0" cy="18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1" name="Line 350"/>
            <p:cNvSpPr>
              <a:spLocks noChangeShapeType="1"/>
            </p:cNvSpPr>
            <p:nvPr/>
          </p:nvSpPr>
          <p:spPr bwMode="auto">
            <a:xfrm>
              <a:off x="782" y="3194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2" name="Line 351"/>
            <p:cNvSpPr>
              <a:spLocks noChangeShapeType="1"/>
            </p:cNvSpPr>
            <p:nvPr/>
          </p:nvSpPr>
          <p:spPr bwMode="auto">
            <a:xfrm>
              <a:off x="782" y="2962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3" name="Line 352"/>
            <p:cNvSpPr>
              <a:spLocks noChangeShapeType="1"/>
            </p:cNvSpPr>
            <p:nvPr/>
          </p:nvSpPr>
          <p:spPr bwMode="auto">
            <a:xfrm>
              <a:off x="782" y="2737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4" name="Line 353"/>
            <p:cNvSpPr>
              <a:spLocks noChangeShapeType="1"/>
            </p:cNvSpPr>
            <p:nvPr/>
          </p:nvSpPr>
          <p:spPr bwMode="auto">
            <a:xfrm>
              <a:off x="782" y="2505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" name="Line 354"/>
            <p:cNvSpPr>
              <a:spLocks noChangeShapeType="1"/>
            </p:cNvSpPr>
            <p:nvPr/>
          </p:nvSpPr>
          <p:spPr bwMode="auto">
            <a:xfrm>
              <a:off x="782" y="2273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6" name="Line 355"/>
            <p:cNvSpPr>
              <a:spLocks noChangeShapeType="1"/>
            </p:cNvSpPr>
            <p:nvPr/>
          </p:nvSpPr>
          <p:spPr bwMode="auto">
            <a:xfrm>
              <a:off x="782" y="2040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7" name="Line 356"/>
            <p:cNvSpPr>
              <a:spLocks noChangeShapeType="1"/>
            </p:cNvSpPr>
            <p:nvPr/>
          </p:nvSpPr>
          <p:spPr bwMode="auto">
            <a:xfrm>
              <a:off x="782" y="1815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8" name="Line 357"/>
            <p:cNvSpPr>
              <a:spLocks noChangeShapeType="1"/>
            </p:cNvSpPr>
            <p:nvPr/>
          </p:nvSpPr>
          <p:spPr bwMode="auto">
            <a:xfrm>
              <a:off x="782" y="1583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9" name="Line 358"/>
            <p:cNvSpPr>
              <a:spLocks noChangeShapeType="1"/>
            </p:cNvSpPr>
            <p:nvPr/>
          </p:nvSpPr>
          <p:spPr bwMode="auto">
            <a:xfrm>
              <a:off x="782" y="1351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0" name="Line 359"/>
            <p:cNvSpPr>
              <a:spLocks noChangeShapeType="1"/>
            </p:cNvSpPr>
            <p:nvPr/>
          </p:nvSpPr>
          <p:spPr bwMode="auto">
            <a:xfrm>
              <a:off x="802" y="3194"/>
              <a:ext cx="35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1" name="Line 360"/>
            <p:cNvSpPr>
              <a:spLocks noChangeShapeType="1"/>
            </p:cNvSpPr>
            <p:nvPr/>
          </p:nvSpPr>
          <p:spPr bwMode="auto">
            <a:xfrm flipV="1">
              <a:off x="802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2" name="Line 361"/>
            <p:cNvSpPr>
              <a:spLocks noChangeShapeType="1"/>
            </p:cNvSpPr>
            <p:nvPr/>
          </p:nvSpPr>
          <p:spPr bwMode="auto">
            <a:xfrm flipV="1">
              <a:off x="971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3" name="Line 362"/>
            <p:cNvSpPr>
              <a:spLocks noChangeShapeType="1"/>
            </p:cNvSpPr>
            <p:nvPr/>
          </p:nvSpPr>
          <p:spPr bwMode="auto">
            <a:xfrm flipV="1">
              <a:off x="1140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4" name="Line 363"/>
            <p:cNvSpPr>
              <a:spLocks noChangeShapeType="1"/>
            </p:cNvSpPr>
            <p:nvPr/>
          </p:nvSpPr>
          <p:spPr bwMode="auto">
            <a:xfrm flipV="1">
              <a:off x="1303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" name="Line 364"/>
            <p:cNvSpPr>
              <a:spLocks noChangeShapeType="1"/>
            </p:cNvSpPr>
            <p:nvPr/>
          </p:nvSpPr>
          <p:spPr bwMode="auto">
            <a:xfrm flipV="1">
              <a:off x="1472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6" name="Line 365"/>
            <p:cNvSpPr>
              <a:spLocks noChangeShapeType="1"/>
            </p:cNvSpPr>
            <p:nvPr/>
          </p:nvSpPr>
          <p:spPr bwMode="auto">
            <a:xfrm flipV="1">
              <a:off x="1641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7" name="Line 366"/>
            <p:cNvSpPr>
              <a:spLocks noChangeShapeType="1"/>
            </p:cNvSpPr>
            <p:nvPr/>
          </p:nvSpPr>
          <p:spPr bwMode="auto">
            <a:xfrm flipV="1">
              <a:off x="1810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8" name="Line 367"/>
            <p:cNvSpPr>
              <a:spLocks noChangeShapeType="1"/>
            </p:cNvSpPr>
            <p:nvPr/>
          </p:nvSpPr>
          <p:spPr bwMode="auto">
            <a:xfrm flipV="1">
              <a:off x="1973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9" name="Line 368"/>
            <p:cNvSpPr>
              <a:spLocks noChangeShapeType="1"/>
            </p:cNvSpPr>
            <p:nvPr/>
          </p:nvSpPr>
          <p:spPr bwMode="auto">
            <a:xfrm flipV="1">
              <a:off x="2142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0" name="Line 369"/>
            <p:cNvSpPr>
              <a:spLocks noChangeShapeType="1"/>
            </p:cNvSpPr>
            <p:nvPr/>
          </p:nvSpPr>
          <p:spPr bwMode="auto">
            <a:xfrm flipV="1">
              <a:off x="2311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1" name="Line 370"/>
            <p:cNvSpPr>
              <a:spLocks noChangeShapeType="1"/>
            </p:cNvSpPr>
            <p:nvPr/>
          </p:nvSpPr>
          <p:spPr bwMode="auto">
            <a:xfrm flipV="1">
              <a:off x="2480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2" name="Line 371"/>
            <p:cNvSpPr>
              <a:spLocks noChangeShapeType="1"/>
            </p:cNvSpPr>
            <p:nvPr/>
          </p:nvSpPr>
          <p:spPr bwMode="auto">
            <a:xfrm flipV="1">
              <a:off x="2643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3" name="Line 372"/>
            <p:cNvSpPr>
              <a:spLocks noChangeShapeType="1"/>
            </p:cNvSpPr>
            <p:nvPr/>
          </p:nvSpPr>
          <p:spPr bwMode="auto">
            <a:xfrm flipV="1">
              <a:off x="2812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4" name="Line 373"/>
            <p:cNvSpPr>
              <a:spLocks noChangeShapeType="1"/>
            </p:cNvSpPr>
            <p:nvPr/>
          </p:nvSpPr>
          <p:spPr bwMode="auto">
            <a:xfrm flipV="1">
              <a:off x="2982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" name="Line 374"/>
            <p:cNvSpPr>
              <a:spLocks noChangeShapeType="1"/>
            </p:cNvSpPr>
            <p:nvPr/>
          </p:nvSpPr>
          <p:spPr bwMode="auto">
            <a:xfrm flipV="1">
              <a:off x="3151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" name="Line 375"/>
            <p:cNvSpPr>
              <a:spLocks noChangeShapeType="1"/>
            </p:cNvSpPr>
            <p:nvPr/>
          </p:nvSpPr>
          <p:spPr bwMode="auto">
            <a:xfrm flipV="1">
              <a:off x="3313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" name="Line 376"/>
            <p:cNvSpPr>
              <a:spLocks noChangeShapeType="1"/>
            </p:cNvSpPr>
            <p:nvPr/>
          </p:nvSpPr>
          <p:spPr bwMode="auto">
            <a:xfrm flipV="1">
              <a:off x="3483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8" name="Line 377"/>
            <p:cNvSpPr>
              <a:spLocks noChangeShapeType="1"/>
            </p:cNvSpPr>
            <p:nvPr/>
          </p:nvSpPr>
          <p:spPr bwMode="auto">
            <a:xfrm flipV="1">
              <a:off x="3652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" name="Line 378"/>
            <p:cNvSpPr>
              <a:spLocks noChangeShapeType="1"/>
            </p:cNvSpPr>
            <p:nvPr/>
          </p:nvSpPr>
          <p:spPr bwMode="auto">
            <a:xfrm flipV="1">
              <a:off x="3821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0" name="Line 379"/>
            <p:cNvSpPr>
              <a:spLocks noChangeShapeType="1"/>
            </p:cNvSpPr>
            <p:nvPr/>
          </p:nvSpPr>
          <p:spPr bwMode="auto">
            <a:xfrm flipV="1">
              <a:off x="3984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1" name="Line 380"/>
            <p:cNvSpPr>
              <a:spLocks noChangeShapeType="1"/>
            </p:cNvSpPr>
            <p:nvPr/>
          </p:nvSpPr>
          <p:spPr bwMode="auto">
            <a:xfrm flipV="1">
              <a:off x="4153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2" name="Line 381"/>
            <p:cNvSpPr>
              <a:spLocks noChangeShapeType="1"/>
            </p:cNvSpPr>
            <p:nvPr/>
          </p:nvSpPr>
          <p:spPr bwMode="auto">
            <a:xfrm flipV="1">
              <a:off x="4322" y="3194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3" name="Line 382"/>
            <p:cNvSpPr>
              <a:spLocks noChangeShapeType="1"/>
            </p:cNvSpPr>
            <p:nvPr/>
          </p:nvSpPr>
          <p:spPr bwMode="auto">
            <a:xfrm>
              <a:off x="4322" y="1351"/>
              <a:ext cx="0" cy="18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4" name="Line 383"/>
            <p:cNvSpPr>
              <a:spLocks noChangeShapeType="1"/>
            </p:cNvSpPr>
            <p:nvPr/>
          </p:nvSpPr>
          <p:spPr bwMode="auto">
            <a:xfrm>
              <a:off x="4322" y="3194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5" name="Line 384"/>
            <p:cNvSpPr>
              <a:spLocks noChangeShapeType="1"/>
            </p:cNvSpPr>
            <p:nvPr/>
          </p:nvSpPr>
          <p:spPr bwMode="auto">
            <a:xfrm>
              <a:off x="4322" y="2962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" name="Line 385"/>
            <p:cNvSpPr>
              <a:spLocks noChangeShapeType="1"/>
            </p:cNvSpPr>
            <p:nvPr/>
          </p:nvSpPr>
          <p:spPr bwMode="auto">
            <a:xfrm>
              <a:off x="4322" y="2737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7" name="Line 386"/>
            <p:cNvSpPr>
              <a:spLocks noChangeShapeType="1"/>
            </p:cNvSpPr>
            <p:nvPr/>
          </p:nvSpPr>
          <p:spPr bwMode="auto">
            <a:xfrm>
              <a:off x="4322" y="2505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8" name="Line 387"/>
            <p:cNvSpPr>
              <a:spLocks noChangeShapeType="1"/>
            </p:cNvSpPr>
            <p:nvPr/>
          </p:nvSpPr>
          <p:spPr bwMode="auto">
            <a:xfrm>
              <a:off x="4322" y="2273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9" name="Line 388"/>
            <p:cNvSpPr>
              <a:spLocks noChangeShapeType="1"/>
            </p:cNvSpPr>
            <p:nvPr/>
          </p:nvSpPr>
          <p:spPr bwMode="auto">
            <a:xfrm>
              <a:off x="4322" y="2040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0" name="Line 389"/>
            <p:cNvSpPr>
              <a:spLocks noChangeShapeType="1"/>
            </p:cNvSpPr>
            <p:nvPr/>
          </p:nvSpPr>
          <p:spPr bwMode="auto">
            <a:xfrm>
              <a:off x="4322" y="1815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1" name="Line 390"/>
            <p:cNvSpPr>
              <a:spLocks noChangeShapeType="1"/>
            </p:cNvSpPr>
            <p:nvPr/>
          </p:nvSpPr>
          <p:spPr bwMode="auto">
            <a:xfrm>
              <a:off x="4322" y="1583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2" name="Line 391"/>
            <p:cNvSpPr>
              <a:spLocks noChangeShapeType="1"/>
            </p:cNvSpPr>
            <p:nvPr/>
          </p:nvSpPr>
          <p:spPr bwMode="auto">
            <a:xfrm>
              <a:off x="4322" y="1351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3" name="Freeform 392"/>
            <p:cNvSpPr>
              <a:spLocks/>
            </p:cNvSpPr>
            <p:nvPr/>
          </p:nvSpPr>
          <p:spPr bwMode="auto">
            <a:xfrm>
              <a:off x="886" y="1878"/>
              <a:ext cx="3352" cy="577"/>
            </a:xfrm>
            <a:custGeom>
              <a:avLst/>
              <a:gdLst>
                <a:gd name="T0" fmla="*/ 0 w 515"/>
                <a:gd name="T1" fmla="*/ 6 h 82"/>
                <a:gd name="T2" fmla="*/ 26 w 515"/>
                <a:gd name="T3" fmla="*/ 0 h 82"/>
                <a:gd name="T4" fmla="*/ 51 w 515"/>
                <a:gd name="T5" fmla="*/ 9 h 82"/>
                <a:gd name="T6" fmla="*/ 77 w 515"/>
                <a:gd name="T7" fmla="*/ 8 h 82"/>
                <a:gd name="T8" fmla="*/ 103 w 515"/>
                <a:gd name="T9" fmla="*/ 15 h 82"/>
                <a:gd name="T10" fmla="*/ 129 w 515"/>
                <a:gd name="T11" fmla="*/ 18 h 82"/>
                <a:gd name="T12" fmla="*/ 154 w 515"/>
                <a:gd name="T13" fmla="*/ 21 h 82"/>
                <a:gd name="T14" fmla="*/ 180 w 515"/>
                <a:gd name="T15" fmla="*/ 28 h 82"/>
                <a:gd name="T16" fmla="*/ 206 w 515"/>
                <a:gd name="T17" fmla="*/ 35 h 82"/>
                <a:gd name="T18" fmla="*/ 232 w 515"/>
                <a:gd name="T19" fmla="*/ 42 h 82"/>
                <a:gd name="T20" fmla="*/ 258 w 515"/>
                <a:gd name="T21" fmla="*/ 48 h 82"/>
                <a:gd name="T22" fmla="*/ 283 w 515"/>
                <a:gd name="T23" fmla="*/ 53 h 82"/>
                <a:gd name="T24" fmla="*/ 309 w 515"/>
                <a:gd name="T25" fmla="*/ 57 h 82"/>
                <a:gd name="T26" fmla="*/ 335 w 515"/>
                <a:gd name="T27" fmla="*/ 62 h 82"/>
                <a:gd name="T28" fmla="*/ 361 w 515"/>
                <a:gd name="T29" fmla="*/ 66 h 82"/>
                <a:gd name="T30" fmla="*/ 386 w 515"/>
                <a:gd name="T31" fmla="*/ 69 h 82"/>
                <a:gd name="T32" fmla="*/ 412 w 515"/>
                <a:gd name="T33" fmla="*/ 71 h 82"/>
                <a:gd name="T34" fmla="*/ 438 w 515"/>
                <a:gd name="T35" fmla="*/ 74 h 82"/>
                <a:gd name="T36" fmla="*/ 464 w 515"/>
                <a:gd name="T37" fmla="*/ 77 h 82"/>
                <a:gd name="T38" fmla="*/ 489 w 515"/>
                <a:gd name="T39" fmla="*/ 79 h 82"/>
                <a:gd name="T40" fmla="*/ 515 w 515"/>
                <a:gd name="T41" fmla="*/ 82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5"/>
                <a:gd name="T64" fmla="*/ 0 h 82"/>
                <a:gd name="T65" fmla="*/ 515 w 515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5" h="82">
                  <a:moveTo>
                    <a:pt x="0" y="6"/>
                  </a:moveTo>
                  <a:lnTo>
                    <a:pt x="26" y="0"/>
                  </a:lnTo>
                  <a:lnTo>
                    <a:pt x="51" y="9"/>
                  </a:lnTo>
                  <a:lnTo>
                    <a:pt x="77" y="8"/>
                  </a:lnTo>
                  <a:lnTo>
                    <a:pt x="103" y="15"/>
                  </a:lnTo>
                  <a:lnTo>
                    <a:pt x="129" y="18"/>
                  </a:lnTo>
                  <a:lnTo>
                    <a:pt x="154" y="21"/>
                  </a:lnTo>
                  <a:lnTo>
                    <a:pt x="180" y="28"/>
                  </a:lnTo>
                  <a:lnTo>
                    <a:pt x="206" y="35"/>
                  </a:lnTo>
                  <a:lnTo>
                    <a:pt x="232" y="42"/>
                  </a:lnTo>
                  <a:lnTo>
                    <a:pt x="258" y="48"/>
                  </a:lnTo>
                  <a:lnTo>
                    <a:pt x="283" y="53"/>
                  </a:lnTo>
                  <a:lnTo>
                    <a:pt x="309" y="57"/>
                  </a:lnTo>
                  <a:lnTo>
                    <a:pt x="335" y="62"/>
                  </a:lnTo>
                  <a:lnTo>
                    <a:pt x="361" y="66"/>
                  </a:lnTo>
                  <a:lnTo>
                    <a:pt x="386" y="69"/>
                  </a:lnTo>
                  <a:lnTo>
                    <a:pt x="412" y="71"/>
                  </a:lnTo>
                  <a:lnTo>
                    <a:pt x="438" y="74"/>
                  </a:lnTo>
                  <a:lnTo>
                    <a:pt x="464" y="77"/>
                  </a:lnTo>
                  <a:lnTo>
                    <a:pt x="489" y="79"/>
                  </a:lnTo>
                  <a:lnTo>
                    <a:pt x="515" y="82"/>
                  </a:lnTo>
                </a:path>
              </a:pathLst>
            </a:custGeom>
            <a:noFill/>
            <a:ln w="20638">
              <a:solidFill>
                <a:srgbClr val="C45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4" name="Freeform 393"/>
            <p:cNvSpPr>
              <a:spLocks/>
            </p:cNvSpPr>
            <p:nvPr/>
          </p:nvSpPr>
          <p:spPr bwMode="auto">
            <a:xfrm>
              <a:off x="886" y="2779"/>
              <a:ext cx="3352" cy="49"/>
            </a:xfrm>
            <a:custGeom>
              <a:avLst/>
              <a:gdLst>
                <a:gd name="T0" fmla="*/ 0 w 515"/>
                <a:gd name="T1" fmla="*/ 1 h 7"/>
                <a:gd name="T2" fmla="*/ 26 w 515"/>
                <a:gd name="T3" fmla="*/ 3 h 7"/>
                <a:gd name="T4" fmla="*/ 51 w 515"/>
                <a:gd name="T5" fmla="*/ 0 h 7"/>
                <a:gd name="T6" fmla="*/ 77 w 515"/>
                <a:gd name="T7" fmla="*/ 2 h 7"/>
                <a:gd name="T8" fmla="*/ 103 w 515"/>
                <a:gd name="T9" fmla="*/ 2 h 7"/>
                <a:gd name="T10" fmla="*/ 129 w 515"/>
                <a:gd name="T11" fmla="*/ 2 h 7"/>
                <a:gd name="T12" fmla="*/ 154 w 515"/>
                <a:gd name="T13" fmla="*/ 3 h 7"/>
                <a:gd name="T14" fmla="*/ 180 w 515"/>
                <a:gd name="T15" fmla="*/ 3 h 7"/>
                <a:gd name="T16" fmla="*/ 206 w 515"/>
                <a:gd name="T17" fmla="*/ 3 h 7"/>
                <a:gd name="T18" fmla="*/ 232 w 515"/>
                <a:gd name="T19" fmla="*/ 4 h 7"/>
                <a:gd name="T20" fmla="*/ 258 w 515"/>
                <a:gd name="T21" fmla="*/ 4 h 7"/>
                <a:gd name="T22" fmla="*/ 283 w 515"/>
                <a:gd name="T23" fmla="*/ 4 h 7"/>
                <a:gd name="T24" fmla="*/ 309 w 515"/>
                <a:gd name="T25" fmla="*/ 5 h 7"/>
                <a:gd name="T26" fmla="*/ 335 w 515"/>
                <a:gd name="T27" fmla="*/ 5 h 7"/>
                <a:gd name="T28" fmla="*/ 361 w 515"/>
                <a:gd name="T29" fmla="*/ 5 h 7"/>
                <a:gd name="T30" fmla="*/ 386 w 515"/>
                <a:gd name="T31" fmla="*/ 5 h 7"/>
                <a:gd name="T32" fmla="*/ 412 w 515"/>
                <a:gd name="T33" fmla="*/ 6 h 7"/>
                <a:gd name="T34" fmla="*/ 438 w 515"/>
                <a:gd name="T35" fmla="*/ 6 h 7"/>
                <a:gd name="T36" fmla="*/ 464 w 515"/>
                <a:gd name="T37" fmla="*/ 6 h 7"/>
                <a:gd name="T38" fmla="*/ 489 w 515"/>
                <a:gd name="T39" fmla="*/ 6 h 7"/>
                <a:gd name="T40" fmla="*/ 515 w 515"/>
                <a:gd name="T41" fmla="*/ 7 h 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5"/>
                <a:gd name="T64" fmla="*/ 0 h 7"/>
                <a:gd name="T65" fmla="*/ 515 w 515"/>
                <a:gd name="T66" fmla="*/ 7 h 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5" h="7">
                  <a:moveTo>
                    <a:pt x="0" y="1"/>
                  </a:moveTo>
                  <a:lnTo>
                    <a:pt x="26" y="3"/>
                  </a:lnTo>
                  <a:lnTo>
                    <a:pt x="51" y="0"/>
                  </a:lnTo>
                  <a:lnTo>
                    <a:pt x="77" y="2"/>
                  </a:lnTo>
                  <a:lnTo>
                    <a:pt x="103" y="2"/>
                  </a:lnTo>
                  <a:lnTo>
                    <a:pt x="129" y="2"/>
                  </a:lnTo>
                  <a:lnTo>
                    <a:pt x="154" y="3"/>
                  </a:lnTo>
                  <a:lnTo>
                    <a:pt x="180" y="3"/>
                  </a:lnTo>
                  <a:lnTo>
                    <a:pt x="206" y="3"/>
                  </a:lnTo>
                  <a:lnTo>
                    <a:pt x="232" y="4"/>
                  </a:lnTo>
                  <a:lnTo>
                    <a:pt x="258" y="4"/>
                  </a:lnTo>
                  <a:lnTo>
                    <a:pt x="283" y="4"/>
                  </a:lnTo>
                  <a:lnTo>
                    <a:pt x="309" y="5"/>
                  </a:lnTo>
                  <a:lnTo>
                    <a:pt x="335" y="5"/>
                  </a:lnTo>
                  <a:lnTo>
                    <a:pt x="361" y="5"/>
                  </a:lnTo>
                  <a:lnTo>
                    <a:pt x="386" y="5"/>
                  </a:lnTo>
                  <a:lnTo>
                    <a:pt x="412" y="6"/>
                  </a:lnTo>
                  <a:lnTo>
                    <a:pt x="438" y="6"/>
                  </a:lnTo>
                  <a:lnTo>
                    <a:pt x="464" y="6"/>
                  </a:lnTo>
                  <a:lnTo>
                    <a:pt x="489" y="6"/>
                  </a:lnTo>
                  <a:lnTo>
                    <a:pt x="515" y="7"/>
                  </a:lnTo>
                </a:path>
              </a:pathLst>
            </a:custGeom>
            <a:noFill/>
            <a:ln w="206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5" name="Rectangle 39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10" y="314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266" name="Rectangle 39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06" y="2913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267" name="Rectangle 39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06" y="2688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400</a:t>
              </a:r>
              <a:endParaRPr lang="en-US"/>
            </a:p>
          </p:txBody>
        </p:sp>
        <p:sp>
          <p:nvSpPr>
            <p:cNvPr id="268" name="Rectangle 39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6" y="2455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600</a:t>
              </a:r>
              <a:endParaRPr lang="en-US"/>
            </a:p>
          </p:txBody>
        </p:sp>
        <p:sp>
          <p:nvSpPr>
            <p:cNvPr id="269" name="Rectangle 39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6" y="2223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800</a:t>
              </a:r>
              <a:endParaRPr lang="en-US"/>
            </a:p>
          </p:txBody>
        </p:sp>
        <p:sp>
          <p:nvSpPr>
            <p:cNvPr id="270" name="Rectangle 39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47" y="1991"/>
              <a:ext cx="19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1 000</a:t>
              </a:r>
              <a:endParaRPr lang="en-US"/>
            </a:p>
          </p:txBody>
        </p:sp>
        <p:sp>
          <p:nvSpPr>
            <p:cNvPr id="271" name="Rectangle 40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47" y="1766"/>
              <a:ext cx="19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1 200</a:t>
              </a:r>
              <a:endParaRPr lang="en-US"/>
            </a:p>
          </p:txBody>
        </p:sp>
        <p:sp>
          <p:nvSpPr>
            <p:cNvPr id="272" name="Rectangle 40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47" y="1534"/>
              <a:ext cx="19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1 400</a:t>
              </a:r>
              <a:endParaRPr lang="en-US"/>
            </a:p>
          </p:txBody>
        </p:sp>
        <p:sp>
          <p:nvSpPr>
            <p:cNvPr id="273" name="Rectangle 40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47" y="1301"/>
              <a:ext cx="19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1 600</a:t>
              </a:r>
              <a:endParaRPr lang="en-US"/>
            </a:p>
          </p:txBody>
        </p:sp>
        <p:sp>
          <p:nvSpPr>
            <p:cNvPr id="274" name="Rectangle 40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15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2000</a:t>
              </a:r>
              <a:endParaRPr lang="en-US"/>
            </a:p>
          </p:txBody>
        </p:sp>
        <p:sp>
          <p:nvSpPr>
            <p:cNvPr id="275" name="Rectangle 40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84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2001</a:t>
              </a:r>
              <a:endParaRPr lang="en-US"/>
            </a:p>
          </p:txBody>
        </p:sp>
        <p:sp>
          <p:nvSpPr>
            <p:cNvPr id="276" name="Rectangle 40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146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2002</a:t>
              </a:r>
              <a:endParaRPr lang="en-US"/>
            </a:p>
          </p:txBody>
        </p:sp>
        <p:sp>
          <p:nvSpPr>
            <p:cNvPr id="277" name="Rectangle 40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316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2003</a:t>
              </a:r>
              <a:endParaRPr lang="en-US"/>
            </a:p>
          </p:txBody>
        </p:sp>
        <p:sp>
          <p:nvSpPr>
            <p:cNvPr id="278" name="Rectangle 40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85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2004</a:t>
              </a:r>
              <a:endParaRPr lang="en-US"/>
            </a:p>
          </p:txBody>
        </p:sp>
        <p:sp>
          <p:nvSpPr>
            <p:cNvPr id="279" name="Rectangle 40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54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2005</a:t>
              </a:r>
              <a:endParaRPr lang="en-US"/>
            </a:p>
          </p:txBody>
        </p:sp>
        <p:sp>
          <p:nvSpPr>
            <p:cNvPr id="280" name="Rectangle 40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817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2006</a:t>
              </a:r>
              <a:endParaRPr lang="en-US"/>
            </a:p>
          </p:txBody>
        </p:sp>
        <p:sp>
          <p:nvSpPr>
            <p:cNvPr id="281" name="Rectangle 4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86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2007</a:t>
              </a:r>
              <a:endParaRPr lang="en-US"/>
            </a:p>
          </p:txBody>
        </p:sp>
        <p:sp>
          <p:nvSpPr>
            <p:cNvPr id="282" name="Rectangle 4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55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2008</a:t>
              </a:r>
              <a:endParaRPr lang="en-US"/>
            </a:p>
          </p:txBody>
        </p:sp>
        <p:sp>
          <p:nvSpPr>
            <p:cNvPr id="283" name="Rectangle 41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24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2009</a:t>
              </a:r>
              <a:endParaRPr lang="en-US"/>
            </a:p>
          </p:txBody>
        </p:sp>
        <p:sp>
          <p:nvSpPr>
            <p:cNvPr id="284" name="Rectangle 4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493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2010</a:t>
              </a:r>
              <a:endParaRPr lang="en-US"/>
            </a:p>
          </p:txBody>
        </p:sp>
        <p:sp>
          <p:nvSpPr>
            <p:cNvPr id="285" name="Rectangle 41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656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2011</a:t>
              </a:r>
              <a:endParaRPr lang="en-US"/>
            </a:p>
          </p:txBody>
        </p:sp>
        <p:sp>
          <p:nvSpPr>
            <p:cNvPr id="286" name="Rectangle 4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825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2012</a:t>
              </a:r>
              <a:endParaRPr lang="en-US"/>
            </a:p>
          </p:txBody>
        </p:sp>
        <p:sp>
          <p:nvSpPr>
            <p:cNvPr id="287" name="Rectangle 41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95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2013</a:t>
              </a:r>
              <a:endParaRPr lang="en-US"/>
            </a:p>
          </p:txBody>
        </p:sp>
        <p:sp>
          <p:nvSpPr>
            <p:cNvPr id="288" name="Rectangle 41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164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2014</a:t>
              </a:r>
              <a:endParaRPr lang="en-US"/>
            </a:p>
          </p:txBody>
        </p:sp>
        <p:sp>
          <p:nvSpPr>
            <p:cNvPr id="289" name="Rectangle 41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326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2015</a:t>
              </a:r>
              <a:endParaRPr lang="en-US"/>
            </a:p>
          </p:txBody>
        </p:sp>
        <p:sp>
          <p:nvSpPr>
            <p:cNvPr id="290" name="Rectangle 41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96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2016</a:t>
              </a:r>
              <a:endParaRPr lang="en-US"/>
            </a:p>
          </p:txBody>
        </p:sp>
        <p:sp>
          <p:nvSpPr>
            <p:cNvPr id="291" name="Rectangle 42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65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2017</a:t>
              </a:r>
              <a:endParaRPr lang="en-US"/>
            </a:p>
          </p:txBody>
        </p:sp>
        <p:sp>
          <p:nvSpPr>
            <p:cNvPr id="292" name="Rectangle 42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34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2018</a:t>
              </a:r>
              <a:endParaRPr lang="en-US"/>
            </a:p>
          </p:txBody>
        </p:sp>
        <p:sp>
          <p:nvSpPr>
            <p:cNvPr id="293" name="Rectangle 42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997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2019</a:t>
              </a:r>
              <a:endParaRPr lang="en-US"/>
            </a:p>
          </p:txBody>
        </p:sp>
        <p:sp>
          <p:nvSpPr>
            <p:cNvPr id="294" name="Rectangle 42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66" y="3258"/>
              <a:ext cx="1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2020</a:t>
              </a:r>
              <a:endParaRPr lang="en-US"/>
            </a:p>
          </p:txBody>
        </p:sp>
        <p:sp>
          <p:nvSpPr>
            <p:cNvPr id="295" name="Rectangle 42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02" y="1182"/>
              <a:ext cx="21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(TWh)</a:t>
              </a:r>
              <a:endParaRPr lang="en-US"/>
            </a:p>
          </p:txBody>
        </p:sp>
        <p:sp>
          <p:nvSpPr>
            <p:cNvPr id="296" name="Rectangle 42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74" y="3145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0%</a:t>
              </a:r>
              <a:endParaRPr lang="en-US"/>
            </a:p>
          </p:txBody>
        </p:sp>
        <p:sp>
          <p:nvSpPr>
            <p:cNvPr id="297" name="Rectangle 42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374" y="2913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5%</a:t>
              </a:r>
              <a:endParaRPr lang="en-US"/>
            </a:p>
          </p:txBody>
        </p:sp>
        <p:sp>
          <p:nvSpPr>
            <p:cNvPr id="298" name="Rectangle 42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374" y="2688"/>
              <a:ext cx="1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10%</a:t>
              </a:r>
              <a:endParaRPr lang="en-US"/>
            </a:p>
          </p:txBody>
        </p:sp>
        <p:sp>
          <p:nvSpPr>
            <p:cNvPr id="299" name="Rectangle 42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374" y="2455"/>
              <a:ext cx="1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15%</a:t>
              </a:r>
              <a:endParaRPr lang="en-US"/>
            </a:p>
          </p:txBody>
        </p:sp>
        <p:sp>
          <p:nvSpPr>
            <p:cNvPr id="300" name="Rectangle 42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374" y="2223"/>
              <a:ext cx="1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20%</a:t>
              </a:r>
              <a:endParaRPr lang="en-US"/>
            </a:p>
          </p:txBody>
        </p:sp>
        <p:sp>
          <p:nvSpPr>
            <p:cNvPr id="301" name="Rectangle 43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74" y="1991"/>
              <a:ext cx="1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25%</a:t>
              </a:r>
              <a:endParaRPr lang="en-US"/>
            </a:p>
          </p:txBody>
        </p:sp>
        <p:sp>
          <p:nvSpPr>
            <p:cNvPr id="302" name="Rectangle 43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374" y="1766"/>
              <a:ext cx="1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30%</a:t>
              </a:r>
              <a:endParaRPr lang="en-US"/>
            </a:p>
          </p:txBody>
        </p:sp>
        <p:sp>
          <p:nvSpPr>
            <p:cNvPr id="303" name="Rectangle 43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74" y="1534"/>
              <a:ext cx="1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35%</a:t>
              </a:r>
              <a:endParaRPr lang="en-US"/>
            </a:p>
          </p:txBody>
        </p:sp>
        <p:sp>
          <p:nvSpPr>
            <p:cNvPr id="304" name="Rectangle 43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74" y="1301"/>
              <a:ext cx="1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40%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Kína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kereslet (1/</a:t>
            </a:r>
            <a:r>
              <a:rPr lang="hu-HU" b="0" dirty="0"/>
              <a:t>2</a:t>
            </a:r>
            <a:r>
              <a:rPr lang="hu-HU" b="0" dirty="0" smtClean="0"/>
              <a:t>)</a:t>
            </a:r>
            <a:endParaRPr lang="en-GB" sz="2400" b="0" dirty="0" smtClean="0"/>
          </a:p>
        </p:txBody>
      </p:sp>
      <p:sp>
        <p:nvSpPr>
          <p:cNvPr id="384" name="Rectangle 3"/>
          <p:cNvSpPr txBox="1">
            <a:spLocks noChangeArrowheads="1"/>
          </p:cNvSpPr>
          <p:nvPr/>
        </p:nvSpPr>
        <p:spPr bwMode="auto">
          <a:xfrm>
            <a:off x="222250" y="858936"/>
            <a:ext cx="84963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-4763" eaLnBrk="0" hangingPunct="0">
              <a:buSzPct val="75000"/>
            </a:pPr>
            <a:r>
              <a:rPr lang="hu-HU" sz="1200" b="1" dirty="0" smtClean="0"/>
              <a:t>Kína a második legnagyobb villamosenergia-fogyasztó ország:</a:t>
            </a:r>
          </a:p>
          <a:p>
            <a:pPr marL="0" lvl="1" indent="-4763" algn="l" eaLnBrk="0" hangingPunct="0">
              <a:buSzPct val="75000"/>
            </a:pPr>
            <a:endParaRPr lang="en-US" sz="1200" b="1" dirty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teljes villamosenergia-fogyasztás Kínában meghaladja a 3 000 </a:t>
            </a:r>
            <a:r>
              <a:rPr lang="hu-HU" sz="1200" dirty="0" err="1" smtClean="0"/>
              <a:t>TWh-át</a:t>
            </a:r>
            <a:r>
              <a:rPr lang="hu-HU" sz="1200" dirty="0" smtClean="0"/>
              <a:t>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villamosenergia-fogyasztás 12,5 </a:t>
            </a:r>
            <a:r>
              <a:rPr lang="hu-HU" sz="1200" dirty="0" err="1" smtClean="0"/>
              <a:t>%-al</a:t>
            </a:r>
            <a:r>
              <a:rPr lang="hu-HU" sz="1200" dirty="0" smtClean="0"/>
              <a:t> nőtt évente az elmúlt évtizedben és 2020-ra várhatóan eléri a 6 500 </a:t>
            </a:r>
            <a:r>
              <a:rPr lang="hu-HU" sz="1200" dirty="0" err="1" smtClean="0"/>
              <a:t>TWh-át</a:t>
            </a:r>
            <a:r>
              <a:rPr lang="hu-HU" sz="1200" dirty="0" smtClean="0"/>
              <a:t>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Az egy főre vetített növekedés ugyancsak 12 % körüli volt, ami 2020-ra elérheti a 4 500 kWh-át, ezzel várhatóan 42 </a:t>
            </a:r>
            <a:r>
              <a:rPr lang="hu-HU" sz="1200" dirty="0" err="1" smtClean="0"/>
              <a:t>%-al</a:t>
            </a:r>
            <a:r>
              <a:rPr lang="hu-HU" sz="1200" dirty="0" smtClean="0"/>
              <a:t> meghaladva a világátlagot.</a:t>
            </a: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2420888"/>
            <a:ext cx="90297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Kína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kereslet (2/</a:t>
            </a:r>
            <a:r>
              <a:rPr lang="hu-HU" b="0" dirty="0" err="1" smtClean="0"/>
              <a:t>2</a:t>
            </a:r>
            <a:r>
              <a:rPr lang="hu-HU" b="0" dirty="0" smtClean="0"/>
              <a:t>)</a:t>
            </a:r>
            <a:endParaRPr lang="en-GB" sz="2400" b="0" dirty="0" smtClean="0"/>
          </a:p>
        </p:txBody>
      </p:sp>
      <p:sp>
        <p:nvSpPr>
          <p:cNvPr id="384" name="Rectangle 3"/>
          <p:cNvSpPr txBox="1">
            <a:spLocks noChangeArrowheads="1"/>
          </p:cNvSpPr>
          <p:nvPr/>
        </p:nvSpPr>
        <p:spPr bwMode="auto">
          <a:xfrm>
            <a:off x="222250" y="858936"/>
            <a:ext cx="84963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4763" algn="l" eaLnBrk="0" hangingPunct="0">
              <a:buSzPct val="75000"/>
            </a:pPr>
            <a:r>
              <a:rPr lang="hu-HU" sz="1200" b="1" dirty="0" smtClean="0"/>
              <a:t>A villamosenergia-fogyasztás Kínában a válság hatására sem esett vissza:</a:t>
            </a:r>
          </a:p>
          <a:p>
            <a:pPr marL="0" lvl="2" indent="-4763" algn="l" eaLnBrk="0" hangingPunct="0">
              <a:buSzPct val="75000"/>
            </a:pPr>
            <a:endParaRPr lang="hu-HU" sz="1200" b="1" dirty="0" smtClean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villamos energia iránti kereslet elsődlegesen az ipari szektorból származik, amelyet a háztartási, energia, kereskedelmi, közszolgáltatási és mezőgazdasági szektorok követnek.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kern="0" dirty="0" smtClean="0">
                <a:cs typeface="Arial"/>
              </a:rPr>
              <a:t>A vidéki energiafelhasználás is várhatóan növekedni fog a jelentős kormányzati támogatásnak köszönhetően.</a:t>
            </a:r>
            <a:endParaRPr lang="en-US" sz="1200" kern="0" dirty="0" smtClean="0">
              <a:cs typeface="Arial"/>
            </a:endParaRP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kern="0" dirty="0" smtClean="0">
                <a:cs typeface="Arial"/>
              </a:rPr>
              <a:t>A kínai kormány megkezdte a kereszt-támogatások felszámolását, illetve erőfeszítéseket tett az árazási valamint tarifa mechanizmus modernizálására.</a:t>
            </a:r>
            <a:endParaRPr lang="hu-HU" sz="1200" dirty="0" smtClean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79449"/>
            <a:ext cx="8928992" cy="420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Kína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kínálat</a:t>
            </a:r>
            <a:endParaRPr lang="en-GB" sz="2400" b="0" dirty="0" smtClean="0"/>
          </a:p>
        </p:txBody>
      </p:sp>
      <p:sp>
        <p:nvSpPr>
          <p:cNvPr id="543" name="Rectangle 3"/>
          <p:cNvSpPr txBox="1">
            <a:spLocks noChangeArrowheads="1"/>
          </p:cNvSpPr>
          <p:nvPr/>
        </p:nvSpPr>
        <p:spPr bwMode="auto">
          <a:xfrm>
            <a:off x="107504" y="889793"/>
            <a:ext cx="84963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-4763" eaLnBrk="0" hangingPunct="0">
              <a:buSzPct val="75000"/>
            </a:pPr>
            <a:r>
              <a:rPr lang="hu-HU" sz="1200" b="1" dirty="0" smtClean="0"/>
              <a:t>A kínai villamosenergia-termelés tekintélyes növekedésen ment keresztül az elmúlt évtizedben annak érdekében, hogy lépést tartson az ország növekvő igényével:</a:t>
            </a:r>
          </a:p>
          <a:p>
            <a:pPr marL="0" lvl="1" indent="-4763" algn="l" eaLnBrk="0" hangingPunct="0">
              <a:buSzPct val="75000"/>
            </a:pPr>
            <a:endParaRPr lang="en-US" sz="1200" b="1" dirty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kínai villamosenergia-termelés várhatóan 8,5 </a:t>
            </a:r>
            <a:r>
              <a:rPr lang="hu-HU" sz="1200" dirty="0" err="1" smtClean="0"/>
              <a:t>%-al</a:t>
            </a:r>
            <a:r>
              <a:rPr lang="hu-HU" sz="1200" dirty="0" smtClean="0"/>
              <a:t> fog évente nőni 2020-ig, ami ennek köszönhetően a globális termelés 25 %-át fogja biztosítani.</a:t>
            </a:r>
            <a:endParaRPr lang="hu-HU" sz="1200" dirty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Kínában az elosztási veszteségek alacsony szinten vannak, ami nagyságrendileg megegyezik a fejlett világban tapasztalt átlagos veszteségekkel.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endParaRPr lang="hu-HU" sz="1200" dirty="0" smtClean="0"/>
          </a:p>
        </p:txBody>
      </p:sp>
      <p:grpSp>
        <p:nvGrpSpPr>
          <p:cNvPr id="162" name="Group 687"/>
          <p:cNvGrpSpPr>
            <a:grpSpLocks/>
          </p:cNvGrpSpPr>
          <p:nvPr/>
        </p:nvGrpSpPr>
        <p:grpSpPr bwMode="auto">
          <a:xfrm>
            <a:off x="179512" y="2452017"/>
            <a:ext cx="8712968" cy="3713287"/>
            <a:chOff x="521" y="1124"/>
            <a:chExt cx="5271" cy="2203"/>
          </a:xfrm>
        </p:grpSpPr>
        <p:grpSp>
          <p:nvGrpSpPr>
            <p:cNvPr id="163" name="Group 122"/>
            <p:cNvGrpSpPr>
              <a:grpSpLocks/>
            </p:cNvGrpSpPr>
            <p:nvPr/>
          </p:nvGrpSpPr>
          <p:grpSpPr bwMode="auto">
            <a:xfrm>
              <a:off x="4726" y="1535"/>
              <a:ext cx="909" cy="113"/>
              <a:chOff x="4743" y="1535"/>
              <a:chExt cx="909" cy="113"/>
            </a:xfrm>
          </p:grpSpPr>
          <p:sp>
            <p:nvSpPr>
              <p:cNvPr id="318" name="Rectangle 123"/>
              <p:cNvSpPr>
                <a:spLocks noChangeArrowheads="1"/>
              </p:cNvSpPr>
              <p:nvPr/>
            </p:nvSpPr>
            <p:spPr bwMode="auto">
              <a:xfrm>
                <a:off x="4743" y="1535"/>
                <a:ext cx="113" cy="113"/>
              </a:xfrm>
              <a:prstGeom prst="rect">
                <a:avLst/>
              </a:prstGeom>
              <a:solidFill>
                <a:srgbClr val="EAB7A0"/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9" name="Rectangle 124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906" y="1543"/>
                <a:ext cx="74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Electricity production</a:t>
                </a:r>
              </a:p>
            </p:txBody>
          </p:sp>
        </p:grpSp>
        <p:grpSp>
          <p:nvGrpSpPr>
            <p:cNvPr id="164" name="Group 125"/>
            <p:cNvGrpSpPr>
              <a:grpSpLocks/>
            </p:cNvGrpSpPr>
            <p:nvPr/>
          </p:nvGrpSpPr>
          <p:grpSpPr bwMode="auto">
            <a:xfrm>
              <a:off x="4726" y="1754"/>
              <a:ext cx="820" cy="113"/>
              <a:chOff x="4743" y="1754"/>
              <a:chExt cx="820" cy="113"/>
            </a:xfrm>
          </p:grpSpPr>
          <p:sp>
            <p:nvSpPr>
              <p:cNvPr id="316" name="Rectangle 126"/>
              <p:cNvSpPr>
                <a:spLocks noChangeArrowheads="1"/>
              </p:cNvSpPr>
              <p:nvPr/>
            </p:nvSpPr>
            <p:spPr bwMode="auto">
              <a:xfrm>
                <a:off x="4743" y="1754"/>
                <a:ext cx="113" cy="113"/>
              </a:xfrm>
              <a:prstGeom prst="rect">
                <a:avLst/>
              </a:prstGeom>
              <a:solidFill>
                <a:srgbClr val="C44026"/>
              </a:solidFill>
              <a:ln w="11176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" name="Rectangle 127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906" y="1762"/>
                <a:ext cx="65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Distribution losses</a:t>
                </a:r>
                <a:endParaRPr lang="en-US" sz="1000"/>
              </a:p>
            </p:txBody>
          </p:sp>
        </p:grpSp>
        <p:grpSp>
          <p:nvGrpSpPr>
            <p:cNvPr id="165" name="Group 686"/>
            <p:cNvGrpSpPr>
              <a:grpSpLocks/>
            </p:cNvGrpSpPr>
            <p:nvPr/>
          </p:nvGrpSpPr>
          <p:grpSpPr bwMode="auto">
            <a:xfrm>
              <a:off x="4637" y="2150"/>
              <a:ext cx="1155" cy="727"/>
              <a:chOff x="4637" y="2150"/>
              <a:chExt cx="1155" cy="727"/>
            </a:xfrm>
          </p:grpSpPr>
          <p:sp>
            <p:nvSpPr>
              <p:cNvPr id="307" name="Rectangle 130"/>
              <p:cNvSpPr>
                <a:spLocks noChangeArrowheads="1"/>
              </p:cNvSpPr>
              <p:nvPr/>
            </p:nvSpPr>
            <p:spPr bwMode="auto">
              <a:xfrm>
                <a:off x="4726" y="2412"/>
                <a:ext cx="120" cy="14"/>
              </a:xfrm>
              <a:prstGeom prst="rect">
                <a:avLst/>
              </a:prstGeom>
              <a:solidFill>
                <a:srgbClr val="DA5B42"/>
              </a:solidFill>
              <a:ln w="19050">
                <a:solidFill>
                  <a:srgbClr val="DB5B4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8" name="Rectangle 131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881" y="2356"/>
                <a:ext cx="67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Rate of distribution</a:t>
                </a:r>
                <a:endParaRPr lang="en-US" sz="1000"/>
              </a:p>
            </p:txBody>
          </p:sp>
          <p:sp>
            <p:nvSpPr>
              <p:cNvPr id="309" name="Rectangle 132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881" y="2468"/>
                <a:ext cx="49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losses (China)</a:t>
                </a:r>
                <a:endParaRPr lang="en-US" sz="1000" i="1"/>
              </a:p>
            </p:txBody>
          </p:sp>
          <p:grpSp>
            <p:nvGrpSpPr>
              <p:cNvPr id="310" name="Group 685"/>
              <p:cNvGrpSpPr>
                <a:grpSpLocks/>
              </p:cNvGrpSpPr>
              <p:nvPr/>
            </p:nvGrpSpPr>
            <p:grpSpPr bwMode="auto">
              <a:xfrm>
                <a:off x="4726" y="2633"/>
                <a:ext cx="829" cy="209"/>
                <a:chOff x="4726" y="2765"/>
                <a:chExt cx="829" cy="209"/>
              </a:xfrm>
            </p:grpSpPr>
            <p:sp>
              <p:nvSpPr>
                <p:cNvPr id="313" name="Rectangle 135"/>
                <p:cNvSpPr>
                  <a:spLocks noChangeArrowheads="1"/>
                </p:cNvSpPr>
                <p:nvPr/>
              </p:nvSpPr>
              <p:spPr bwMode="auto">
                <a:xfrm>
                  <a:off x="4726" y="2822"/>
                  <a:ext cx="120" cy="14"/>
                </a:xfrm>
                <a:prstGeom prst="rect">
                  <a:avLst/>
                </a:prstGeom>
                <a:solidFill>
                  <a:srgbClr val="FF0101"/>
                </a:solidFill>
                <a:ln w="19050">
                  <a:solidFill>
                    <a:srgbClr val="FF010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14" name="Rectangle 13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4881" y="2765"/>
                  <a:ext cx="67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</a:rPr>
                    <a:t>Rate of distribution</a:t>
                  </a:r>
                  <a:endParaRPr lang="en-US" sz="1000"/>
                </a:p>
              </p:txBody>
            </p:sp>
            <p:sp>
              <p:nvSpPr>
                <p:cNvPr id="315" name="Rectangle 137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4881" y="2878"/>
                  <a:ext cx="505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</a:rPr>
                    <a:t>losses (World)</a:t>
                  </a:r>
                </a:p>
              </p:txBody>
            </p:sp>
          </p:grpSp>
          <p:sp>
            <p:nvSpPr>
              <p:cNvPr id="311" name="Rectangle 140"/>
              <p:cNvSpPr>
                <a:spLocks noChangeArrowheads="1"/>
              </p:cNvSpPr>
              <p:nvPr/>
            </p:nvSpPr>
            <p:spPr bwMode="auto">
              <a:xfrm>
                <a:off x="4637" y="2150"/>
                <a:ext cx="1155" cy="727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312" name="Rectangle 141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637" y="2150"/>
                <a:ext cx="1155" cy="174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1000" b="0">
                    <a:solidFill>
                      <a:schemeClr val="tx1"/>
                    </a:solidFill>
                  </a:rPr>
                  <a:t>Secondary axis</a:t>
                </a:r>
              </a:p>
            </p:txBody>
          </p:sp>
        </p:grpSp>
        <p:grpSp>
          <p:nvGrpSpPr>
            <p:cNvPr id="166" name="Group 142"/>
            <p:cNvGrpSpPr>
              <a:grpSpLocks/>
            </p:cNvGrpSpPr>
            <p:nvPr/>
          </p:nvGrpSpPr>
          <p:grpSpPr bwMode="auto">
            <a:xfrm>
              <a:off x="4637" y="1278"/>
              <a:ext cx="1155" cy="655"/>
              <a:chOff x="4652" y="1278"/>
              <a:chExt cx="1155" cy="655"/>
            </a:xfrm>
          </p:grpSpPr>
          <p:sp>
            <p:nvSpPr>
              <p:cNvPr id="305" name="Rectangle 143"/>
              <p:cNvSpPr>
                <a:spLocks noChangeArrowheads="1"/>
              </p:cNvSpPr>
              <p:nvPr/>
            </p:nvSpPr>
            <p:spPr bwMode="auto">
              <a:xfrm>
                <a:off x="4652" y="1278"/>
                <a:ext cx="1155" cy="655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306" name="Rectangle 14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652" y="1278"/>
                <a:ext cx="1155" cy="174"/>
              </a:xfrm>
              <a:prstGeom prst="rect">
                <a:avLst/>
              </a:prstGeom>
              <a:noFill/>
              <a:ln w="635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1000" b="0">
                    <a:solidFill>
                      <a:schemeClr val="tx1"/>
                    </a:solidFill>
                  </a:rPr>
                  <a:t>Primary axis</a:t>
                </a:r>
              </a:p>
            </p:txBody>
          </p:sp>
        </p:grpSp>
        <p:sp>
          <p:nvSpPr>
            <p:cNvPr id="167" name="Rectangle 4"/>
            <p:cNvSpPr>
              <a:spLocks noChangeArrowheads="1"/>
            </p:cNvSpPr>
            <p:nvPr/>
          </p:nvSpPr>
          <p:spPr bwMode="auto">
            <a:xfrm>
              <a:off x="2303" y="1211"/>
              <a:ext cx="2004" cy="1976"/>
            </a:xfrm>
            <a:prstGeom prst="rect">
              <a:avLst/>
            </a:prstGeom>
            <a:solidFill>
              <a:srgbClr val="DDDDDD"/>
            </a:solidFill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hu-HU"/>
            </a:p>
          </p:txBody>
        </p:sp>
        <p:sp>
          <p:nvSpPr>
            <p:cNvPr id="168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303" y="1126"/>
              <a:ext cx="2004" cy="224"/>
            </a:xfrm>
            <a:prstGeom prst="rect">
              <a:avLst/>
            </a:prstGeom>
            <a:solidFill>
              <a:srgbClr val="C0C0C0"/>
            </a:solidFill>
            <a:ln w="6350" algn="ctr">
              <a:noFill/>
              <a:miter lim="800000"/>
              <a:headEnd/>
              <a:tailEnd/>
            </a:ln>
          </p:spPr>
          <p:txBody>
            <a:bodyPr lIns="72000" tIns="72000" rIns="36000" bIns="72000" anchor="ctr">
              <a:spAutoFit/>
            </a:bodyPr>
            <a:lstStyle/>
            <a:p>
              <a:pPr algn="ctr"/>
              <a:r>
                <a:rPr lang="en-US" sz="1400">
                  <a:solidFill>
                    <a:srgbClr val="4D4D4D"/>
                  </a:solidFill>
                </a:rPr>
                <a:t>Forecast</a:t>
              </a:r>
            </a:p>
          </p:txBody>
        </p:sp>
        <p:sp>
          <p:nvSpPr>
            <p:cNvPr id="169" name="Line 549"/>
            <p:cNvSpPr>
              <a:spLocks noChangeShapeType="1"/>
            </p:cNvSpPr>
            <p:nvPr/>
          </p:nvSpPr>
          <p:spPr bwMode="auto">
            <a:xfrm>
              <a:off x="803" y="2963"/>
              <a:ext cx="3506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0" name="Line 550"/>
            <p:cNvSpPr>
              <a:spLocks noChangeShapeType="1"/>
            </p:cNvSpPr>
            <p:nvPr/>
          </p:nvSpPr>
          <p:spPr bwMode="auto">
            <a:xfrm>
              <a:off x="803" y="2735"/>
              <a:ext cx="3506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1" name="Line 551"/>
            <p:cNvSpPr>
              <a:spLocks noChangeShapeType="1"/>
            </p:cNvSpPr>
            <p:nvPr/>
          </p:nvSpPr>
          <p:spPr bwMode="auto">
            <a:xfrm>
              <a:off x="803" y="2499"/>
              <a:ext cx="3506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2" name="Line 552"/>
            <p:cNvSpPr>
              <a:spLocks noChangeShapeType="1"/>
            </p:cNvSpPr>
            <p:nvPr/>
          </p:nvSpPr>
          <p:spPr bwMode="auto">
            <a:xfrm>
              <a:off x="803" y="2271"/>
              <a:ext cx="3506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3" name="Line 553"/>
            <p:cNvSpPr>
              <a:spLocks noChangeShapeType="1"/>
            </p:cNvSpPr>
            <p:nvPr/>
          </p:nvSpPr>
          <p:spPr bwMode="auto">
            <a:xfrm>
              <a:off x="803" y="2044"/>
              <a:ext cx="3506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" name="Line 554"/>
            <p:cNvSpPr>
              <a:spLocks noChangeShapeType="1"/>
            </p:cNvSpPr>
            <p:nvPr/>
          </p:nvSpPr>
          <p:spPr bwMode="auto">
            <a:xfrm>
              <a:off x="803" y="1816"/>
              <a:ext cx="3506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5" name="Line 555"/>
            <p:cNvSpPr>
              <a:spLocks noChangeShapeType="1"/>
            </p:cNvSpPr>
            <p:nvPr/>
          </p:nvSpPr>
          <p:spPr bwMode="auto">
            <a:xfrm>
              <a:off x="803" y="1580"/>
              <a:ext cx="3506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6" name="Line 556"/>
            <p:cNvSpPr>
              <a:spLocks noChangeShapeType="1"/>
            </p:cNvSpPr>
            <p:nvPr/>
          </p:nvSpPr>
          <p:spPr bwMode="auto">
            <a:xfrm>
              <a:off x="803" y="1352"/>
              <a:ext cx="3506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7" name="Rectangle 557"/>
            <p:cNvSpPr>
              <a:spLocks noChangeArrowheads="1"/>
            </p:cNvSpPr>
            <p:nvPr/>
          </p:nvSpPr>
          <p:spPr bwMode="auto">
            <a:xfrm>
              <a:off x="812" y="2875"/>
              <a:ext cx="70" cy="315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8" name="Rectangle 558"/>
            <p:cNvSpPr>
              <a:spLocks noChangeArrowheads="1"/>
            </p:cNvSpPr>
            <p:nvPr/>
          </p:nvSpPr>
          <p:spPr bwMode="auto">
            <a:xfrm>
              <a:off x="978" y="2849"/>
              <a:ext cx="70" cy="341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9" name="Rectangle 559"/>
            <p:cNvSpPr>
              <a:spLocks noChangeArrowheads="1"/>
            </p:cNvSpPr>
            <p:nvPr/>
          </p:nvSpPr>
          <p:spPr bwMode="auto">
            <a:xfrm>
              <a:off x="1145" y="2814"/>
              <a:ext cx="70" cy="376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0" name="Rectangle 560"/>
            <p:cNvSpPr>
              <a:spLocks noChangeArrowheads="1"/>
            </p:cNvSpPr>
            <p:nvPr/>
          </p:nvSpPr>
          <p:spPr bwMode="auto">
            <a:xfrm>
              <a:off x="1311" y="2752"/>
              <a:ext cx="70" cy="438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1" name="Rectangle 561"/>
            <p:cNvSpPr>
              <a:spLocks noChangeArrowheads="1"/>
            </p:cNvSpPr>
            <p:nvPr/>
          </p:nvSpPr>
          <p:spPr bwMode="auto">
            <a:xfrm>
              <a:off x="1478" y="2682"/>
              <a:ext cx="70" cy="508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2" name="Rectangle 562"/>
            <p:cNvSpPr>
              <a:spLocks noChangeArrowheads="1"/>
            </p:cNvSpPr>
            <p:nvPr/>
          </p:nvSpPr>
          <p:spPr bwMode="auto">
            <a:xfrm>
              <a:off x="1644" y="2612"/>
              <a:ext cx="71" cy="578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3" name="Rectangle 563"/>
            <p:cNvSpPr>
              <a:spLocks noChangeArrowheads="1"/>
            </p:cNvSpPr>
            <p:nvPr/>
          </p:nvSpPr>
          <p:spPr bwMode="auto">
            <a:xfrm>
              <a:off x="1811" y="2534"/>
              <a:ext cx="70" cy="656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" name="Rectangle 564"/>
            <p:cNvSpPr>
              <a:spLocks noChangeArrowheads="1"/>
            </p:cNvSpPr>
            <p:nvPr/>
          </p:nvSpPr>
          <p:spPr bwMode="auto">
            <a:xfrm>
              <a:off x="1977" y="2437"/>
              <a:ext cx="71" cy="753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" name="Rectangle 565"/>
            <p:cNvSpPr>
              <a:spLocks noChangeArrowheads="1"/>
            </p:cNvSpPr>
            <p:nvPr/>
          </p:nvSpPr>
          <p:spPr bwMode="auto">
            <a:xfrm>
              <a:off x="2144" y="2402"/>
              <a:ext cx="70" cy="788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6" name="Rectangle 566"/>
            <p:cNvSpPr>
              <a:spLocks noChangeArrowheads="1"/>
            </p:cNvSpPr>
            <p:nvPr/>
          </p:nvSpPr>
          <p:spPr bwMode="auto">
            <a:xfrm>
              <a:off x="2311" y="2367"/>
              <a:ext cx="70" cy="823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7" name="Rectangle 567"/>
            <p:cNvSpPr>
              <a:spLocks noChangeArrowheads="1"/>
            </p:cNvSpPr>
            <p:nvPr/>
          </p:nvSpPr>
          <p:spPr bwMode="auto">
            <a:xfrm>
              <a:off x="2477" y="2324"/>
              <a:ext cx="79" cy="866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8" name="Rectangle 568"/>
            <p:cNvSpPr>
              <a:spLocks noChangeArrowheads="1"/>
            </p:cNvSpPr>
            <p:nvPr/>
          </p:nvSpPr>
          <p:spPr bwMode="auto">
            <a:xfrm>
              <a:off x="2652" y="2262"/>
              <a:ext cx="71" cy="928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9" name="Rectangle 569"/>
            <p:cNvSpPr>
              <a:spLocks noChangeArrowheads="1"/>
            </p:cNvSpPr>
            <p:nvPr/>
          </p:nvSpPr>
          <p:spPr bwMode="auto">
            <a:xfrm>
              <a:off x="2819" y="2201"/>
              <a:ext cx="70" cy="989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0" name="Rectangle 570"/>
            <p:cNvSpPr>
              <a:spLocks noChangeArrowheads="1"/>
            </p:cNvSpPr>
            <p:nvPr/>
          </p:nvSpPr>
          <p:spPr bwMode="auto">
            <a:xfrm>
              <a:off x="2985" y="2114"/>
              <a:ext cx="71" cy="1076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1" name="Rectangle 571"/>
            <p:cNvSpPr>
              <a:spLocks noChangeArrowheads="1"/>
            </p:cNvSpPr>
            <p:nvPr/>
          </p:nvSpPr>
          <p:spPr bwMode="auto">
            <a:xfrm>
              <a:off x="3152" y="2044"/>
              <a:ext cx="70" cy="1146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2" name="Rectangle 572"/>
            <p:cNvSpPr>
              <a:spLocks noChangeArrowheads="1"/>
            </p:cNvSpPr>
            <p:nvPr/>
          </p:nvSpPr>
          <p:spPr bwMode="auto">
            <a:xfrm>
              <a:off x="3319" y="1965"/>
              <a:ext cx="70" cy="1225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3" name="Rectangle 573"/>
            <p:cNvSpPr>
              <a:spLocks noChangeArrowheads="1"/>
            </p:cNvSpPr>
            <p:nvPr/>
          </p:nvSpPr>
          <p:spPr bwMode="auto">
            <a:xfrm>
              <a:off x="3485" y="1895"/>
              <a:ext cx="70" cy="1295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" name="Rectangle 574"/>
            <p:cNvSpPr>
              <a:spLocks noChangeArrowheads="1"/>
            </p:cNvSpPr>
            <p:nvPr/>
          </p:nvSpPr>
          <p:spPr bwMode="auto">
            <a:xfrm>
              <a:off x="3652" y="1834"/>
              <a:ext cx="70" cy="1356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" name="Rectangle 575"/>
            <p:cNvSpPr>
              <a:spLocks noChangeArrowheads="1"/>
            </p:cNvSpPr>
            <p:nvPr/>
          </p:nvSpPr>
          <p:spPr bwMode="auto">
            <a:xfrm>
              <a:off x="3818" y="1764"/>
              <a:ext cx="70" cy="1426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6" name="Rectangle 576"/>
            <p:cNvSpPr>
              <a:spLocks noChangeArrowheads="1"/>
            </p:cNvSpPr>
            <p:nvPr/>
          </p:nvSpPr>
          <p:spPr bwMode="auto">
            <a:xfrm>
              <a:off x="3985" y="1694"/>
              <a:ext cx="70" cy="1496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7" name="Rectangle 577"/>
            <p:cNvSpPr>
              <a:spLocks noChangeArrowheads="1"/>
            </p:cNvSpPr>
            <p:nvPr/>
          </p:nvSpPr>
          <p:spPr bwMode="auto">
            <a:xfrm>
              <a:off x="4151" y="1615"/>
              <a:ext cx="70" cy="1575"/>
            </a:xfrm>
            <a:prstGeom prst="rect">
              <a:avLst/>
            </a:prstGeom>
            <a:solidFill>
              <a:srgbClr val="EAB7A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8" name="Rectangle 578"/>
            <p:cNvSpPr>
              <a:spLocks noChangeArrowheads="1"/>
            </p:cNvSpPr>
            <p:nvPr/>
          </p:nvSpPr>
          <p:spPr bwMode="auto">
            <a:xfrm>
              <a:off x="882" y="3173"/>
              <a:ext cx="70" cy="17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9" name="Rectangle 579"/>
            <p:cNvSpPr>
              <a:spLocks noChangeArrowheads="1"/>
            </p:cNvSpPr>
            <p:nvPr/>
          </p:nvSpPr>
          <p:spPr bwMode="auto">
            <a:xfrm>
              <a:off x="1048" y="3164"/>
              <a:ext cx="71" cy="26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0" name="Rectangle 580"/>
            <p:cNvSpPr>
              <a:spLocks noChangeArrowheads="1"/>
            </p:cNvSpPr>
            <p:nvPr/>
          </p:nvSpPr>
          <p:spPr bwMode="auto">
            <a:xfrm>
              <a:off x="1215" y="3164"/>
              <a:ext cx="70" cy="26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" name="Rectangle 581"/>
            <p:cNvSpPr>
              <a:spLocks noChangeArrowheads="1"/>
            </p:cNvSpPr>
            <p:nvPr/>
          </p:nvSpPr>
          <p:spPr bwMode="auto">
            <a:xfrm>
              <a:off x="1381" y="3164"/>
              <a:ext cx="71" cy="26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2" name="Rectangle 582"/>
            <p:cNvSpPr>
              <a:spLocks noChangeArrowheads="1"/>
            </p:cNvSpPr>
            <p:nvPr/>
          </p:nvSpPr>
          <p:spPr bwMode="auto">
            <a:xfrm>
              <a:off x="1548" y="3155"/>
              <a:ext cx="70" cy="35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3" name="Rectangle 583"/>
            <p:cNvSpPr>
              <a:spLocks noChangeArrowheads="1"/>
            </p:cNvSpPr>
            <p:nvPr/>
          </p:nvSpPr>
          <p:spPr bwMode="auto">
            <a:xfrm>
              <a:off x="1715" y="3155"/>
              <a:ext cx="70" cy="35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" name="Rectangle 584"/>
            <p:cNvSpPr>
              <a:spLocks noChangeArrowheads="1"/>
            </p:cNvSpPr>
            <p:nvPr/>
          </p:nvSpPr>
          <p:spPr bwMode="auto">
            <a:xfrm>
              <a:off x="1881" y="3146"/>
              <a:ext cx="70" cy="44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" name="Rectangle 585"/>
            <p:cNvSpPr>
              <a:spLocks noChangeArrowheads="1"/>
            </p:cNvSpPr>
            <p:nvPr/>
          </p:nvSpPr>
          <p:spPr bwMode="auto">
            <a:xfrm>
              <a:off x="2048" y="3138"/>
              <a:ext cx="70" cy="52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" name="Rectangle 586"/>
            <p:cNvSpPr>
              <a:spLocks noChangeArrowheads="1"/>
            </p:cNvSpPr>
            <p:nvPr/>
          </p:nvSpPr>
          <p:spPr bwMode="auto">
            <a:xfrm>
              <a:off x="2214" y="3138"/>
              <a:ext cx="70" cy="52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7" name="Rectangle 587"/>
            <p:cNvSpPr>
              <a:spLocks noChangeArrowheads="1"/>
            </p:cNvSpPr>
            <p:nvPr/>
          </p:nvSpPr>
          <p:spPr bwMode="auto">
            <a:xfrm>
              <a:off x="2381" y="3138"/>
              <a:ext cx="70" cy="52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8" name="Rectangle 588"/>
            <p:cNvSpPr>
              <a:spLocks noChangeArrowheads="1"/>
            </p:cNvSpPr>
            <p:nvPr/>
          </p:nvSpPr>
          <p:spPr bwMode="auto">
            <a:xfrm>
              <a:off x="2556" y="3129"/>
              <a:ext cx="70" cy="61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9" name="Rectangle 589"/>
            <p:cNvSpPr>
              <a:spLocks noChangeArrowheads="1"/>
            </p:cNvSpPr>
            <p:nvPr/>
          </p:nvSpPr>
          <p:spPr bwMode="auto">
            <a:xfrm>
              <a:off x="2723" y="3129"/>
              <a:ext cx="70" cy="61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0" name="Rectangle 590"/>
            <p:cNvSpPr>
              <a:spLocks noChangeArrowheads="1"/>
            </p:cNvSpPr>
            <p:nvPr/>
          </p:nvSpPr>
          <p:spPr bwMode="auto">
            <a:xfrm>
              <a:off x="2889" y="3120"/>
              <a:ext cx="70" cy="70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1" name="Rectangle 591"/>
            <p:cNvSpPr>
              <a:spLocks noChangeArrowheads="1"/>
            </p:cNvSpPr>
            <p:nvPr/>
          </p:nvSpPr>
          <p:spPr bwMode="auto">
            <a:xfrm>
              <a:off x="3056" y="3120"/>
              <a:ext cx="70" cy="70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2" name="Rectangle 592"/>
            <p:cNvSpPr>
              <a:spLocks noChangeArrowheads="1"/>
            </p:cNvSpPr>
            <p:nvPr/>
          </p:nvSpPr>
          <p:spPr bwMode="auto">
            <a:xfrm>
              <a:off x="3222" y="3111"/>
              <a:ext cx="70" cy="79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3" name="Rectangle 593"/>
            <p:cNvSpPr>
              <a:spLocks noChangeArrowheads="1"/>
            </p:cNvSpPr>
            <p:nvPr/>
          </p:nvSpPr>
          <p:spPr bwMode="auto">
            <a:xfrm>
              <a:off x="3389" y="3111"/>
              <a:ext cx="70" cy="79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4" name="Rectangle 594"/>
            <p:cNvSpPr>
              <a:spLocks noChangeArrowheads="1"/>
            </p:cNvSpPr>
            <p:nvPr/>
          </p:nvSpPr>
          <p:spPr bwMode="auto">
            <a:xfrm>
              <a:off x="3555" y="3103"/>
              <a:ext cx="70" cy="87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" name="Rectangle 595"/>
            <p:cNvSpPr>
              <a:spLocks noChangeArrowheads="1"/>
            </p:cNvSpPr>
            <p:nvPr/>
          </p:nvSpPr>
          <p:spPr bwMode="auto">
            <a:xfrm>
              <a:off x="3722" y="3103"/>
              <a:ext cx="70" cy="87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" name="Rectangle 596"/>
            <p:cNvSpPr>
              <a:spLocks noChangeArrowheads="1"/>
            </p:cNvSpPr>
            <p:nvPr/>
          </p:nvSpPr>
          <p:spPr bwMode="auto">
            <a:xfrm>
              <a:off x="3888" y="3094"/>
              <a:ext cx="70" cy="96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7" name="Rectangle 597"/>
            <p:cNvSpPr>
              <a:spLocks noChangeArrowheads="1"/>
            </p:cNvSpPr>
            <p:nvPr/>
          </p:nvSpPr>
          <p:spPr bwMode="auto">
            <a:xfrm>
              <a:off x="4055" y="3094"/>
              <a:ext cx="70" cy="96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8" name="Rectangle 598"/>
            <p:cNvSpPr>
              <a:spLocks noChangeArrowheads="1"/>
            </p:cNvSpPr>
            <p:nvPr/>
          </p:nvSpPr>
          <p:spPr bwMode="auto">
            <a:xfrm>
              <a:off x="4221" y="3085"/>
              <a:ext cx="70" cy="105"/>
            </a:xfrm>
            <a:prstGeom prst="rect">
              <a:avLst/>
            </a:prstGeom>
            <a:solidFill>
              <a:srgbClr val="C44026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9" name="Line 599"/>
            <p:cNvSpPr>
              <a:spLocks noChangeShapeType="1"/>
            </p:cNvSpPr>
            <p:nvPr/>
          </p:nvSpPr>
          <p:spPr bwMode="auto">
            <a:xfrm>
              <a:off x="803" y="1352"/>
              <a:ext cx="0" cy="18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0" name="Line 600"/>
            <p:cNvSpPr>
              <a:spLocks noChangeShapeType="1"/>
            </p:cNvSpPr>
            <p:nvPr/>
          </p:nvSpPr>
          <p:spPr bwMode="auto">
            <a:xfrm>
              <a:off x="785" y="3190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1" name="Line 601"/>
            <p:cNvSpPr>
              <a:spLocks noChangeShapeType="1"/>
            </p:cNvSpPr>
            <p:nvPr/>
          </p:nvSpPr>
          <p:spPr bwMode="auto">
            <a:xfrm>
              <a:off x="785" y="2963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2" name="Line 602"/>
            <p:cNvSpPr>
              <a:spLocks noChangeShapeType="1"/>
            </p:cNvSpPr>
            <p:nvPr/>
          </p:nvSpPr>
          <p:spPr bwMode="auto">
            <a:xfrm>
              <a:off x="785" y="2735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3" name="Line 603"/>
            <p:cNvSpPr>
              <a:spLocks noChangeShapeType="1"/>
            </p:cNvSpPr>
            <p:nvPr/>
          </p:nvSpPr>
          <p:spPr bwMode="auto">
            <a:xfrm>
              <a:off x="785" y="2499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4" name="Line 604"/>
            <p:cNvSpPr>
              <a:spLocks noChangeShapeType="1"/>
            </p:cNvSpPr>
            <p:nvPr/>
          </p:nvSpPr>
          <p:spPr bwMode="auto">
            <a:xfrm>
              <a:off x="785" y="2271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" name="Line 605"/>
            <p:cNvSpPr>
              <a:spLocks noChangeShapeType="1"/>
            </p:cNvSpPr>
            <p:nvPr/>
          </p:nvSpPr>
          <p:spPr bwMode="auto">
            <a:xfrm>
              <a:off x="785" y="2044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6" name="Line 606"/>
            <p:cNvSpPr>
              <a:spLocks noChangeShapeType="1"/>
            </p:cNvSpPr>
            <p:nvPr/>
          </p:nvSpPr>
          <p:spPr bwMode="auto">
            <a:xfrm>
              <a:off x="785" y="1816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7" name="Line 607"/>
            <p:cNvSpPr>
              <a:spLocks noChangeShapeType="1"/>
            </p:cNvSpPr>
            <p:nvPr/>
          </p:nvSpPr>
          <p:spPr bwMode="auto">
            <a:xfrm>
              <a:off x="785" y="1580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8" name="Line 608"/>
            <p:cNvSpPr>
              <a:spLocks noChangeShapeType="1"/>
            </p:cNvSpPr>
            <p:nvPr/>
          </p:nvSpPr>
          <p:spPr bwMode="auto">
            <a:xfrm>
              <a:off x="785" y="1352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9" name="Line 609"/>
            <p:cNvSpPr>
              <a:spLocks noChangeShapeType="1"/>
            </p:cNvSpPr>
            <p:nvPr/>
          </p:nvSpPr>
          <p:spPr bwMode="auto">
            <a:xfrm>
              <a:off x="803" y="3190"/>
              <a:ext cx="35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0" name="Line 610"/>
            <p:cNvSpPr>
              <a:spLocks noChangeShapeType="1"/>
            </p:cNvSpPr>
            <p:nvPr/>
          </p:nvSpPr>
          <p:spPr bwMode="auto">
            <a:xfrm flipV="1">
              <a:off x="803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1" name="Line 611"/>
            <p:cNvSpPr>
              <a:spLocks noChangeShapeType="1"/>
            </p:cNvSpPr>
            <p:nvPr/>
          </p:nvSpPr>
          <p:spPr bwMode="auto">
            <a:xfrm flipV="1">
              <a:off x="969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2" name="Line 612"/>
            <p:cNvSpPr>
              <a:spLocks noChangeShapeType="1"/>
            </p:cNvSpPr>
            <p:nvPr/>
          </p:nvSpPr>
          <p:spPr bwMode="auto">
            <a:xfrm flipV="1">
              <a:off x="1136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3" name="Line 613"/>
            <p:cNvSpPr>
              <a:spLocks noChangeShapeType="1"/>
            </p:cNvSpPr>
            <p:nvPr/>
          </p:nvSpPr>
          <p:spPr bwMode="auto">
            <a:xfrm flipV="1">
              <a:off x="1303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4" name="Line 614"/>
            <p:cNvSpPr>
              <a:spLocks noChangeShapeType="1"/>
            </p:cNvSpPr>
            <p:nvPr/>
          </p:nvSpPr>
          <p:spPr bwMode="auto">
            <a:xfrm flipV="1">
              <a:off x="1469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" name="Line 615"/>
            <p:cNvSpPr>
              <a:spLocks noChangeShapeType="1"/>
            </p:cNvSpPr>
            <p:nvPr/>
          </p:nvSpPr>
          <p:spPr bwMode="auto">
            <a:xfrm flipV="1">
              <a:off x="1636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6" name="Line 616"/>
            <p:cNvSpPr>
              <a:spLocks noChangeShapeType="1"/>
            </p:cNvSpPr>
            <p:nvPr/>
          </p:nvSpPr>
          <p:spPr bwMode="auto">
            <a:xfrm flipV="1">
              <a:off x="1802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7" name="Line 617"/>
            <p:cNvSpPr>
              <a:spLocks noChangeShapeType="1"/>
            </p:cNvSpPr>
            <p:nvPr/>
          </p:nvSpPr>
          <p:spPr bwMode="auto">
            <a:xfrm flipV="1">
              <a:off x="1969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8" name="Line 618"/>
            <p:cNvSpPr>
              <a:spLocks noChangeShapeType="1"/>
            </p:cNvSpPr>
            <p:nvPr/>
          </p:nvSpPr>
          <p:spPr bwMode="auto">
            <a:xfrm flipV="1">
              <a:off x="2135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9" name="Line 619"/>
            <p:cNvSpPr>
              <a:spLocks noChangeShapeType="1"/>
            </p:cNvSpPr>
            <p:nvPr/>
          </p:nvSpPr>
          <p:spPr bwMode="auto">
            <a:xfrm flipV="1">
              <a:off x="2302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0" name="Line 620"/>
            <p:cNvSpPr>
              <a:spLocks noChangeShapeType="1"/>
            </p:cNvSpPr>
            <p:nvPr/>
          </p:nvSpPr>
          <p:spPr bwMode="auto">
            <a:xfrm flipV="1">
              <a:off x="2468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1" name="Line 621"/>
            <p:cNvSpPr>
              <a:spLocks noChangeShapeType="1"/>
            </p:cNvSpPr>
            <p:nvPr/>
          </p:nvSpPr>
          <p:spPr bwMode="auto">
            <a:xfrm flipV="1">
              <a:off x="2644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2" name="Line 622"/>
            <p:cNvSpPr>
              <a:spLocks noChangeShapeType="1"/>
            </p:cNvSpPr>
            <p:nvPr/>
          </p:nvSpPr>
          <p:spPr bwMode="auto">
            <a:xfrm flipV="1">
              <a:off x="2810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3" name="Line 623"/>
            <p:cNvSpPr>
              <a:spLocks noChangeShapeType="1"/>
            </p:cNvSpPr>
            <p:nvPr/>
          </p:nvSpPr>
          <p:spPr bwMode="auto">
            <a:xfrm flipV="1">
              <a:off x="2977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4" name="Line 624"/>
            <p:cNvSpPr>
              <a:spLocks noChangeShapeType="1"/>
            </p:cNvSpPr>
            <p:nvPr/>
          </p:nvSpPr>
          <p:spPr bwMode="auto">
            <a:xfrm flipV="1">
              <a:off x="3143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" name="Line 625"/>
            <p:cNvSpPr>
              <a:spLocks noChangeShapeType="1"/>
            </p:cNvSpPr>
            <p:nvPr/>
          </p:nvSpPr>
          <p:spPr bwMode="auto">
            <a:xfrm flipV="1">
              <a:off x="3310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" name="Line 626"/>
            <p:cNvSpPr>
              <a:spLocks noChangeShapeType="1"/>
            </p:cNvSpPr>
            <p:nvPr/>
          </p:nvSpPr>
          <p:spPr bwMode="auto">
            <a:xfrm flipV="1">
              <a:off x="3476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" name="Line 627"/>
            <p:cNvSpPr>
              <a:spLocks noChangeShapeType="1"/>
            </p:cNvSpPr>
            <p:nvPr/>
          </p:nvSpPr>
          <p:spPr bwMode="auto">
            <a:xfrm flipV="1">
              <a:off x="3643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8" name="Line 628"/>
            <p:cNvSpPr>
              <a:spLocks noChangeShapeType="1"/>
            </p:cNvSpPr>
            <p:nvPr/>
          </p:nvSpPr>
          <p:spPr bwMode="auto">
            <a:xfrm flipV="1">
              <a:off x="3809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" name="Line 629"/>
            <p:cNvSpPr>
              <a:spLocks noChangeShapeType="1"/>
            </p:cNvSpPr>
            <p:nvPr/>
          </p:nvSpPr>
          <p:spPr bwMode="auto">
            <a:xfrm flipV="1">
              <a:off x="3976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0" name="Line 630"/>
            <p:cNvSpPr>
              <a:spLocks noChangeShapeType="1"/>
            </p:cNvSpPr>
            <p:nvPr/>
          </p:nvSpPr>
          <p:spPr bwMode="auto">
            <a:xfrm flipV="1">
              <a:off x="4142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1" name="Line 631"/>
            <p:cNvSpPr>
              <a:spLocks noChangeShapeType="1"/>
            </p:cNvSpPr>
            <p:nvPr/>
          </p:nvSpPr>
          <p:spPr bwMode="auto">
            <a:xfrm flipV="1">
              <a:off x="4309" y="31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2" name="Line 632"/>
            <p:cNvSpPr>
              <a:spLocks noChangeShapeType="1"/>
            </p:cNvSpPr>
            <p:nvPr/>
          </p:nvSpPr>
          <p:spPr bwMode="auto">
            <a:xfrm>
              <a:off x="4309" y="1352"/>
              <a:ext cx="0" cy="18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3" name="Line 633"/>
            <p:cNvSpPr>
              <a:spLocks noChangeShapeType="1"/>
            </p:cNvSpPr>
            <p:nvPr/>
          </p:nvSpPr>
          <p:spPr bwMode="auto">
            <a:xfrm>
              <a:off x="4309" y="3190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4" name="Line 634"/>
            <p:cNvSpPr>
              <a:spLocks noChangeShapeType="1"/>
            </p:cNvSpPr>
            <p:nvPr/>
          </p:nvSpPr>
          <p:spPr bwMode="auto">
            <a:xfrm>
              <a:off x="4309" y="2963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5" name="Line 635"/>
            <p:cNvSpPr>
              <a:spLocks noChangeShapeType="1"/>
            </p:cNvSpPr>
            <p:nvPr/>
          </p:nvSpPr>
          <p:spPr bwMode="auto">
            <a:xfrm>
              <a:off x="4309" y="2735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" name="Line 636"/>
            <p:cNvSpPr>
              <a:spLocks noChangeShapeType="1"/>
            </p:cNvSpPr>
            <p:nvPr/>
          </p:nvSpPr>
          <p:spPr bwMode="auto">
            <a:xfrm>
              <a:off x="4309" y="2499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7" name="Line 637"/>
            <p:cNvSpPr>
              <a:spLocks noChangeShapeType="1"/>
            </p:cNvSpPr>
            <p:nvPr/>
          </p:nvSpPr>
          <p:spPr bwMode="auto">
            <a:xfrm>
              <a:off x="4309" y="2271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8" name="Line 638"/>
            <p:cNvSpPr>
              <a:spLocks noChangeShapeType="1"/>
            </p:cNvSpPr>
            <p:nvPr/>
          </p:nvSpPr>
          <p:spPr bwMode="auto">
            <a:xfrm>
              <a:off x="4309" y="2044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9" name="Line 639"/>
            <p:cNvSpPr>
              <a:spLocks noChangeShapeType="1"/>
            </p:cNvSpPr>
            <p:nvPr/>
          </p:nvSpPr>
          <p:spPr bwMode="auto">
            <a:xfrm>
              <a:off x="4309" y="1816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0" name="Line 640"/>
            <p:cNvSpPr>
              <a:spLocks noChangeShapeType="1"/>
            </p:cNvSpPr>
            <p:nvPr/>
          </p:nvSpPr>
          <p:spPr bwMode="auto">
            <a:xfrm>
              <a:off x="4309" y="1580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1" name="Line 641"/>
            <p:cNvSpPr>
              <a:spLocks noChangeShapeType="1"/>
            </p:cNvSpPr>
            <p:nvPr/>
          </p:nvSpPr>
          <p:spPr bwMode="auto">
            <a:xfrm>
              <a:off x="4309" y="1352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2" name="Freeform 642"/>
            <p:cNvSpPr>
              <a:spLocks/>
            </p:cNvSpPr>
            <p:nvPr/>
          </p:nvSpPr>
          <p:spPr bwMode="auto">
            <a:xfrm>
              <a:off x="891" y="2866"/>
              <a:ext cx="3330" cy="35"/>
            </a:xfrm>
            <a:custGeom>
              <a:avLst/>
              <a:gdLst>
                <a:gd name="T0" fmla="*/ 0 w 380"/>
                <a:gd name="T1" fmla="*/ 1 h 4"/>
                <a:gd name="T2" fmla="*/ 19 w 380"/>
                <a:gd name="T3" fmla="*/ 0 h 4"/>
                <a:gd name="T4" fmla="*/ 38 w 380"/>
                <a:gd name="T5" fmla="*/ 0 h 4"/>
                <a:gd name="T6" fmla="*/ 57 w 380"/>
                <a:gd name="T7" fmla="*/ 3 h 4"/>
                <a:gd name="T8" fmla="*/ 76 w 380"/>
                <a:gd name="T9" fmla="*/ 4 h 4"/>
                <a:gd name="T10" fmla="*/ 95 w 380"/>
                <a:gd name="T11" fmla="*/ 2 h 4"/>
                <a:gd name="T12" fmla="*/ 114 w 380"/>
                <a:gd name="T13" fmla="*/ 4 h 4"/>
                <a:gd name="T14" fmla="*/ 133 w 380"/>
                <a:gd name="T15" fmla="*/ 2 h 4"/>
                <a:gd name="T16" fmla="*/ 152 w 380"/>
                <a:gd name="T17" fmla="*/ 2 h 4"/>
                <a:gd name="T18" fmla="*/ 171 w 380"/>
                <a:gd name="T19" fmla="*/ 2 h 4"/>
                <a:gd name="T20" fmla="*/ 190 w 380"/>
                <a:gd name="T21" fmla="*/ 2 h 4"/>
                <a:gd name="T22" fmla="*/ 209 w 380"/>
                <a:gd name="T23" fmla="*/ 2 h 4"/>
                <a:gd name="T24" fmla="*/ 228 w 380"/>
                <a:gd name="T25" fmla="*/ 2 h 4"/>
                <a:gd name="T26" fmla="*/ 247 w 380"/>
                <a:gd name="T27" fmla="*/ 2 h 4"/>
                <a:gd name="T28" fmla="*/ 266 w 380"/>
                <a:gd name="T29" fmla="*/ 2 h 4"/>
                <a:gd name="T30" fmla="*/ 285 w 380"/>
                <a:gd name="T31" fmla="*/ 2 h 4"/>
                <a:gd name="T32" fmla="*/ 304 w 380"/>
                <a:gd name="T33" fmla="*/ 2 h 4"/>
                <a:gd name="T34" fmla="*/ 323 w 380"/>
                <a:gd name="T35" fmla="*/ 2 h 4"/>
                <a:gd name="T36" fmla="*/ 342 w 380"/>
                <a:gd name="T37" fmla="*/ 2 h 4"/>
                <a:gd name="T38" fmla="*/ 361 w 380"/>
                <a:gd name="T39" fmla="*/ 2 h 4"/>
                <a:gd name="T40" fmla="*/ 380 w 380"/>
                <a:gd name="T41" fmla="*/ 2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4"/>
                <a:gd name="T65" fmla="*/ 380 w 380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4">
                  <a:moveTo>
                    <a:pt x="0" y="1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3"/>
                  </a:lnTo>
                  <a:lnTo>
                    <a:pt x="76" y="4"/>
                  </a:lnTo>
                  <a:lnTo>
                    <a:pt x="95" y="2"/>
                  </a:lnTo>
                  <a:lnTo>
                    <a:pt x="114" y="4"/>
                  </a:lnTo>
                  <a:lnTo>
                    <a:pt x="133" y="2"/>
                  </a:lnTo>
                  <a:lnTo>
                    <a:pt x="152" y="2"/>
                  </a:lnTo>
                  <a:lnTo>
                    <a:pt x="171" y="2"/>
                  </a:lnTo>
                  <a:lnTo>
                    <a:pt x="190" y="2"/>
                  </a:lnTo>
                  <a:lnTo>
                    <a:pt x="209" y="2"/>
                  </a:lnTo>
                  <a:lnTo>
                    <a:pt x="228" y="2"/>
                  </a:lnTo>
                  <a:lnTo>
                    <a:pt x="247" y="2"/>
                  </a:lnTo>
                  <a:lnTo>
                    <a:pt x="266" y="2"/>
                  </a:lnTo>
                  <a:lnTo>
                    <a:pt x="285" y="2"/>
                  </a:lnTo>
                  <a:lnTo>
                    <a:pt x="304" y="2"/>
                  </a:lnTo>
                  <a:lnTo>
                    <a:pt x="323" y="2"/>
                  </a:lnTo>
                  <a:lnTo>
                    <a:pt x="342" y="2"/>
                  </a:lnTo>
                  <a:lnTo>
                    <a:pt x="361" y="2"/>
                  </a:lnTo>
                  <a:lnTo>
                    <a:pt x="380" y="2"/>
                  </a:lnTo>
                </a:path>
              </a:pathLst>
            </a:custGeom>
            <a:noFill/>
            <a:ln w="28575">
              <a:solidFill>
                <a:srgbClr val="C4402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3" name="Freeform 643"/>
            <p:cNvSpPr>
              <a:spLocks/>
            </p:cNvSpPr>
            <p:nvPr/>
          </p:nvSpPr>
          <p:spPr bwMode="auto">
            <a:xfrm>
              <a:off x="891" y="2779"/>
              <a:ext cx="3330" cy="44"/>
            </a:xfrm>
            <a:custGeom>
              <a:avLst/>
              <a:gdLst>
                <a:gd name="T0" fmla="*/ 0 w 380"/>
                <a:gd name="T1" fmla="*/ 1 h 5"/>
                <a:gd name="T2" fmla="*/ 19 w 380"/>
                <a:gd name="T3" fmla="*/ 2 h 5"/>
                <a:gd name="T4" fmla="*/ 38 w 380"/>
                <a:gd name="T5" fmla="*/ 0 h 5"/>
                <a:gd name="T6" fmla="*/ 57 w 380"/>
                <a:gd name="T7" fmla="*/ 2 h 5"/>
                <a:gd name="T8" fmla="*/ 76 w 380"/>
                <a:gd name="T9" fmla="*/ 1 h 5"/>
                <a:gd name="T10" fmla="*/ 95 w 380"/>
                <a:gd name="T11" fmla="*/ 1 h 5"/>
                <a:gd name="T12" fmla="*/ 114 w 380"/>
                <a:gd name="T13" fmla="*/ 2 h 5"/>
                <a:gd name="T14" fmla="*/ 133 w 380"/>
                <a:gd name="T15" fmla="*/ 2 h 5"/>
                <a:gd name="T16" fmla="*/ 152 w 380"/>
                <a:gd name="T17" fmla="*/ 2 h 5"/>
                <a:gd name="T18" fmla="*/ 171 w 380"/>
                <a:gd name="T19" fmla="*/ 3 h 5"/>
                <a:gd name="T20" fmla="*/ 190 w 380"/>
                <a:gd name="T21" fmla="*/ 3 h 5"/>
                <a:gd name="T22" fmla="*/ 209 w 380"/>
                <a:gd name="T23" fmla="*/ 3 h 5"/>
                <a:gd name="T24" fmla="*/ 228 w 380"/>
                <a:gd name="T25" fmla="*/ 3 h 5"/>
                <a:gd name="T26" fmla="*/ 247 w 380"/>
                <a:gd name="T27" fmla="*/ 4 h 5"/>
                <a:gd name="T28" fmla="*/ 266 w 380"/>
                <a:gd name="T29" fmla="*/ 4 h 5"/>
                <a:gd name="T30" fmla="*/ 285 w 380"/>
                <a:gd name="T31" fmla="*/ 4 h 5"/>
                <a:gd name="T32" fmla="*/ 304 w 380"/>
                <a:gd name="T33" fmla="*/ 4 h 5"/>
                <a:gd name="T34" fmla="*/ 323 w 380"/>
                <a:gd name="T35" fmla="*/ 4 h 5"/>
                <a:gd name="T36" fmla="*/ 342 w 380"/>
                <a:gd name="T37" fmla="*/ 5 h 5"/>
                <a:gd name="T38" fmla="*/ 361 w 380"/>
                <a:gd name="T39" fmla="*/ 5 h 5"/>
                <a:gd name="T40" fmla="*/ 380 w 380"/>
                <a:gd name="T41" fmla="*/ 5 h 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5"/>
                <a:gd name="T65" fmla="*/ 380 w 380"/>
                <a:gd name="T66" fmla="*/ 5 h 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5">
                  <a:moveTo>
                    <a:pt x="0" y="1"/>
                  </a:moveTo>
                  <a:lnTo>
                    <a:pt x="19" y="2"/>
                  </a:lnTo>
                  <a:lnTo>
                    <a:pt x="38" y="0"/>
                  </a:lnTo>
                  <a:lnTo>
                    <a:pt x="57" y="2"/>
                  </a:lnTo>
                  <a:lnTo>
                    <a:pt x="76" y="1"/>
                  </a:lnTo>
                  <a:lnTo>
                    <a:pt x="95" y="1"/>
                  </a:lnTo>
                  <a:lnTo>
                    <a:pt x="114" y="2"/>
                  </a:lnTo>
                  <a:lnTo>
                    <a:pt x="133" y="2"/>
                  </a:lnTo>
                  <a:lnTo>
                    <a:pt x="152" y="2"/>
                  </a:lnTo>
                  <a:lnTo>
                    <a:pt x="171" y="3"/>
                  </a:lnTo>
                  <a:lnTo>
                    <a:pt x="190" y="3"/>
                  </a:lnTo>
                  <a:lnTo>
                    <a:pt x="209" y="3"/>
                  </a:lnTo>
                  <a:lnTo>
                    <a:pt x="228" y="3"/>
                  </a:lnTo>
                  <a:lnTo>
                    <a:pt x="247" y="4"/>
                  </a:lnTo>
                  <a:lnTo>
                    <a:pt x="266" y="4"/>
                  </a:lnTo>
                  <a:lnTo>
                    <a:pt x="285" y="4"/>
                  </a:lnTo>
                  <a:lnTo>
                    <a:pt x="304" y="4"/>
                  </a:lnTo>
                  <a:lnTo>
                    <a:pt x="323" y="4"/>
                  </a:lnTo>
                  <a:lnTo>
                    <a:pt x="342" y="5"/>
                  </a:lnTo>
                  <a:lnTo>
                    <a:pt x="361" y="5"/>
                  </a:lnTo>
                  <a:lnTo>
                    <a:pt x="380" y="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4" name="Rectangle 64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4" y="3146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0</a:t>
              </a:r>
              <a:endParaRPr lang="en-US" sz="900"/>
            </a:p>
          </p:txBody>
        </p:sp>
        <p:sp>
          <p:nvSpPr>
            <p:cNvPr id="265" name="Rectangle 64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9" y="2919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1 000</a:t>
              </a:r>
              <a:endParaRPr lang="en-US" sz="900"/>
            </a:p>
          </p:txBody>
        </p:sp>
        <p:sp>
          <p:nvSpPr>
            <p:cNvPr id="266" name="Rectangle 64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79" y="2691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2 000</a:t>
              </a:r>
              <a:endParaRPr lang="en-US" sz="900"/>
            </a:p>
          </p:txBody>
        </p:sp>
        <p:sp>
          <p:nvSpPr>
            <p:cNvPr id="267" name="Rectangle 64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79" y="2455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3 000</a:t>
              </a:r>
              <a:endParaRPr lang="en-US" sz="900"/>
            </a:p>
          </p:txBody>
        </p:sp>
        <p:sp>
          <p:nvSpPr>
            <p:cNvPr id="268" name="Rectangle 64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" y="2227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4 000</a:t>
              </a:r>
              <a:endParaRPr lang="en-US" sz="900"/>
            </a:p>
          </p:txBody>
        </p:sp>
        <p:sp>
          <p:nvSpPr>
            <p:cNvPr id="269" name="Rectangle 64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" y="2000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5 000</a:t>
              </a:r>
              <a:endParaRPr lang="en-US" sz="900"/>
            </a:p>
          </p:txBody>
        </p:sp>
        <p:sp>
          <p:nvSpPr>
            <p:cNvPr id="270" name="Rectangle 65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9" y="177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6 000</a:t>
              </a:r>
              <a:endParaRPr lang="en-US" sz="900"/>
            </a:p>
          </p:txBody>
        </p:sp>
        <p:sp>
          <p:nvSpPr>
            <p:cNvPr id="271" name="Rectangle 65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79" y="1536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7 000</a:t>
              </a:r>
              <a:endParaRPr lang="en-US" sz="900"/>
            </a:p>
          </p:txBody>
        </p:sp>
        <p:sp>
          <p:nvSpPr>
            <p:cNvPr id="272" name="Rectangle 65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79" y="1309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8 000</a:t>
              </a:r>
              <a:endParaRPr lang="en-US" sz="900"/>
            </a:p>
          </p:txBody>
        </p:sp>
        <p:sp>
          <p:nvSpPr>
            <p:cNvPr id="273" name="Rectangle 65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12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2000</a:t>
              </a:r>
              <a:endParaRPr lang="en-US" sz="700"/>
            </a:p>
          </p:txBody>
        </p:sp>
        <p:sp>
          <p:nvSpPr>
            <p:cNvPr id="274" name="Rectangle 65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78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2001</a:t>
              </a:r>
              <a:endParaRPr lang="en-US" sz="700"/>
            </a:p>
          </p:txBody>
        </p:sp>
        <p:sp>
          <p:nvSpPr>
            <p:cNvPr id="275" name="Rectangle 65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145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2002</a:t>
              </a:r>
              <a:endParaRPr lang="en-US" sz="700"/>
            </a:p>
          </p:txBody>
        </p:sp>
        <p:sp>
          <p:nvSpPr>
            <p:cNvPr id="276" name="Rectangle 65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311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2003</a:t>
              </a:r>
              <a:endParaRPr lang="en-US" sz="700"/>
            </a:p>
          </p:txBody>
        </p:sp>
        <p:sp>
          <p:nvSpPr>
            <p:cNvPr id="277" name="Rectangle 65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78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2004</a:t>
              </a:r>
              <a:endParaRPr lang="en-US" sz="700"/>
            </a:p>
          </p:txBody>
        </p:sp>
        <p:sp>
          <p:nvSpPr>
            <p:cNvPr id="278" name="Rectangle 65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44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2005</a:t>
              </a:r>
              <a:endParaRPr lang="en-US" sz="700"/>
            </a:p>
          </p:txBody>
        </p:sp>
        <p:sp>
          <p:nvSpPr>
            <p:cNvPr id="279" name="Rectangle 65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811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2006</a:t>
              </a:r>
              <a:endParaRPr lang="en-US" sz="700"/>
            </a:p>
          </p:txBody>
        </p:sp>
        <p:sp>
          <p:nvSpPr>
            <p:cNvPr id="280" name="Rectangle 66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77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2007</a:t>
              </a:r>
              <a:endParaRPr lang="en-US" sz="700"/>
            </a:p>
          </p:txBody>
        </p:sp>
        <p:sp>
          <p:nvSpPr>
            <p:cNvPr id="281" name="Rectangle 66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44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2008</a:t>
              </a:r>
              <a:endParaRPr lang="en-US" sz="700"/>
            </a:p>
          </p:txBody>
        </p:sp>
        <p:sp>
          <p:nvSpPr>
            <p:cNvPr id="282" name="Rectangle 66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11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2009</a:t>
              </a:r>
              <a:endParaRPr lang="en-US" sz="700"/>
            </a:p>
          </p:txBody>
        </p:sp>
        <p:sp>
          <p:nvSpPr>
            <p:cNvPr id="283" name="Rectangle 66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477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2010</a:t>
              </a:r>
              <a:endParaRPr lang="en-US" sz="700"/>
            </a:p>
          </p:txBody>
        </p:sp>
        <p:sp>
          <p:nvSpPr>
            <p:cNvPr id="284" name="Rectangle 66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644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2011</a:t>
              </a:r>
              <a:endParaRPr lang="en-US" sz="700"/>
            </a:p>
          </p:txBody>
        </p:sp>
        <p:sp>
          <p:nvSpPr>
            <p:cNvPr id="285" name="Rectangle 66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810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2012</a:t>
              </a:r>
              <a:endParaRPr lang="en-US" sz="700"/>
            </a:p>
          </p:txBody>
        </p:sp>
        <p:sp>
          <p:nvSpPr>
            <p:cNvPr id="286" name="Rectangle 66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77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2013</a:t>
              </a:r>
              <a:endParaRPr lang="en-US" sz="700"/>
            </a:p>
          </p:txBody>
        </p:sp>
        <p:sp>
          <p:nvSpPr>
            <p:cNvPr id="287" name="Rectangle 66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143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2014</a:t>
              </a:r>
              <a:endParaRPr lang="en-US" sz="700"/>
            </a:p>
          </p:txBody>
        </p:sp>
        <p:sp>
          <p:nvSpPr>
            <p:cNvPr id="288" name="Rectangle 66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310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2015</a:t>
              </a:r>
              <a:endParaRPr lang="en-US" sz="700"/>
            </a:p>
          </p:txBody>
        </p:sp>
        <p:sp>
          <p:nvSpPr>
            <p:cNvPr id="289" name="Rectangle 66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76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2016</a:t>
              </a:r>
              <a:endParaRPr lang="en-US" sz="700"/>
            </a:p>
          </p:txBody>
        </p:sp>
        <p:sp>
          <p:nvSpPr>
            <p:cNvPr id="290" name="Rectangle 67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43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2017</a:t>
              </a:r>
              <a:endParaRPr lang="en-US" sz="700"/>
            </a:p>
          </p:txBody>
        </p:sp>
        <p:sp>
          <p:nvSpPr>
            <p:cNvPr id="291" name="Rectangle 67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09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2018</a:t>
              </a:r>
              <a:endParaRPr lang="en-US" sz="700"/>
            </a:p>
          </p:txBody>
        </p:sp>
        <p:sp>
          <p:nvSpPr>
            <p:cNvPr id="292" name="Rectangle 67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976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2019</a:t>
              </a:r>
              <a:endParaRPr lang="en-US" sz="700"/>
            </a:p>
          </p:txBody>
        </p:sp>
        <p:sp>
          <p:nvSpPr>
            <p:cNvPr id="293" name="Rectangle 67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42" y="3260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2020</a:t>
              </a:r>
              <a:endParaRPr lang="en-US" sz="700"/>
            </a:p>
          </p:txBody>
        </p:sp>
        <p:sp>
          <p:nvSpPr>
            <p:cNvPr id="294" name="Rectangle 67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21" y="1204"/>
              <a:ext cx="19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(TWh)</a:t>
              </a:r>
              <a:endParaRPr lang="en-US" sz="900"/>
            </a:p>
          </p:txBody>
        </p:sp>
        <p:sp>
          <p:nvSpPr>
            <p:cNvPr id="295" name="Rectangle 67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53" y="3146"/>
              <a:ext cx="1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0%</a:t>
              </a:r>
              <a:endParaRPr lang="en-US" sz="900"/>
            </a:p>
          </p:txBody>
        </p:sp>
        <p:sp>
          <p:nvSpPr>
            <p:cNvPr id="296" name="Rectangle 67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353" y="2919"/>
              <a:ext cx="1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5%</a:t>
              </a:r>
              <a:endParaRPr lang="en-US" sz="900"/>
            </a:p>
          </p:txBody>
        </p:sp>
        <p:sp>
          <p:nvSpPr>
            <p:cNvPr id="297" name="Rectangle 67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353" y="2691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10%</a:t>
              </a:r>
              <a:endParaRPr lang="en-US" sz="900"/>
            </a:p>
          </p:txBody>
        </p:sp>
        <p:sp>
          <p:nvSpPr>
            <p:cNvPr id="298" name="Rectangle 67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353" y="2455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15%</a:t>
              </a:r>
              <a:endParaRPr lang="en-US" sz="900"/>
            </a:p>
          </p:txBody>
        </p:sp>
        <p:sp>
          <p:nvSpPr>
            <p:cNvPr id="299" name="Rectangle 67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353" y="2227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20%</a:t>
              </a:r>
              <a:endParaRPr lang="en-US" sz="900"/>
            </a:p>
          </p:txBody>
        </p:sp>
        <p:sp>
          <p:nvSpPr>
            <p:cNvPr id="300" name="Rectangle 68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53" y="2000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25%</a:t>
              </a:r>
              <a:endParaRPr lang="en-US" sz="900"/>
            </a:p>
          </p:txBody>
        </p:sp>
        <p:sp>
          <p:nvSpPr>
            <p:cNvPr id="301" name="Rectangle 68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353" y="1772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30%</a:t>
              </a:r>
              <a:endParaRPr lang="en-US" sz="900"/>
            </a:p>
          </p:txBody>
        </p:sp>
        <p:sp>
          <p:nvSpPr>
            <p:cNvPr id="302" name="Rectangle 68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53" y="1536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35%</a:t>
              </a:r>
              <a:endParaRPr lang="en-US" sz="900"/>
            </a:p>
          </p:txBody>
        </p:sp>
        <p:sp>
          <p:nvSpPr>
            <p:cNvPr id="303" name="Rectangle 68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3" y="1309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40%</a:t>
              </a:r>
              <a:endParaRPr lang="en-US" sz="900"/>
            </a:p>
          </p:txBody>
        </p:sp>
        <p:sp>
          <p:nvSpPr>
            <p:cNvPr id="304" name="Line 128"/>
            <p:cNvSpPr>
              <a:spLocks noChangeShapeType="1"/>
            </p:cNvSpPr>
            <p:nvPr/>
          </p:nvSpPr>
          <p:spPr bwMode="auto">
            <a:xfrm>
              <a:off x="2302" y="1124"/>
              <a:ext cx="0" cy="2066"/>
            </a:xfrm>
            <a:prstGeom prst="line">
              <a:avLst/>
            </a:prstGeom>
            <a:noFill/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Villamosenergia-piaci kínálat összehasonlítása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en-GB" dirty="0" err="1" smtClean="0"/>
              <a:t>Braz</a:t>
            </a:r>
            <a:r>
              <a:rPr lang="hu-HU" dirty="0" err="1" smtClean="0"/>
              <a:t>ília</a:t>
            </a:r>
            <a:r>
              <a:rPr lang="en-GB" dirty="0" smtClean="0"/>
              <a:t> 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kínálat</a:t>
            </a:r>
            <a:endParaRPr lang="en-GB" sz="2400" b="0" dirty="0" smtClean="0"/>
          </a:p>
        </p:txBody>
      </p:sp>
      <p:sp>
        <p:nvSpPr>
          <p:cNvPr id="543" name="Rectangle 3"/>
          <p:cNvSpPr txBox="1">
            <a:spLocks noChangeArrowheads="1"/>
          </p:cNvSpPr>
          <p:nvPr/>
        </p:nvSpPr>
        <p:spPr bwMode="auto">
          <a:xfrm>
            <a:off x="107504" y="889793"/>
            <a:ext cx="6264696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4763" algn="l" eaLnBrk="0" hangingPunct="0">
              <a:buSzPct val="75000"/>
            </a:pPr>
            <a:r>
              <a:rPr lang="hu-HU" sz="1200" b="1" dirty="0" smtClean="0"/>
              <a:t>Annak érdekében, hogy Brazília diverzifikálja a termelési mixet, célul tűzte ki, hogy a vízenergia részarányát 75 %-ra  csökkenti 2020-ig, így csökkentve az ország időjárás változásoknak való kitettségét:</a:t>
            </a:r>
          </a:p>
          <a:p>
            <a:pPr marL="0" lvl="2" indent="-4763" algn="l" eaLnBrk="0" hangingPunct="0">
              <a:buSzPct val="75000"/>
            </a:pPr>
            <a:endParaRPr lang="hu-HU" sz="1200" b="1" dirty="0" smtClean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Nemzeti Energia Stratégia alapján 2020-ig a teljes brazil telepített kapacitás el fogja érni az 151,8 GW-ot.</a:t>
            </a:r>
            <a:endParaRPr lang="en-US" sz="1200" dirty="0" smtClean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Brazília rendelkezik a világon a legnagyobb vízenergiára telepített kapacitással,  jelenleg a brazil hazai villamos energia több, mint 85 %-át állítják elő vízerőművekben.</a:t>
            </a:r>
            <a:r>
              <a:rPr lang="en-US" sz="1200" dirty="0" smtClean="0"/>
              <a:t> 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brazil kormány 2030-ig 8 000 </a:t>
            </a:r>
            <a:r>
              <a:rPr lang="hu-HU" sz="1200" dirty="0" err="1" smtClean="0"/>
              <a:t>MWh</a:t>
            </a:r>
            <a:r>
              <a:rPr lang="hu-HU" sz="1200" dirty="0" smtClean="0"/>
              <a:t> nukleáris energia termelését kívánja megvalósítani.</a:t>
            </a:r>
            <a:endParaRPr lang="en-US" sz="1200" dirty="0" smtClean="0"/>
          </a:p>
          <a:p>
            <a:pPr marL="0" lvl="2" indent="-4763" algn="l" eaLnBrk="0" hangingPunct="0">
              <a:buSzPct val="75000"/>
            </a:pPr>
            <a:endParaRPr lang="en-US" sz="1200" b="1" dirty="0"/>
          </a:p>
          <a:p>
            <a:pPr marL="576263" lvl="2" indent="-287338" algn="l" eaLnBrk="0" hangingPunct="0">
              <a:spcBef>
                <a:spcPct val="40000"/>
              </a:spcBef>
              <a:buClr>
                <a:srgbClr val="8AA5CB"/>
              </a:buClr>
              <a:buSzPct val="85000"/>
              <a:buFont typeface="Symbol" pitchFamily="18" charset="2"/>
              <a:buChar char="-"/>
            </a:pPr>
            <a:endParaRPr lang="en-US" sz="1200" dirty="0"/>
          </a:p>
        </p:txBody>
      </p:sp>
      <p:grpSp>
        <p:nvGrpSpPr>
          <p:cNvPr id="162" name="Group 278"/>
          <p:cNvGrpSpPr>
            <a:grpSpLocks/>
          </p:cNvGrpSpPr>
          <p:nvPr/>
        </p:nvGrpSpPr>
        <p:grpSpPr bwMode="auto">
          <a:xfrm>
            <a:off x="4644008" y="3068960"/>
            <a:ext cx="4608512" cy="3200054"/>
            <a:chOff x="3073" y="768"/>
            <a:chExt cx="3021" cy="2047"/>
          </a:xfrm>
        </p:grpSpPr>
        <p:sp>
          <p:nvSpPr>
            <p:cNvPr id="163" name="Rectangle 272"/>
            <p:cNvSpPr>
              <a:spLocks noChangeArrowheads="1"/>
            </p:cNvSpPr>
            <p:nvPr/>
          </p:nvSpPr>
          <p:spPr bwMode="auto">
            <a:xfrm>
              <a:off x="3075" y="776"/>
              <a:ext cx="2934" cy="2039"/>
            </a:xfrm>
            <a:prstGeom prst="rect">
              <a:avLst/>
            </a:prstGeom>
            <a:solidFill>
              <a:srgbClr val="DDDDDD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hu-HU"/>
            </a:p>
          </p:txBody>
        </p:sp>
        <p:sp>
          <p:nvSpPr>
            <p:cNvPr id="164" name="Rectangle 273"/>
            <p:cNvSpPr>
              <a:spLocks noChangeArrowheads="1"/>
            </p:cNvSpPr>
            <p:nvPr/>
          </p:nvSpPr>
          <p:spPr bwMode="auto">
            <a:xfrm>
              <a:off x="3073" y="768"/>
              <a:ext cx="2934" cy="367"/>
            </a:xfrm>
            <a:prstGeom prst="rect">
              <a:avLst/>
            </a:prstGeom>
            <a:solidFill>
              <a:srgbClr val="C0C0C0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hu-HU"/>
            </a:p>
          </p:txBody>
        </p:sp>
        <p:grpSp>
          <p:nvGrpSpPr>
            <p:cNvPr id="165" name="Group 52"/>
            <p:cNvGrpSpPr>
              <a:grpSpLocks/>
            </p:cNvGrpSpPr>
            <p:nvPr/>
          </p:nvGrpSpPr>
          <p:grpSpPr bwMode="auto">
            <a:xfrm>
              <a:off x="3194" y="1181"/>
              <a:ext cx="1462" cy="1469"/>
              <a:chOff x="3192" y="1181"/>
              <a:chExt cx="1462" cy="1469"/>
            </a:xfrm>
          </p:grpSpPr>
          <p:sp>
            <p:nvSpPr>
              <p:cNvPr id="189" name="Freeform 30"/>
              <p:cNvSpPr>
                <a:spLocks/>
              </p:cNvSpPr>
              <p:nvPr/>
            </p:nvSpPr>
            <p:spPr bwMode="auto">
              <a:xfrm>
                <a:off x="3919" y="1181"/>
                <a:ext cx="41" cy="73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88"/>
                  </a:cxn>
                  <a:cxn ang="0">
                    <a:pos x="5" y="1"/>
                  </a:cxn>
                </a:cxnLst>
                <a:rect l="0" t="0" r="r" b="b"/>
                <a:pathLst>
                  <a:path w="5" h="88">
                    <a:moveTo>
                      <a:pt x="5" y="1"/>
                    </a:moveTo>
                    <a:cubicBezTo>
                      <a:pt x="4" y="1"/>
                      <a:pt x="2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88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333333"/>
              </a:solidFill>
              <a:ln w="142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0" name="Freeform 31"/>
              <p:cNvSpPr>
                <a:spLocks/>
              </p:cNvSpPr>
              <p:nvPr/>
            </p:nvSpPr>
            <p:spPr bwMode="auto">
              <a:xfrm>
                <a:off x="3919" y="1189"/>
                <a:ext cx="142" cy="72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5" y="0"/>
                  </a:cxn>
                  <a:cxn ang="0">
                    <a:pos x="0" y="87"/>
                  </a:cxn>
                  <a:cxn ang="0">
                    <a:pos x="17" y="1"/>
                  </a:cxn>
                </a:cxnLst>
                <a:rect l="0" t="0" r="r" b="b"/>
                <a:pathLst>
                  <a:path w="17" h="87">
                    <a:moveTo>
                      <a:pt x="17" y="1"/>
                    </a:moveTo>
                    <a:cubicBezTo>
                      <a:pt x="13" y="0"/>
                      <a:pt x="9" y="0"/>
                      <a:pt x="5" y="0"/>
                    </a:cubicBezTo>
                    <a:lnTo>
                      <a:pt x="0" y="87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808080"/>
              </a:solidFill>
              <a:ln w="142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1" name="Freeform 32"/>
              <p:cNvSpPr>
                <a:spLocks/>
              </p:cNvSpPr>
              <p:nvPr/>
            </p:nvSpPr>
            <p:spPr bwMode="auto">
              <a:xfrm>
                <a:off x="3919" y="1197"/>
                <a:ext cx="467" cy="718"/>
              </a:xfrm>
              <a:custGeom>
                <a:avLst/>
                <a:gdLst/>
                <a:ahLst/>
                <a:cxnLst>
                  <a:cxn ang="0">
                    <a:pos x="56" y="18"/>
                  </a:cxn>
                  <a:cxn ang="0">
                    <a:pos x="17" y="0"/>
                  </a:cxn>
                  <a:cxn ang="0">
                    <a:pos x="0" y="86"/>
                  </a:cxn>
                  <a:cxn ang="0">
                    <a:pos x="56" y="18"/>
                  </a:cxn>
                </a:cxnLst>
                <a:rect l="0" t="0" r="r" b="b"/>
                <a:pathLst>
                  <a:path w="56" h="86">
                    <a:moveTo>
                      <a:pt x="56" y="18"/>
                    </a:moveTo>
                    <a:cubicBezTo>
                      <a:pt x="44" y="9"/>
                      <a:pt x="31" y="3"/>
                      <a:pt x="17" y="0"/>
                    </a:cubicBezTo>
                    <a:lnTo>
                      <a:pt x="0" y="86"/>
                    </a:lnTo>
                    <a:lnTo>
                      <a:pt x="56" y="18"/>
                    </a:lnTo>
                    <a:close/>
                  </a:path>
                </a:pathLst>
              </a:custGeom>
              <a:solidFill>
                <a:srgbClr val="8AA5CB"/>
              </a:solidFill>
              <a:ln w="142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2" name="Freeform 33"/>
              <p:cNvSpPr>
                <a:spLocks/>
              </p:cNvSpPr>
              <p:nvPr/>
            </p:nvSpPr>
            <p:spPr bwMode="auto">
              <a:xfrm>
                <a:off x="3919" y="1348"/>
                <a:ext cx="584" cy="567"/>
              </a:xfrm>
              <a:custGeom>
                <a:avLst/>
                <a:gdLst/>
                <a:ahLst/>
                <a:cxnLst>
                  <a:cxn ang="0">
                    <a:pos x="70" y="16"/>
                  </a:cxn>
                  <a:cxn ang="0">
                    <a:pos x="56" y="0"/>
                  </a:cxn>
                  <a:cxn ang="0">
                    <a:pos x="0" y="68"/>
                  </a:cxn>
                  <a:cxn ang="0">
                    <a:pos x="70" y="16"/>
                  </a:cxn>
                </a:cxnLst>
                <a:rect l="0" t="0" r="r" b="b"/>
                <a:pathLst>
                  <a:path w="70" h="68">
                    <a:moveTo>
                      <a:pt x="70" y="16"/>
                    </a:moveTo>
                    <a:cubicBezTo>
                      <a:pt x="66" y="10"/>
                      <a:pt x="61" y="5"/>
                      <a:pt x="56" y="0"/>
                    </a:cubicBezTo>
                    <a:lnTo>
                      <a:pt x="0" y="68"/>
                    </a:lnTo>
                    <a:lnTo>
                      <a:pt x="70" y="16"/>
                    </a:lnTo>
                    <a:close/>
                  </a:path>
                </a:pathLst>
              </a:custGeom>
              <a:solidFill>
                <a:srgbClr val="F06A00"/>
              </a:solidFill>
              <a:ln w="142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3" name="Freeform 34"/>
              <p:cNvSpPr>
                <a:spLocks/>
              </p:cNvSpPr>
              <p:nvPr/>
            </p:nvSpPr>
            <p:spPr bwMode="auto">
              <a:xfrm>
                <a:off x="3192" y="1214"/>
                <a:ext cx="1462" cy="1436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84"/>
                  </a:cxn>
                  <a:cxn ang="0">
                    <a:pos x="87" y="172"/>
                  </a:cxn>
                  <a:cxn ang="0">
                    <a:pos x="175" y="84"/>
                  </a:cxn>
                  <a:cxn ang="0">
                    <a:pos x="157" y="32"/>
                  </a:cxn>
                  <a:cxn ang="0">
                    <a:pos x="87" y="84"/>
                  </a:cxn>
                  <a:cxn ang="0">
                    <a:pos x="63" y="0"/>
                  </a:cxn>
                </a:cxnLst>
                <a:rect l="0" t="0" r="r" b="b"/>
                <a:pathLst>
                  <a:path w="175" h="172">
                    <a:moveTo>
                      <a:pt x="63" y="0"/>
                    </a:moveTo>
                    <a:cubicBezTo>
                      <a:pt x="25" y="11"/>
                      <a:pt x="0" y="45"/>
                      <a:pt x="0" y="84"/>
                    </a:cubicBezTo>
                    <a:cubicBezTo>
                      <a:pt x="0" y="132"/>
                      <a:pt x="39" y="172"/>
                      <a:pt x="87" y="172"/>
                    </a:cubicBezTo>
                    <a:cubicBezTo>
                      <a:pt x="135" y="172"/>
                      <a:pt x="175" y="132"/>
                      <a:pt x="175" y="84"/>
                    </a:cubicBezTo>
                    <a:cubicBezTo>
                      <a:pt x="174" y="65"/>
                      <a:pt x="168" y="47"/>
                      <a:pt x="157" y="32"/>
                    </a:cubicBezTo>
                    <a:lnTo>
                      <a:pt x="87" y="8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C2D83"/>
              </a:solidFill>
              <a:ln w="142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4" name="Freeform 35"/>
              <p:cNvSpPr>
                <a:spLocks/>
              </p:cNvSpPr>
              <p:nvPr/>
            </p:nvSpPr>
            <p:spPr bwMode="auto">
              <a:xfrm>
                <a:off x="3718" y="1189"/>
                <a:ext cx="201" cy="72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3"/>
                  </a:cxn>
                  <a:cxn ang="0">
                    <a:pos x="24" y="87"/>
                  </a:cxn>
                  <a:cxn ang="0">
                    <a:pos x="22" y="0"/>
                  </a:cxn>
                </a:cxnLst>
                <a:rect l="0" t="0" r="r" b="b"/>
                <a:pathLst>
                  <a:path w="24" h="87">
                    <a:moveTo>
                      <a:pt x="22" y="0"/>
                    </a:moveTo>
                    <a:cubicBezTo>
                      <a:pt x="14" y="0"/>
                      <a:pt x="7" y="1"/>
                      <a:pt x="0" y="3"/>
                    </a:cubicBezTo>
                    <a:lnTo>
                      <a:pt x="24" y="8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8820B"/>
              </a:solidFill>
              <a:ln w="142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" name="Freeform 36"/>
              <p:cNvSpPr>
                <a:spLocks/>
              </p:cNvSpPr>
              <p:nvPr/>
            </p:nvSpPr>
            <p:spPr bwMode="auto">
              <a:xfrm>
                <a:off x="3902" y="1189"/>
                <a:ext cx="17" cy="7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87"/>
                  </a:cxn>
                  <a:cxn ang="0">
                    <a:pos x="2" y="0"/>
                  </a:cxn>
                </a:cxnLst>
                <a:rect l="0" t="0" r="r" b="b"/>
                <a:pathLst>
                  <a:path w="2" h="87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lnTo>
                      <a:pt x="2" y="8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CBCF"/>
              </a:solidFill>
              <a:ln w="142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66" name="Rectangle 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023" y="809"/>
              <a:ext cx="1033" cy="2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2020</a:t>
              </a:r>
              <a:r>
                <a:rPr lang="hu-HU" sz="1600" dirty="0" smtClean="0">
                  <a:solidFill>
                    <a:schemeClr val="tx1"/>
                  </a:solidFill>
                </a:rPr>
                <a:t> (151,8 GW)</a:t>
              </a:r>
              <a:r>
                <a:rPr lang="en-US" sz="1600" dirty="0">
                  <a:solidFill>
                    <a:schemeClr val="tx1"/>
                  </a:solidFill>
                </a:rPr>
                <a:t/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rgbClr val="333333"/>
                  </a:solidFill>
                </a:rPr>
                <a:t> Total: 785 </a:t>
              </a:r>
              <a:r>
                <a:rPr lang="en-US" sz="1400" dirty="0" err="1">
                  <a:solidFill>
                    <a:srgbClr val="333333"/>
                  </a:solidFill>
                </a:rPr>
                <a:t>TWh</a:t>
              </a:r>
              <a:endParaRPr lang="en-US" sz="1400" dirty="0">
                <a:solidFill>
                  <a:srgbClr val="333333"/>
                </a:solidFill>
              </a:endParaRPr>
            </a:p>
          </p:txBody>
        </p:sp>
        <p:grpSp>
          <p:nvGrpSpPr>
            <p:cNvPr id="167" name="Group 248"/>
            <p:cNvGrpSpPr>
              <a:grpSpLocks/>
            </p:cNvGrpSpPr>
            <p:nvPr/>
          </p:nvGrpSpPr>
          <p:grpSpPr bwMode="auto">
            <a:xfrm>
              <a:off x="4795" y="1222"/>
              <a:ext cx="1299" cy="1359"/>
              <a:chOff x="1767" y="1251"/>
              <a:chExt cx="1299" cy="1359"/>
            </a:xfrm>
          </p:grpSpPr>
          <p:grpSp>
            <p:nvGrpSpPr>
              <p:cNvPr id="168" name="Group 249"/>
              <p:cNvGrpSpPr>
                <a:grpSpLocks/>
              </p:cNvGrpSpPr>
              <p:nvPr/>
            </p:nvGrpSpPr>
            <p:grpSpPr bwMode="auto">
              <a:xfrm>
                <a:off x="1767" y="1251"/>
                <a:ext cx="599" cy="118"/>
                <a:chOff x="1767" y="1203"/>
                <a:chExt cx="599" cy="118"/>
              </a:xfrm>
            </p:grpSpPr>
            <p:sp>
              <p:nvSpPr>
                <p:cNvPr id="187" name="Rectangle 250"/>
                <p:cNvSpPr>
                  <a:spLocks noChangeAspect="1" noChangeArrowheads="1"/>
                </p:cNvSpPr>
                <p:nvPr/>
              </p:nvSpPr>
              <p:spPr bwMode="auto">
                <a:xfrm>
                  <a:off x="1767" y="1224"/>
                  <a:ext cx="73" cy="7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8" name="Rectangle 251"/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850" y="1203"/>
                  <a:ext cx="516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0" dirty="0">
                      <a:solidFill>
                        <a:srgbClr val="000000"/>
                      </a:solidFill>
                    </a:rPr>
                    <a:t>Coal, 3.3%</a:t>
                  </a:r>
                  <a:endParaRPr lang="en-US" sz="1200" dirty="0"/>
                </a:p>
              </p:txBody>
            </p:sp>
          </p:grpSp>
          <p:grpSp>
            <p:nvGrpSpPr>
              <p:cNvPr id="169" name="Group 252"/>
              <p:cNvGrpSpPr>
                <a:grpSpLocks/>
              </p:cNvGrpSpPr>
              <p:nvPr/>
            </p:nvGrpSpPr>
            <p:grpSpPr bwMode="auto">
              <a:xfrm>
                <a:off x="1767" y="1457"/>
                <a:ext cx="512" cy="118"/>
                <a:chOff x="1767" y="1364"/>
                <a:chExt cx="512" cy="118"/>
              </a:xfrm>
            </p:grpSpPr>
            <p:sp>
              <p:nvSpPr>
                <p:cNvPr id="185" name="Rectangle 253"/>
                <p:cNvSpPr>
                  <a:spLocks noChangeAspect="1" noChangeArrowheads="1"/>
                </p:cNvSpPr>
                <p:nvPr/>
              </p:nvSpPr>
              <p:spPr bwMode="auto">
                <a:xfrm>
                  <a:off x="1767" y="1386"/>
                  <a:ext cx="73" cy="73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6" name="Rectangle 254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850" y="1364"/>
                  <a:ext cx="429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0">
                      <a:solidFill>
                        <a:srgbClr val="000000"/>
                      </a:solidFill>
                    </a:rPr>
                    <a:t>Oil, 2.7%</a:t>
                  </a:r>
                  <a:endParaRPr lang="en-US" sz="1200"/>
                </a:p>
              </p:txBody>
            </p:sp>
          </p:grpSp>
          <p:grpSp>
            <p:nvGrpSpPr>
              <p:cNvPr id="170" name="Group 255"/>
              <p:cNvGrpSpPr>
                <a:grpSpLocks/>
              </p:cNvGrpSpPr>
              <p:nvPr/>
            </p:nvGrpSpPr>
            <p:grpSpPr bwMode="auto">
              <a:xfrm>
                <a:off x="1767" y="1664"/>
                <a:ext cx="981" cy="118"/>
                <a:chOff x="1767" y="1607"/>
                <a:chExt cx="981" cy="118"/>
              </a:xfrm>
            </p:grpSpPr>
            <p:sp>
              <p:nvSpPr>
                <p:cNvPr id="183" name="Rectangle 256"/>
                <p:cNvSpPr>
                  <a:spLocks noChangeAspect="1" noChangeArrowheads="1"/>
                </p:cNvSpPr>
                <p:nvPr/>
              </p:nvSpPr>
              <p:spPr bwMode="auto">
                <a:xfrm>
                  <a:off x="1767" y="1628"/>
                  <a:ext cx="73" cy="73"/>
                </a:xfrm>
                <a:prstGeom prst="rect">
                  <a:avLst/>
                </a:prstGeom>
                <a:solidFill>
                  <a:srgbClr val="8AA5CB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4" name="Rectangle 257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850" y="1607"/>
                  <a:ext cx="898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0" dirty="0">
                      <a:solidFill>
                        <a:srgbClr val="000000"/>
                      </a:solidFill>
                    </a:rPr>
                    <a:t>Natural gas, 10.9%</a:t>
                  </a:r>
                  <a:endParaRPr lang="en-US" sz="1200" dirty="0"/>
                </a:p>
              </p:txBody>
            </p:sp>
          </p:grpSp>
          <p:grpSp>
            <p:nvGrpSpPr>
              <p:cNvPr id="171" name="Group 258"/>
              <p:cNvGrpSpPr>
                <a:grpSpLocks/>
              </p:cNvGrpSpPr>
              <p:nvPr/>
            </p:nvGrpSpPr>
            <p:grpSpPr bwMode="auto">
              <a:xfrm>
                <a:off x="1767" y="1871"/>
                <a:ext cx="652" cy="118"/>
                <a:chOff x="1767" y="1840"/>
                <a:chExt cx="652" cy="118"/>
              </a:xfrm>
            </p:grpSpPr>
            <p:sp>
              <p:nvSpPr>
                <p:cNvPr id="181" name="Rectangle 259"/>
                <p:cNvSpPr>
                  <a:spLocks noChangeAspect="1" noChangeArrowheads="1"/>
                </p:cNvSpPr>
                <p:nvPr/>
              </p:nvSpPr>
              <p:spPr bwMode="auto">
                <a:xfrm>
                  <a:off x="1767" y="1862"/>
                  <a:ext cx="73" cy="73"/>
                </a:xfrm>
                <a:prstGeom prst="rect">
                  <a:avLst/>
                </a:prstGeom>
                <a:solidFill>
                  <a:srgbClr val="F06A00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2" name="Rectangle 260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850" y="1840"/>
                  <a:ext cx="569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0">
                      <a:solidFill>
                        <a:srgbClr val="000000"/>
                      </a:solidFill>
                    </a:rPr>
                    <a:t>Nuclear, 4%</a:t>
                  </a:r>
                  <a:endParaRPr lang="en-US" sz="1200"/>
                </a:p>
              </p:txBody>
            </p:sp>
          </p:grpSp>
          <p:grpSp>
            <p:nvGrpSpPr>
              <p:cNvPr id="172" name="Group 261"/>
              <p:cNvGrpSpPr>
                <a:grpSpLocks/>
              </p:cNvGrpSpPr>
              <p:nvPr/>
            </p:nvGrpSpPr>
            <p:grpSpPr bwMode="auto">
              <a:xfrm>
                <a:off x="1767" y="2078"/>
                <a:ext cx="723" cy="118"/>
                <a:chOff x="1767" y="2083"/>
                <a:chExt cx="723" cy="118"/>
              </a:xfrm>
            </p:grpSpPr>
            <p:sp>
              <p:nvSpPr>
                <p:cNvPr id="179" name="Rectangle 262"/>
                <p:cNvSpPr>
                  <a:spLocks noChangeAspect="1" noChangeArrowheads="1"/>
                </p:cNvSpPr>
                <p:nvPr/>
              </p:nvSpPr>
              <p:spPr bwMode="auto">
                <a:xfrm>
                  <a:off x="1767" y="2104"/>
                  <a:ext cx="73" cy="73"/>
                </a:xfrm>
                <a:prstGeom prst="rect">
                  <a:avLst/>
                </a:prstGeom>
                <a:solidFill>
                  <a:srgbClr val="0C2D83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0" name="Rectangle 263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1850" y="2083"/>
                  <a:ext cx="640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0">
                      <a:solidFill>
                        <a:srgbClr val="000000"/>
                      </a:solidFill>
                    </a:rPr>
                    <a:t>Hydro, 74.6%</a:t>
                  </a:r>
                  <a:endParaRPr lang="en-US" sz="1200"/>
                </a:p>
              </p:txBody>
            </p:sp>
          </p:grpSp>
          <p:grpSp>
            <p:nvGrpSpPr>
              <p:cNvPr id="173" name="Group 264"/>
              <p:cNvGrpSpPr>
                <a:grpSpLocks/>
              </p:cNvGrpSpPr>
              <p:nvPr/>
            </p:nvGrpSpPr>
            <p:grpSpPr bwMode="auto">
              <a:xfrm>
                <a:off x="1767" y="2285"/>
                <a:ext cx="1299" cy="118"/>
                <a:chOff x="1767" y="2316"/>
                <a:chExt cx="1299" cy="118"/>
              </a:xfrm>
            </p:grpSpPr>
            <p:sp>
              <p:nvSpPr>
                <p:cNvPr id="177" name="Rectangle 265"/>
                <p:cNvSpPr>
                  <a:spLocks noChangeAspect="1" noChangeArrowheads="1"/>
                </p:cNvSpPr>
                <p:nvPr/>
              </p:nvSpPr>
              <p:spPr bwMode="auto">
                <a:xfrm>
                  <a:off x="1767" y="2338"/>
                  <a:ext cx="73" cy="73"/>
                </a:xfrm>
                <a:prstGeom prst="rect">
                  <a:avLst/>
                </a:prstGeom>
                <a:solidFill>
                  <a:srgbClr val="68820B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8" name="Rectangle 266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1850" y="2316"/>
                  <a:ext cx="1216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0">
                      <a:solidFill>
                        <a:srgbClr val="000000"/>
                      </a:solidFill>
                    </a:rPr>
                    <a:t>Biomass and waste, 3.9%</a:t>
                  </a:r>
                  <a:endParaRPr lang="en-US" sz="1200"/>
                </a:p>
              </p:txBody>
            </p:sp>
          </p:grpSp>
          <p:grpSp>
            <p:nvGrpSpPr>
              <p:cNvPr id="174" name="Group 267"/>
              <p:cNvGrpSpPr>
                <a:grpSpLocks/>
              </p:cNvGrpSpPr>
              <p:nvPr/>
            </p:nvGrpSpPr>
            <p:grpSpPr bwMode="auto">
              <a:xfrm>
                <a:off x="1767" y="2492"/>
                <a:ext cx="624" cy="118"/>
                <a:chOff x="1767" y="2444"/>
                <a:chExt cx="624" cy="118"/>
              </a:xfrm>
            </p:grpSpPr>
            <p:sp>
              <p:nvSpPr>
                <p:cNvPr id="175" name="Rectangle 268"/>
                <p:cNvSpPr>
                  <a:spLocks noChangeAspect="1" noChangeArrowheads="1"/>
                </p:cNvSpPr>
                <p:nvPr/>
              </p:nvSpPr>
              <p:spPr bwMode="auto">
                <a:xfrm>
                  <a:off x="1767" y="2466"/>
                  <a:ext cx="73" cy="73"/>
                </a:xfrm>
                <a:prstGeom prst="rect">
                  <a:avLst/>
                </a:prstGeom>
                <a:solidFill>
                  <a:srgbClr val="ECCBC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6" name="Rectangle 269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850" y="2444"/>
                  <a:ext cx="541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0">
                      <a:solidFill>
                        <a:srgbClr val="000000"/>
                      </a:solidFill>
                    </a:rPr>
                    <a:t>Wind, 0.6%</a:t>
                  </a:r>
                  <a:endParaRPr lang="en-US" sz="1200"/>
                </a:p>
              </p:txBody>
            </p:sp>
          </p:grpSp>
        </p:grpSp>
      </p:grpSp>
      <p:grpSp>
        <p:nvGrpSpPr>
          <p:cNvPr id="196" name="Group 277"/>
          <p:cNvGrpSpPr>
            <a:grpSpLocks/>
          </p:cNvGrpSpPr>
          <p:nvPr/>
        </p:nvGrpSpPr>
        <p:grpSpPr bwMode="auto">
          <a:xfrm>
            <a:off x="0" y="3068961"/>
            <a:ext cx="4575299" cy="3200053"/>
            <a:chOff x="111" y="764"/>
            <a:chExt cx="2955" cy="2047"/>
          </a:xfrm>
        </p:grpSpPr>
        <p:sp>
          <p:nvSpPr>
            <p:cNvPr id="197" name="Rectangle 270"/>
            <p:cNvSpPr>
              <a:spLocks noChangeArrowheads="1"/>
            </p:cNvSpPr>
            <p:nvPr/>
          </p:nvSpPr>
          <p:spPr bwMode="auto">
            <a:xfrm>
              <a:off x="113" y="772"/>
              <a:ext cx="2934" cy="2039"/>
            </a:xfrm>
            <a:prstGeom prst="rect">
              <a:avLst/>
            </a:prstGeom>
            <a:solidFill>
              <a:srgbClr val="DCE3EC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hu-HU"/>
            </a:p>
          </p:txBody>
        </p:sp>
        <p:grpSp>
          <p:nvGrpSpPr>
            <p:cNvPr id="198" name="Group 53"/>
            <p:cNvGrpSpPr>
              <a:grpSpLocks/>
            </p:cNvGrpSpPr>
            <p:nvPr/>
          </p:nvGrpSpPr>
          <p:grpSpPr bwMode="auto">
            <a:xfrm>
              <a:off x="213" y="1181"/>
              <a:ext cx="1437" cy="1437"/>
              <a:chOff x="213" y="1197"/>
              <a:chExt cx="1437" cy="1437"/>
            </a:xfrm>
          </p:grpSpPr>
          <p:sp>
            <p:nvSpPr>
              <p:cNvPr id="219" name="Freeform 8"/>
              <p:cNvSpPr>
                <a:spLocks/>
              </p:cNvSpPr>
              <p:nvPr/>
            </p:nvSpPr>
            <p:spPr bwMode="auto">
              <a:xfrm>
                <a:off x="931" y="1197"/>
                <a:ext cx="67" cy="71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86"/>
                  </a:cxn>
                  <a:cxn ang="0">
                    <a:pos x="8" y="0"/>
                  </a:cxn>
                </a:cxnLst>
                <a:rect l="0" t="0" r="r" b="b"/>
                <a:pathLst>
                  <a:path w="8" h="86"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lnTo>
                      <a:pt x="0" y="8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333333"/>
              </a:solidFill>
              <a:ln w="158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0" name="Freeform 9"/>
              <p:cNvSpPr>
                <a:spLocks/>
              </p:cNvSpPr>
              <p:nvPr/>
            </p:nvSpPr>
            <p:spPr bwMode="auto">
              <a:xfrm>
                <a:off x="931" y="1197"/>
                <a:ext cx="193" cy="718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8" y="0"/>
                  </a:cxn>
                  <a:cxn ang="0">
                    <a:pos x="0" y="86"/>
                  </a:cxn>
                  <a:cxn ang="0">
                    <a:pos x="23" y="3"/>
                  </a:cxn>
                </a:cxnLst>
                <a:rect l="0" t="0" r="r" b="b"/>
                <a:pathLst>
                  <a:path w="23" h="86">
                    <a:moveTo>
                      <a:pt x="23" y="3"/>
                    </a:moveTo>
                    <a:cubicBezTo>
                      <a:pt x="19" y="1"/>
                      <a:pt x="14" y="0"/>
                      <a:pt x="8" y="0"/>
                    </a:cubicBezTo>
                    <a:lnTo>
                      <a:pt x="0" y="86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808080"/>
              </a:solidFill>
              <a:ln w="158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1" name="Freeform 10"/>
              <p:cNvSpPr>
                <a:spLocks/>
              </p:cNvSpPr>
              <p:nvPr/>
            </p:nvSpPr>
            <p:spPr bwMode="auto">
              <a:xfrm>
                <a:off x="931" y="1222"/>
                <a:ext cx="335" cy="693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23" y="0"/>
                  </a:cxn>
                  <a:cxn ang="0">
                    <a:pos x="0" y="83"/>
                  </a:cxn>
                  <a:cxn ang="0">
                    <a:pos x="40" y="6"/>
                  </a:cxn>
                </a:cxnLst>
                <a:rect l="0" t="0" r="r" b="b"/>
                <a:pathLst>
                  <a:path w="40" h="83">
                    <a:moveTo>
                      <a:pt x="40" y="6"/>
                    </a:moveTo>
                    <a:cubicBezTo>
                      <a:pt x="34" y="4"/>
                      <a:pt x="29" y="2"/>
                      <a:pt x="23" y="0"/>
                    </a:cubicBezTo>
                    <a:lnTo>
                      <a:pt x="0" y="83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8AA5CB"/>
              </a:solidFill>
              <a:ln w="158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2" name="Freeform 11"/>
              <p:cNvSpPr>
                <a:spLocks/>
              </p:cNvSpPr>
              <p:nvPr/>
            </p:nvSpPr>
            <p:spPr bwMode="auto">
              <a:xfrm>
                <a:off x="931" y="1272"/>
                <a:ext cx="426" cy="643"/>
              </a:xfrm>
              <a:custGeom>
                <a:avLst/>
                <a:gdLst/>
                <a:ahLst/>
                <a:cxnLst>
                  <a:cxn ang="0">
                    <a:pos x="51" y="8"/>
                  </a:cxn>
                  <a:cxn ang="0">
                    <a:pos x="40" y="0"/>
                  </a:cxn>
                  <a:cxn ang="0">
                    <a:pos x="0" y="77"/>
                  </a:cxn>
                  <a:cxn ang="0">
                    <a:pos x="51" y="8"/>
                  </a:cxn>
                </a:cxnLst>
                <a:rect l="0" t="0" r="r" b="b"/>
                <a:pathLst>
                  <a:path w="51" h="77">
                    <a:moveTo>
                      <a:pt x="51" y="8"/>
                    </a:moveTo>
                    <a:cubicBezTo>
                      <a:pt x="48" y="5"/>
                      <a:pt x="44" y="3"/>
                      <a:pt x="40" y="0"/>
                    </a:cubicBezTo>
                    <a:lnTo>
                      <a:pt x="0" y="77"/>
                    </a:lnTo>
                    <a:lnTo>
                      <a:pt x="51" y="8"/>
                    </a:lnTo>
                    <a:close/>
                  </a:path>
                </a:pathLst>
              </a:custGeom>
              <a:solidFill>
                <a:srgbClr val="F06A00"/>
              </a:solidFill>
              <a:ln w="158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3" name="Freeform 12"/>
              <p:cNvSpPr>
                <a:spLocks/>
              </p:cNvSpPr>
              <p:nvPr/>
            </p:nvSpPr>
            <p:spPr bwMode="auto">
              <a:xfrm>
                <a:off x="213" y="1214"/>
                <a:ext cx="1437" cy="142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83"/>
                  </a:cxn>
                  <a:cxn ang="0">
                    <a:pos x="86" y="170"/>
                  </a:cxn>
                  <a:cxn ang="0">
                    <a:pos x="172" y="84"/>
                  </a:cxn>
                  <a:cxn ang="0">
                    <a:pos x="137" y="15"/>
                  </a:cxn>
                  <a:cxn ang="0">
                    <a:pos x="86" y="84"/>
                  </a:cxn>
                  <a:cxn ang="0">
                    <a:pos x="63" y="0"/>
                  </a:cxn>
                </a:cxnLst>
                <a:rect l="0" t="0" r="r" b="b"/>
                <a:pathLst>
                  <a:path w="172" h="170">
                    <a:moveTo>
                      <a:pt x="63" y="0"/>
                    </a:moveTo>
                    <a:cubicBezTo>
                      <a:pt x="26" y="10"/>
                      <a:pt x="0" y="44"/>
                      <a:pt x="0" y="83"/>
                    </a:cubicBezTo>
                    <a:cubicBezTo>
                      <a:pt x="0" y="131"/>
                      <a:pt x="38" y="170"/>
                      <a:pt x="86" y="170"/>
                    </a:cubicBezTo>
                    <a:cubicBezTo>
                      <a:pt x="133" y="170"/>
                      <a:pt x="172" y="131"/>
                      <a:pt x="172" y="84"/>
                    </a:cubicBezTo>
                    <a:cubicBezTo>
                      <a:pt x="171" y="57"/>
                      <a:pt x="159" y="31"/>
                      <a:pt x="137" y="15"/>
                    </a:cubicBezTo>
                    <a:lnTo>
                      <a:pt x="86" y="8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C2D83"/>
              </a:solidFill>
              <a:ln w="158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4" name="Freeform 13"/>
              <p:cNvSpPr>
                <a:spLocks/>
              </p:cNvSpPr>
              <p:nvPr/>
            </p:nvSpPr>
            <p:spPr bwMode="auto">
              <a:xfrm>
                <a:off x="739" y="1197"/>
                <a:ext cx="192" cy="71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"/>
                  </a:cxn>
                  <a:cxn ang="0">
                    <a:pos x="23" y="86"/>
                  </a:cxn>
                  <a:cxn ang="0">
                    <a:pos x="22" y="0"/>
                  </a:cxn>
                </a:cxnLst>
                <a:rect l="0" t="0" r="r" b="b"/>
                <a:pathLst>
                  <a:path w="23" h="86">
                    <a:moveTo>
                      <a:pt x="22" y="0"/>
                    </a:moveTo>
                    <a:cubicBezTo>
                      <a:pt x="15" y="0"/>
                      <a:pt x="8" y="0"/>
                      <a:pt x="0" y="2"/>
                    </a:cubicBezTo>
                    <a:lnTo>
                      <a:pt x="23" y="8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8820B"/>
              </a:solidFill>
              <a:ln w="158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5" name="Line 14"/>
              <p:cNvSpPr>
                <a:spLocks noChangeShapeType="1"/>
              </p:cNvSpPr>
              <p:nvPr/>
            </p:nvSpPr>
            <p:spPr bwMode="auto">
              <a:xfrm flipV="1">
                <a:off x="931" y="1197"/>
                <a:ext cx="0" cy="718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9" name="Group 230"/>
            <p:cNvGrpSpPr>
              <a:grpSpLocks/>
            </p:cNvGrpSpPr>
            <p:nvPr/>
          </p:nvGrpSpPr>
          <p:grpSpPr bwMode="auto">
            <a:xfrm>
              <a:off x="1767" y="1222"/>
              <a:ext cx="599" cy="118"/>
              <a:chOff x="1767" y="1203"/>
              <a:chExt cx="599" cy="118"/>
            </a:xfrm>
          </p:grpSpPr>
          <p:sp>
            <p:nvSpPr>
              <p:cNvPr id="21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767" y="1224"/>
                <a:ext cx="73" cy="7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8" name="Rectangle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850" y="1203"/>
                <a:ext cx="516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0" dirty="0">
                    <a:solidFill>
                      <a:srgbClr val="000000"/>
                    </a:solidFill>
                  </a:rPr>
                  <a:t>Coal, 1.7%</a:t>
                </a:r>
                <a:endParaRPr lang="en-US" sz="1200" dirty="0"/>
              </a:p>
            </p:txBody>
          </p:sp>
        </p:grpSp>
        <p:grpSp>
          <p:nvGrpSpPr>
            <p:cNvPr id="200" name="Group 231"/>
            <p:cNvGrpSpPr>
              <a:grpSpLocks/>
            </p:cNvGrpSpPr>
            <p:nvPr/>
          </p:nvGrpSpPr>
          <p:grpSpPr bwMode="auto">
            <a:xfrm>
              <a:off x="1767" y="1428"/>
              <a:ext cx="512" cy="118"/>
              <a:chOff x="1767" y="1364"/>
              <a:chExt cx="512" cy="118"/>
            </a:xfrm>
          </p:grpSpPr>
          <p:sp>
            <p:nvSpPr>
              <p:cNvPr id="215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767" y="1386"/>
                <a:ext cx="73" cy="73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" name="Rectangle 1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850" y="1364"/>
                <a:ext cx="429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0" dirty="0">
                    <a:solidFill>
                      <a:srgbClr val="000000"/>
                    </a:solidFill>
                  </a:rPr>
                  <a:t>Oil, 3.1%</a:t>
                </a:r>
                <a:endParaRPr lang="en-US" sz="1200" dirty="0"/>
              </a:p>
            </p:txBody>
          </p:sp>
        </p:grpSp>
        <p:grpSp>
          <p:nvGrpSpPr>
            <p:cNvPr id="201" name="Group 232"/>
            <p:cNvGrpSpPr>
              <a:grpSpLocks/>
            </p:cNvGrpSpPr>
            <p:nvPr/>
          </p:nvGrpSpPr>
          <p:grpSpPr bwMode="auto">
            <a:xfrm>
              <a:off x="1767" y="1635"/>
              <a:ext cx="923" cy="118"/>
              <a:chOff x="1767" y="1607"/>
              <a:chExt cx="923" cy="118"/>
            </a:xfrm>
          </p:grpSpPr>
          <p:sp>
            <p:nvSpPr>
              <p:cNvPr id="213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767" y="1628"/>
                <a:ext cx="73" cy="73"/>
              </a:xfrm>
              <a:prstGeom prst="rect">
                <a:avLst/>
              </a:prstGeom>
              <a:solidFill>
                <a:srgbClr val="8AA5CB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4" name="Rectangle 2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50" y="1607"/>
                <a:ext cx="84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0">
                    <a:solidFill>
                      <a:srgbClr val="000000"/>
                    </a:solidFill>
                  </a:rPr>
                  <a:t>Natural gas, 3.6%</a:t>
                </a:r>
                <a:endParaRPr lang="en-US" sz="1200"/>
              </a:p>
            </p:txBody>
          </p:sp>
        </p:grpSp>
        <p:grpSp>
          <p:nvGrpSpPr>
            <p:cNvPr id="202" name="Group 233"/>
            <p:cNvGrpSpPr>
              <a:grpSpLocks/>
            </p:cNvGrpSpPr>
            <p:nvPr/>
          </p:nvGrpSpPr>
          <p:grpSpPr bwMode="auto">
            <a:xfrm>
              <a:off x="1767" y="1842"/>
              <a:ext cx="740" cy="118"/>
              <a:chOff x="1767" y="1840"/>
              <a:chExt cx="740" cy="118"/>
            </a:xfrm>
          </p:grpSpPr>
          <p:sp>
            <p:nvSpPr>
              <p:cNvPr id="211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1767" y="1862"/>
                <a:ext cx="73" cy="73"/>
              </a:xfrm>
              <a:prstGeom prst="rect">
                <a:avLst/>
              </a:prstGeom>
              <a:solidFill>
                <a:srgbClr val="F06A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2" name="Rectangle 23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850" y="1840"/>
                <a:ext cx="657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0">
                    <a:solidFill>
                      <a:srgbClr val="000000"/>
                    </a:solidFill>
                  </a:rPr>
                  <a:t>Nuclear, 2.6%</a:t>
                </a:r>
                <a:endParaRPr lang="en-US" sz="1200"/>
              </a:p>
            </p:txBody>
          </p:sp>
        </p:grpSp>
        <p:grpSp>
          <p:nvGrpSpPr>
            <p:cNvPr id="203" name="Group 234"/>
            <p:cNvGrpSpPr>
              <a:grpSpLocks/>
            </p:cNvGrpSpPr>
            <p:nvPr/>
          </p:nvGrpSpPr>
          <p:grpSpPr bwMode="auto">
            <a:xfrm>
              <a:off x="1767" y="2049"/>
              <a:ext cx="723" cy="118"/>
              <a:chOff x="1767" y="2083"/>
              <a:chExt cx="723" cy="118"/>
            </a:xfrm>
          </p:grpSpPr>
          <p:sp>
            <p:nvSpPr>
              <p:cNvPr id="20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767" y="2104"/>
                <a:ext cx="73" cy="73"/>
              </a:xfrm>
              <a:prstGeom prst="rect">
                <a:avLst/>
              </a:prstGeom>
              <a:solidFill>
                <a:srgbClr val="0C2D8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0" name="Rectangle 25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50" y="2083"/>
                <a:ext cx="64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0">
                    <a:solidFill>
                      <a:srgbClr val="000000"/>
                    </a:solidFill>
                  </a:rPr>
                  <a:t>Hydro, 84.9%</a:t>
                </a:r>
                <a:endParaRPr lang="en-US" sz="1200"/>
              </a:p>
            </p:txBody>
          </p:sp>
        </p:grpSp>
        <p:grpSp>
          <p:nvGrpSpPr>
            <p:cNvPr id="204" name="Group 235"/>
            <p:cNvGrpSpPr>
              <a:grpSpLocks/>
            </p:cNvGrpSpPr>
            <p:nvPr/>
          </p:nvGrpSpPr>
          <p:grpSpPr bwMode="auto">
            <a:xfrm>
              <a:off x="1767" y="2256"/>
              <a:ext cx="1299" cy="118"/>
              <a:chOff x="1767" y="2316"/>
              <a:chExt cx="1299" cy="118"/>
            </a:xfrm>
          </p:grpSpPr>
          <p:sp>
            <p:nvSpPr>
              <p:cNvPr id="207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1767" y="2338"/>
                <a:ext cx="73" cy="73"/>
              </a:xfrm>
              <a:prstGeom prst="rect">
                <a:avLst/>
              </a:prstGeom>
              <a:solidFill>
                <a:srgbClr val="68820B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8" name="Rectangle 27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850" y="2316"/>
                <a:ext cx="1216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0">
                    <a:solidFill>
                      <a:srgbClr val="000000"/>
                    </a:solidFill>
                  </a:rPr>
                  <a:t>Biomass and waste, 4.1%</a:t>
                </a:r>
                <a:endParaRPr lang="en-US" sz="1200"/>
              </a:p>
            </p:txBody>
          </p:sp>
        </p:grpSp>
        <p:sp>
          <p:nvSpPr>
            <p:cNvPr id="205" name="Rectangle 271"/>
            <p:cNvSpPr>
              <a:spLocks noChangeArrowheads="1"/>
            </p:cNvSpPr>
            <p:nvPr/>
          </p:nvSpPr>
          <p:spPr bwMode="auto">
            <a:xfrm>
              <a:off x="111" y="764"/>
              <a:ext cx="2934" cy="367"/>
            </a:xfrm>
            <a:prstGeom prst="rect">
              <a:avLst/>
            </a:prstGeom>
            <a:solidFill>
              <a:srgbClr val="A5B9D7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hu-HU"/>
            </a:p>
          </p:txBody>
        </p:sp>
        <p:sp>
          <p:nvSpPr>
            <p:cNvPr id="206" name="Rectangle 1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142" y="804"/>
              <a:ext cx="871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2006</a:t>
              </a:r>
              <a:r>
                <a:rPr lang="hu-HU" sz="1600" dirty="0" smtClean="0">
                  <a:solidFill>
                    <a:schemeClr val="tx1"/>
                  </a:solidFill>
                </a:rPr>
                <a:t> (93 GW)</a:t>
              </a:r>
              <a:r>
                <a:rPr lang="en-US" sz="1600" dirty="0">
                  <a:solidFill>
                    <a:schemeClr val="tx1"/>
                  </a:solidFill>
                </a:rPr>
                <a:t/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rgbClr val="333333"/>
                  </a:solidFill>
                </a:rPr>
                <a:t>Total: 419.3 </a:t>
              </a:r>
              <a:r>
                <a:rPr lang="en-US" sz="1400" dirty="0" err="1">
                  <a:solidFill>
                    <a:srgbClr val="333333"/>
                  </a:solidFill>
                </a:rPr>
                <a:t>TWh</a:t>
              </a:r>
              <a:endParaRPr lang="en-US" sz="1400" dirty="0">
                <a:solidFill>
                  <a:srgbClr val="333333"/>
                </a:solidFill>
              </a:endParaRPr>
            </a:p>
          </p:txBody>
        </p:sp>
      </p:grpSp>
      <p:sp>
        <p:nvSpPr>
          <p:cNvPr id="226" name="Rectangle 3"/>
          <p:cNvSpPr txBox="1">
            <a:spLocks noChangeArrowheads="1"/>
          </p:cNvSpPr>
          <p:nvPr/>
        </p:nvSpPr>
        <p:spPr bwMode="auto">
          <a:xfrm>
            <a:off x="107504" y="1268760"/>
            <a:ext cx="84963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4763" algn="l" eaLnBrk="0" hangingPunct="0">
              <a:buSzPct val="75000"/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62466" name="Picture 2" descr="http://www.private-guides.com/img/itaipu-dam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04248" y="908720"/>
            <a:ext cx="2068835" cy="210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Oroszország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kínálat</a:t>
            </a:r>
            <a:endParaRPr lang="en-GB" sz="2400" b="0" dirty="0" smtClean="0"/>
          </a:p>
        </p:txBody>
      </p:sp>
      <p:sp>
        <p:nvSpPr>
          <p:cNvPr id="543" name="Rectangle 3"/>
          <p:cNvSpPr txBox="1">
            <a:spLocks noChangeArrowheads="1"/>
          </p:cNvSpPr>
          <p:nvPr/>
        </p:nvSpPr>
        <p:spPr bwMode="auto">
          <a:xfrm>
            <a:off x="107504" y="889793"/>
            <a:ext cx="6336704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4763" eaLnBrk="0" hangingPunct="0">
              <a:buSzPct val="75000"/>
            </a:pPr>
            <a:r>
              <a:rPr lang="hu-HU" sz="1200" b="1" dirty="0" smtClean="0"/>
              <a:t>A </a:t>
            </a:r>
            <a:r>
              <a:rPr lang="hu-HU" sz="1200" b="1" dirty="0" smtClean="0"/>
              <a:t>kormányzati programok célja, hogy jelentősen növeljék a megújuló energia részarányát 2020-ig :</a:t>
            </a:r>
          </a:p>
          <a:p>
            <a:pPr marL="0" lvl="2" indent="-4763" algn="l" eaLnBrk="0" hangingPunct="0">
              <a:buSzPct val="75000"/>
            </a:pPr>
            <a:endParaRPr lang="hu-HU" sz="1200" b="1" dirty="0" smtClean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Az erőművek esetén üzemanyagként a földgáz a leggyakoribb választás, ezt követi a szén. A jövő energiatermelési forgatókönyve szerint azonban a fölgáz szerepe csökkenni fog.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Oroszország várhatóan fenntartja és növelni is tudja a pozitív villamosenergia-export mérlegét.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kormánynak optimista tervei vannak a kapacitásbővítést illetően, ahol a nukleáris és megújuló energia iparágakban várható a legnagyobb mértékű növekedés, ezzel párhuzamosan az olaj és gáz felhasználása csökkenhet.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endParaRPr lang="hu-HU" sz="1200" dirty="0" smtClean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endParaRPr lang="hu-HU" sz="1200" dirty="0" smtClean="0"/>
          </a:p>
          <a:p>
            <a:pPr marL="0" lvl="2" indent="-4763" algn="l" eaLnBrk="0" hangingPunct="0">
              <a:buSzPct val="75000"/>
            </a:pPr>
            <a:endParaRPr lang="en-US" sz="1200" b="1" dirty="0" smtClean="0"/>
          </a:p>
          <a:p>
            <a:pPr marL="576263" lvl="2" indent="-287338" algn="l" eaLnBrk="0" hangingPunct="0">
              <a:spcBef>
                <a:spcPct val="40000"/>
              </a:spcBef>
              <a:buClr>
                <a:srgbClr val="8AA5CB"/>
              </a:buClr>
              <a:buSzPct val="85000"/>
              <a:buFont typeface="Symbol" pitchFamily="18" charset="2"/>
              <a:buChar char="-"/>
            </a:pPr>
            <a:endParaRPr lang="en-US" sz="1200" dirty="0"/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 bwMode="auto">
          <a:xfrm>
            <a:off x="107504" y="1268760"/>
            <a:ext cx="84963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4763" algn="l" eaLnBrk="0" hangingPunct="0">
              <a:buSzPct val="75000"/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472" y="3068960"/>
            <a:ext cx="8861624" cy="308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06685" y="3137142"/>
            <a:ext cx="11231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 (</a:t>
            </a:r>
            <a:r>
              <a:rPr lang="hu-HU" sz="1400" b="1" dirty="0" smtClean="0"/>
              <a:t>218,4</a:t>
            </a:r>
            <a:r>
              <a:rPr lang="hu-HU" sz="1400" b="1" dirty="0" smtClean="0">
                <a:solidFill>
                  <a:schemeClr val="tx1"/>
                </a:solidFill>
              </a:rPr>
              <a:t> GW)</a:t>
            </a:r>
            <a:r>
              <a:rPr lang="en-US" sz="1400" b="1" dirty="0">
                <a:solidFill>
                  <a:schemeClr val="tx1"/>
                </a:solidFill>
              </a:rPr>
              <a:t/>
            </a:r>
            <a:br>
              <a:rPr lang="en-US" sz="1400" b="1" dirty="0">
                <a:solidFill>
                  <a:schemeClr val="tx1"/>
                </a:solidFill>
              </a:rPr>
            </a:br>
            <a:endParaRPr lang="en-US" sz="1400" b="1" dirty="0">
              <a:solidFill>
                <a:srgbClr val="333333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4324" y="3146195"/>
            <a:ext cx="11231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 (</a:t>
            </a:r>
            <a:r>
              <a:rPr lang="hu-HU" sz="1400" b="1" dirty="0" smtClean="0"/>
              <a:t>257 </a:t>
            </a:r>
            <a:r>
              <a:rPr lang="hu-HU" sz="1400" b="1" dirty="0" smtClean="0">
                <a:solidFill>
                  <a:schemeClr val="tx1"/>
                </a:solidFill>
              </a:rPr>
              <a:t>GW)</a:t>
            </a:r>
            <a:r>
              <a:rPr lang="en-US" sz="1400" b="1" dirty="0">
                <a:solidFill>
                  <a:schemeClr val="tx1"/>
                </a:solidFill>
              </a:rPr>
              <a:t/>
            </a:r>
            <a:br>
              <a:rPr lang="en-US" sz="1400" b="1" dirty="0">
                <a:solidFill>
                  <a:schemeClr val="tx1"/>
                </a:solidFill>
              </a:rPr>
            </a:br>
            <a:endParaRPr lang="en-US" sz="1400" b="1" dirty="0">
              <a:solidFill>
                <a:srgbClr val="333333"/>
              </a:solidFill>
            </a:endParaRPr>
          </a:p>
        </p:txBody>
      </p:sp>
      <p:pic>
        <p:nvPicPr>
          <p:cNvPr id="58370" name="Picture 2" descr="http://www.syria-oil.com/wp-content/uploads/image/gas23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908720"/>
            <a:ext cx="223224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India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kínálat</a:t>
            </a:r>
            <a:endParaRPr lang="en-GB" sz="2400" b="0" dirty="0" smtClean="0"/>
          </a:p>
        </p:txBody>
      </p:sp>
      <p:sp>
        <p:nvSpPr>
          <p:cNvPr id="543" name="Rectangle 3"/>
          <p:cNvSpPr txBox="1">
            <a:spLocks noChangeArrowheads="1"/>
          </p:cNvSpPr>
          <p:nvPr/>
        </p:nvSpPr>
        <p:spPr bwMode="auto">
          <a:xfrm>
            <a:off x="107504" y="889793"/>
            <a:ext cx="5832648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4763" eaLnBrk="0" hangingPunct="0">
              <a:buSzPct val="75000"/>
            </a:pPr>
            <a:r>
              <a:rPr lang="hu-HU" sz="1200" b="1" dirty="0" smtClean="0"/>
              <a:t>A kormány által megkívánt beruházások körülbelül plusz 90 GW kapacitás telepítését kívánják meg:</a:t>
            </a:r>
          </a:p>
          <a:p>
            <a:pPr marL="0" lvl="2" indent="-4763" algn="l" eaLnBrk="0" hangingPunct="0">
              <a:buSzPct val="75000"/>
            </a:pPr>
            <a:endParaRPr lang="hu-HU" sz="1200" b="1" dirty="0" smtClean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csúcskapacitás hiánya várhatóan tovább tágul 2010-ben és eléri a teljes kapacitás 12,6 %-át, összehasonlítva a 2008-as 11,9 </a:t>
            </a:r>
            <a:r>
              <a:rPr lang="hu-HU" sz="1200" dirty="0" err="1" smtClean="0"/>
              <a:t>%-al</a:t>
            </a:r>
            <a:r>
              <a:rPr lang="hu-HU" sz="1200" dirty="0" smtClean="0"/>
              <a:t>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Indiának hatalmas kapacitása van a megújuló energiára, melybe 7,5 milliárd USD-t invesztáltak, aminek 90 százaléka a magánszektorból jött (Kyoto Protokoll).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szénalapú villamosenergia-termelés továbbra is a legfontosabb energiaforrása lesz az országnak, miközben a megújuló energiaforrások kiaknázása is növekedésnek indul.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endParaRPr lang="hu-HU" sz="1200" dirty="0" smtClean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endParaRPr lang="en-US" sz="1200" b="1" dirty="0"/>
          </a:p>
          <a:p>
            <a:pPr marL="576263" lvl="2" indent="-287338" algn="l" eaLnBrk="0" hangingPunct="0">
              <a:spcBef>
                <a:spcPct val="40000"/>
              </a:spcBef>
              <a:buClr>
                <a:srgbClr val="8AA5CB"/>
              </a:buClr>
              <a:buSzPct val="85000"/>
              <a:buFont typeface="Symbol" pitchFamily="18" charset="2"/>
              <a:buChar char="-"/>
            </a:pPr>
            <a:endParaRPr lang="en-US" sz="1200" dirty="0"/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 bwMode="auto">
          <a:xfrm>
            <a:off x="107504" y="1268760"/>
            <a:ext cx="84963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4763" algn="l" eaLnBrk="0" hangingPunct="0">
              <a:buSzPct val="75000"/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904" y="3128268"/>
            <a:ext cx="8907660" cy="310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1760" y="3205084"/>
            <a:ext cx="11231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 (</a:t>
            </a:r>
            <a:r>
              <a:rPr lang="hu-HU" sz="1400" b="1" dirty="0" smtClean="0"/>
              <a:t>151</a:t>
            </a:r>
            <a:r>
              <a:rPr lang="hu-HU" sz="1400" b="1" dirty="0" smtClean="0">
                <a:solidFill>
                  <a:schemeClr val="tx1"/>
                </a:solidFill>
              </a:rPr>
              <a:t> GW)</a:t>
            </a:r>
            <a:r>
              <a:rPr lang="en-US" sz="1400" b="1" dirty="0">
                <a:solidFill>
                  <a:schemeClr val="tx1"/>
                </a:solidFill>
              </a:rPr>
              <a:t/>
            </a:r>
            <a:br>
              <a:rPr lang="en-US" sz="1400" b="1" dirty="0">
                <a:solidFill>
                  <a:schemeClr val="tx1"/>
                </a:solidFill>
              </a:rPr>
            </a:br>
            <a:endParaRPr lang="en-US" sz="1400" b="1" dirty="0">
              <a:solidFill>
                <a:srgbClr val="333333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67203" y="3214137"/>
            <a:ext cx="11231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 (</a:t>
            </a:r>
            <a:r>
              <a:rPr lang="hu-HU" sz="1400" b="1" dirty="0" smtClean="0"/>
              <a:t>241 </a:t>
            </a:r>
            <a:r>
              <a:rPr lang="hu-HU" sz="1400" b="1" dirty="0" smtClean="0">
                <a:solidFill>
                  <a:schemeClr val="tx1"/>
                </a:solidFill>
              </a:rPr>
              <a:t>GW)</a:t>
            </a:r>
            <a:r>
              <a:rPr lang="en-US" sz="1400" b="1" dirty="0">
                <a:solidFill>
                  <a:schemeClr val="tx1"/>
                </a:solidFill>
              </a:rPr>
              <a:t/>
            </a:r>
            <a:br>
              <a:rPr lang="en-US" sz="1400" b="1" dirty="0">
                <a:solidFill>
                  <a:schemeClr val="tx1"/>
                </a:solidFill>
              </a:rPr>
            </a:br>
            <a:endParaRPr lang="en-US" sz="1400" b="1" dirty="0">
              <a:solidFill>
                <a:srgbClr val="333333"/>
              </a:solidFill>
            </a:endParaRPr>
          </a:p>
        </p:txBody>
      </p:sp>
      <p:pic>
        <p:nvPicPr>
          <p:cNvPr id="54274" name="Picture 2" descr="http://bluntobject.files.wordpress.com/2010/01/coal_fired_power_plant.jpg?w=510&amp;h=2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9486" y="926826"/>
            <a:ext cx="3016208" cy="2115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0179" name="think-cell Slide" r:id="rId10" imgW="270" imgH="270" progId="TCLayout.ActiveDocument.1">
              <p:embed/>
            </p:oleObj>
          </a:graphicData>
        </a:graphic>
      </p:graphicFrame>
      <p:pic>
        <p:nvPicPr>
          <p:cNvPr id="50178" name="Picture 2" descr="china wind farm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7083" y="871163"/>
            <a:ext cx="3088830" cy="2143895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Kína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Villamosenergia-piaci kínálat</a:t>
            </a:r>
            <a:endParaRPr lang="en-GB" sz="2400" b="0" dirty="0" smtClean="0"/>
          </a:p>
        </p:txBody>
      </p:sp>
      <p:sp>
        <p:nvSpPr>
          <p:cNvPr id="543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7504" y="889793"/>
            <a:ext cx="5688632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4763" eaLnBrk="0" hangingPunct="0">
              <a:buSzPct val="75000"/>
            </a:pPr>
            <a:r>
              <a:rPr lang="hu-HU" sz="1200" b="1" dirty="0" smtClean="0"/>
              <a:t>A teljes beépített kapacitás Kínában várhatóan jelentősen nőni fog 2020-ig :</a:t>
            </a:r>
          </a:p>
          <a:p>
            <a:pPr marL="0" lvl="2" indent="-4763" algn="l" eaLnBrk="0" hangingPunct="0">
              <a:buSzPct val="75000"/>
            </a:pPr>
            <a:endParaRPr lang="hu-HU" sz="1200" b="1" dirty="0" smtClean="0"/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nukleáris energia mindössze 2 %-át nyújtja a teljes kínai villamosenergia-termelésnek.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szélenergiának jelentős növekedési potenciálja van, a kormány hatalmas szélerőmű-parkok fejlesztését tervezi (pl. </a:t>
            </a:r>
            <a:r>
              <a:rPr lang="hu-HU" sz="1200" dirty="0" err="1" smtClean="0"/>
              <a:t>Gansu</a:t>
            </a:r>
            <a:r>
              <a:rPr lang="hu-HU" sz="1200" dirty="0" smtClean="0"/>
              <a:t> </a:t>
            </a:r>
            <a:r>
              <a:rPr lang="hu-HU" sz="1200" dirty="0" err="1" smtClean="0"/>
              <a:t>Wind</a:t>
            </a:r>
            <a:r>
              <a:rPr lang="hu-HU" sz="1200" dirty="0" smtClean="0"/>
              <a:t> Farm összességében tervezett 20 GW beépített kapacitással) és 2020-ig el kívánja érni a 100 GW kapacitást.</a:t>
            </a:r>
          </a:p>
          <a:p>
            <a:pPr marL="182563" lvl="2" indent="-187325" eaLnBrk="0" hangingPunct="0">
              <a:buSzPct val="75000"/>
              <a:buFont typeface="Arial" pitchFamily="34" charset="0"/>
              <a:buChar char="•"/>
            </a:pPr>
            <a:r>
              <a:rPr lang="hu-HU" sz="1200" dirty="0" smtClean="0"/>
              <a:t>A szén szerepének csökkentését a nukleáris és megújuló energiák elterjesztésével valósíthatja meg Kína.</a:t>
            </a:r>
          </a:p>
          <a:p>
            <a:pPr marL="576263" lvl="2" indent="-287338" algn="l" eaLnBrk="0" hangingPunct="0">
              <a:spcBef>
                <a:spcPct val="40000"/>
              </a:spcBef>
              <a:buClr>
                <a:srgbClr val="8AA5CB"/>
              </a:buClr>
              <a:buSzPct val="85000"/>
              <a:buFont typeface="Symbol" pitchFamily="18" charset="2"/>
              <a:buChar char="-"/>
            </a:pPr>
            <a:endParaRPr lang="en-US" sz="1200" dirty="0"/>
          </a:p>
        </p:txBody>
      </p:sp>
      <p:sp>
        <p:nvSpPr>
          <p:cNvPr id="226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7504" y="1268760"/>
            <a:ext cx="84963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4763" algn="l" eaLnBrk="0" hangingPunct="0">
              <a:buSzPct val="75000"/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23961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8828" y="3068960"/>
            <a:ext cx="8997072" cy="313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11760" y="3140968"/>
            <a:ext cx="11231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 (</a:t>
            </a:r>
            <a:r>
              <a:rPr lang="hu-HU" sz="1400" b="1" dirty="0" smtClean="0"/>
              <a:t>622</a:t>
            </a:r>
            <a:r>
              <a:rPr lang="hu-HU" sz="1400" b="1" dirty="0" smtClean="0">
                <a:solidFill>
                  <a:schemeClr val="tx1"/>
                </a:solidFill>
              </a:rPr>
              <a:t> GW)</a:t>
            </a:r>
            <a:r>
              <a:rPr lang="en-US" sz="1400" b="1" dirty="0">
                <a:solidFill>
                  <a:schemeClr val="tx1"/>
                </a:solidFill>
              </a:rPr>
              <a:t/>
            </a:r>
            <a:br>
              <a:rPr lang="en-US" sz="1400" b="1" dirty="0">
                <a:solidFill>
                  <a:schemeClr val="tx1"/>
                </a:solidFill>
              </a:rPr>
            </a:br>
            <a:endParaRPr lang="en-US" sz="1400" b="1" dirty="0">
              <a:solidFill>
                <a:srgbClr val="333333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77195" y="3150021"/>
            <a:ext cx="11231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 (</a:t>
            </a:r>
            <a:r>
              <a:rPr lang="hu-HU" sz="1400" b="1" dirty="0" smtClean="0"/>
              <a:t>1 418 </a:t>
            </a:r>
            <a:r>
              <a:rPr lang="hu-HU" sz="1400" b="1" dirty="0" smtClean="0">
                <a:solidFill>
                  <a:schemeClr val="tx1"/>
                </a:solidFill>
              </a:rPr>
              <a:t>GW)</a:t>
            </a:r>
            <a:r>
              <a:rPr lang="en-US" sz="1400" b="1" dirty="0">
                <a:solidFill>
                  <a:schemeClr val="tx1"/>
                </a:solidFill>
              </a:rPr>
              <a:t/>
            </a:r>
            <a:br>
              <a:rPr lang="en-US" sz="1400" b="1" dirty="0">
                <a:solidFill>
                  <a:schemeClr val="tx1"/>
                </a:solidFill>
              </a:rPr>
            </a:br>
            <a:endParaRPr lang="en-US" sz="14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Népességi mutatók alakulása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Következtetések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/>
            <a:r>
              <a:rPr lang="hu-HU" dirty="0" smtClean="0"/>
              <a:t>Brazília</a:t>
            </a:r>
            <a:endParaRPr lang="en-GB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889793"/>
            <a:ext cx="84963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6350" eaLnBrk="0" hangingPunct="0">
              <a:buSzPct val="105000"/>
            </a:pPr>
            <a:r>
              <a:rPr lang="hu-HU" sz="1200" b="1" dirty="0" smtClean="0"/>
              <a:t>A brazil energia szektor nagy államilag vezérelt társaságok uralják, de a kormányzat elhatározása szerint a szektor szabályozása a piaci folyamatok erősítése felé kell elmozduljon:</a:t>
            </a:r>
          </a:p>
          <a:p>
            <a:pPr marL="0" lvl="1" indent="6350" eaLnBrk="0" hangingPunct="0">
              <a:buClr>
                <a:srgbClr val="8AA5CB"/>
              </a:buClr>
              <a:buFontTx/>
              <a:buChar char="•"/>
            </a:pPr>
            <a:endParaRPr lang="hu-HU" sz="1200" dirty="0" smtClean="0"/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 BRIC országok közül Brazília rendelkezik a legfejlettebb szabályozási környezettel, azonban még mindig instabilnak tekinthető ami drágítja a szektor nemzetközi finanszírozását. 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 szabályozói beavatkozások fokozatosan megszüntették a kereszt-támogatásokat, a struktúra pedig egyre inkább a költség alapú tarifák felé mozdul el.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Annak érdekében, hogy fellendítsék a magántőke befektetést, egyszerűsíteni kell az engedélyezési folyamatot és az árazási mechanizmust.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Egy 2007-ben bevezetett előírás alapján a villamosenergia-szektorban minden új vállalkozást egy társult konzorciumnak  kell létrehoznia.</a:t>
            </a:r>
            <a:r>
              <a:rPr lang="en-US" sz="1200" dirty="0" smtClean="0"/>
              <a:t> </a:t>
            </a:r>
            <a:endParaRPr lang="hu-HU" sz="1200" dirty="0" smtClean="0"/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 privát finanszírozásra szüksége is lesz az országnak, mivel a Nemzetközi Energia Ügynökség elemzései alapján</a:t>
            </a:r>
            <a:r>
              <a:rPr lang="en-US" sz="1200" dirty="0" smtClean="0"/>
              <a:t>, </a:t>
            </a:r>
            <a:r>
              <a:rPr lang="en-US" sz="1200" dirty="0" err="1" smtClean="0"/>
              <a:t>Braz</a:t>
            </a:r>
            <a:r>
              <a:rPr lang="hu-HU" sz="1200" dirty="0" err="1" smtClean="0"/>
              <a:t>ília</a:t>
            </a:r>
            <a:r>
              <a:rPr lang="hu-HU" sz="1200" dirty="0" smtClean="0"/>
              <a:t> teljes villamos energia vonatkozású beruházási igénye 2030-ig 2</a:t>
            </a:r>
            <a:r>
              <a:rPr lang="en-US" sz="1200" dirty="0" smtClean="0"/>
              <a:t>52 </a:t>
            </a:r>
            <a:r>
              <a:rPr lang="hu-HU" sz="1200" dirty="0" smtClean="0"/>
              <a:t>milliárd</a:t>
            </a:r>
            <a:r>
              <a:rPr lang="en-US" sz="1200" dirty="0" smtClean="0"/>
              <a:t> </a:t>
            </a:r>
            <a:r>
              <a:rPr lang="hu-HU" sz="1200" dirty="0" smtClean="0"/>
              <a:t>USD lesz</a:t>
            </a:r>
            <a:r>
              <a:rPr lang="en-US" sz="1200" dirty="0" smtClean="0"/>
              <a:t>.</a:t>
            </a:r>
            <a:endParaRPr lang="hu-HU" sz="1200" dirty="0" smtClean="0"/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5292080" y="3718793"/>
            <a:ext cx="3518568" cy="2518519"/>
            <a:chOff x="1351" y="1140"/>
            <a:chExt cx="2430" cy="1790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034" y="1946"/>
              <a:ext cx="747" cy="382"/>
              <a:chOff x="3034" y="1945"/>
              <a:chExt cx="747" cy="382"/>
            </a:xfrm>
          </p:grpSpPr>
          <p:sp>
            <p:nvSpPr>
              <p:cNvPr id="12" name="Rectangle 36"/>
              <p:cNvSpPr>
                <a:spLocks noChangeArrowheads="1"/>
              </p:cNvSpPr>
              <p:nvPr/>
            </p:nvSpPr>
            <p:spPr bwMode="auto">
              <a:xfrm>
                <a:off x="3034" y="1958"/>
                <a:ext cx="68" cy="68"/>
              </a:xfrm>
              <a:prstGeom prst="rect">
                <a:avLst/>
              </a:prstGeom>
              <a:solidFill>
                <a:srgbClr val="283B64"/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1000"/>
              </a:p>
            </p:txBody>
          </p:sp>
          <p:sp>
            <p:nvSpPr>
              <p:cNvPr id="13" name="Rectangle 37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124" y="1945"/>
                <a:ext cx="62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Power generation</a:t>
                </a:r>
                <a:endParaRPr lang="en-US" sz="1000"/>
              </a:p>
            </p:txBody>
          </p:sp>
          <p:sp>
            <p:nvSpPr>
              <p:cNvPr id="14" name="Rectangle 38"/>
              <p:cNvSpPr>
                <a:spLocks noChangeArrowheads="1"/>
              </p:cNvSpPr>
              <p:nvPr/>
            </p:nvSpPr>
            <p:spPr bwMode="auto">
              <a:xfrm>
                <a:off x="3034" y="2146"/>
                <a:ext cx="68" cy="68"/>
              </a:xfrm>
              <a:prstGeom prst="rect">
                <a:avLst/>
              </a:prstGeom>
              <a:solidFill>
                <a:srgbClr val="8AA5CB"/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1000"/>
              </a:p>
            </p:txBody>
          </p:sp>
          <p:sp>
            <p:nvSpPr>
              <p:cNvPr id="15" name="Rectangle 3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124" y="2133"/>
                <a:ext cx="65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Transmission and </a:t>
                </a:r>
                <a:br>
                  <a:rPr lang="en-US" sz="1000" b="0">
                    <a:solidFill>
                      <a:srgbClr val="000000"/>
                    </a:solidFill>
                  </a:rPr>
                </a:br>
                <a:r>
                  <a:rPr lang="en-US" sz="1000" b="0">
                    <a:solidFill>
                      <a:srgbClr val="000000"/>
                    </a:solidFill>
                  </a:rPr>
                  <a:t>distribution</a:t>
                </a:r>
                <a:endParaRPr lang="en-US" sz="1000"/>
              </a:p>
            </p:txBody>
          </p:sp>
        </p:grpSp>
        <p:sp>
          <p:nvSpPr>
            <p:cNvPr id="7" name="Text Box 4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91" y="1140"/>
              <a:ext cx="1296" cy="136"/>
            </a:xfrm>
            <a:prstGeom prst="rect">
              <a:avLst/>
            </a:prstGeom>
            <a:noFill/>
            <a:ln w="19050" algn="ctr">
              <a:solidFill>
                <a:srgbClr val="5F5F5F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1000" dirty="0">
                  <a:solidFill>
                    <a:schemeClr val="tx1"/>
                  </a:solidFill>
                </a:rPr>
                <a:t>Total: USD 252 billion</a:t>
              </a:r>
            </a:p>
          </p:txBody>
        </p:sp>
        <p:sp>
          <p:nvSpPr>
            <p:cNvPr id="8" name="Freeform 46"/>
            <p:cNvSpPr>
              <a:spLocks/>
            </p:cNvSpPr>
            <p:nvPr/>
          </p:nvSpPr>
          <p:spPr bwMode="auto">
            <a:xfrm>
              <a:off x="2131" y="1358"/>
              <a:ext cx="793" cy="1572"/>
            </a:xfrm>
            <a:custGeom>
              <a:avLst/>
              <a:gdLst/>
              <a:ahLst/>
              <a:cxnLst>
                <a:cxn ang="0">
                  <a:pos x="0" y="231"/>
                </a:cxn>
                <a:cxn ang="0">
                  <a:pos x="1" y="231"/>
                </a:cxn>
                <a:cxn ang="0">
                  <a:pos x="117" y="116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16"/>
                </a:cxn>
                <a:cxn ang="0">
                  <a:pos x="0" y="231"/>
                </a:cxn>
              </a:cxnLst>
              <a:rect l="0" t="0" r="r" b="b"/>
              <a:pathLst>
                <a:path w="117" h="232">
                  <a:moveTo>
                    <a:pt x="0" y="231"/>
                  </a:moveTo>
                  <a:cubicBezTo>
                    <a:pt x="1" y="231"/>
                    <a:pt x="1" y="231"/>
                    <a:pt x="1" y="231"/>
                  </a:cubicBezTo>
                  <a:cubicBezTo>
                    <a:pt x="65" y="232"/>
                    <a:pt x="117" y="180"/>
                    <a:pt x="117" y="116"/>
                  </a:cubicBezTo>
                  <a:cubicBezTo>
                    <a:pt x="117" y="52"/>
                    <a:pt x="65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lnTo>
                    <a:pt x="1" y="116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283B64"/>
            </a:solidFill>
            <a:ln w="1111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 sz="1000"/>
            </a:p>
          </p:txBody>
        </p:sp>
        <p:sp>
          <p:nvSpPr>
            <p:cNvPr id="9" name="Freeform 47"/>
            <p:cNvSpPr>
              <a:spLocks/>
            </p:cNvSpPr>
            <p:nvPr/>
          </p:nvSpPr>
          <p:spPr bwMode="auto">
            <a:xfrm>
              <a:off x="1351" y="1365"/>
              <a:ext cx="786" cy="155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" y="115"/>
                </a:cxn>
                <a:cxn ang="0">
                  <a:pos x="115" y="230"/>
                </a:cxn>
                <a:cxn ang="0">
                  <a:pos x="116" y="115"/>
                </a:cxn>
                <a:cxn ang="0">
                  <a:pos x="116" y="0"/>
                </a:cxn>
              </a:cxnLst>
              <a:rect l="0" t="0" r="r" b="b"/>
              <a:pathLst>
                <a:path w="116" h="230">
                  <a:moveTo>
                    <a:pt x="116" y="0"/>
                  </a:moveTo>
                  <a:cubicBezTo>
                    <a:pt x="52" y="0"/>
                    <a:pt x="1" y="51"/>
                    <a:pt x="1" y="115"/>
                  </a:cubicBezTo>
                  <a:cubicBezTo>
                    <a:pt x="0" y="179"/>
                    <a:pt x="52" y="230"/>
                    <a:pt x="115" y="230"/>
                  </a:cubicBezTo>
                  <a:lnTo>
                    <a:pt x="116" y="11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8AA5CB"/>
            </a:solidFill>
            <a:ln w="1111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 sz="1000"/>
            </a:p>
          </p:txBody>
        </p:sp>
        <p:sp>
          <p:nvSpPr>
            <p:cNvPr id="10" name="Rectangle 4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487" y="2124"/>
              <a:ext cx="16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50%</a:t>
              </a:r>
              <a:endParaRPr lang="en-US" sz="1000"/>
            </a:p>
          </p:txBody>
        </p:sp>
        <p:sp>
          <p:nvSpPr>
            <p:cNvPr id="11" name="Rectangle 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415" y="2043"/>
              <a:ext cx="16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chemeClr val="bg1"/>
                  </a:solidFill>
                </a:rPr>
                <a:t>50%</a:t>
              </a:r>
              <a:endParaRPr lang="en-US" sz="100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9512" y="3621792"/>
            <a:ext cx="4176464" cy="2831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6350" eaLnBrk="0" hangingPunct="0">
              <a:buSzPct val="75000"/>
            </a:pPr>
            <a:r>
              <a:rPr lang="hu-HU" sz="1200" b="1" dirty="0" smtClean="0"/>
              <a:t>Brazília a Kyoto Protokoll aláírója, ami politikai elkötelezettséget jelent a környezetvédelem és az üvegházhatású gázok kibocsátásának csökkentése mellett.</a:t>
            </a:r>
          </a:p>
          <a:p>
            <a:pPr marL="0" lvl="1" indent="6350" eaLnBrk="0" hangingPunct="0">
              <a:buSzPct val="75000"/>
              <a:buFontTx/>
              <a:buChar char="•"/>
            </a:pPr>
            <a:endParaRPr lang="hu-HU" sz="1200" dirty="0" smtClean="0"/>
          </a:p>
          <a:p>
            <a:pPr marL="0" lvl="1" indent="6350" eaLnBrk="0" hangingPunct="0">
              <a:buSzPct val="75000"/>
            </a:pPr>
            <a:r>
              <a:rPr lang="hu-HU" sz="1200" dirty="0" smtClean="0"/>
              <a:t>A Kankuni Konferencián Brazília a következő vállalásokat tette: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en-US" sz="1200" dirty="0" smtClean="0"/>
              <a:t>36.1</a:t>
            </a:r>
            <a:r>
              <a:rPr lang="hu-HU" sz="1200" dirty="0" smtClean="0"/>
              <a:t> </a:t>
            </a:r>
            <a:r>
              <a:rPr lang="en-US" sz="1200" dirty="0" smtClean="0"/>
              <a:t>%– 38.9</a:t>
            </a:r>
            <a:r>
              <a:rPr lang="hu-HU" sz="1200" dirty="0" smtClean="0"/>
              <a:t> </a:t>
            </a:r>
            <a:r>
              <a:rPr lang="en-US" sz="1200" dirty="0" smtClean="0"/>
              <a:t>%</a:t>
            </a:r>
            <a:r>
              <a:rPr lang="hu-HU" sz="1200" dirty="0" err="1" smtClean="0"/>
              <a:t>-os</a:t>
            </a:r>
            <a:r>
              <a:rPr lang="hu-HU" sz="1200" dirty="0" smtClean="0"/>
              <a:t> kibocsátás-csökkentés a BAU szcenárióhoz képest.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Az erdőirtások ütemének csökkentése.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Fenntartható mezőgazdasági eljárások elterjesztése.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Megújuló energia további diverzifikált hasznosítása.</a:t>
            </a:r>
            <a:endParaRPr lang="en-US" sz="1200" dirty="0" smtClean="0"/>
          </a:p>
          <a:p>
            <a:pPr marL="177800" lvl="1" indent="-171450" eaLnBrk="0" hangingPunct="0">
              <a:buSzPct val="75000"/>
              <a:buFontTx/>
              <a:buChar char="•"/>
            </a:pPr>
            <a:endParaRPr lang="en-US" sz="1200" dirty="0" smtClean="0"/>
          </a:p>
          <a:p>
            <a:pPr marL="0" lvl="2" indent="-287338" eaLnBrk="0" hangingPunct="0">
              <a:buSzPct val="75000"/>
              <a:buFont typeface="Symbol" pitchFamily="18" charset="2"/>
              <a:buChar char="-"/>
            </a:pPr>
            <a:endParaRPr lang="en-US" sz="1200" dirty="0" smtClean="0"/>
          </a:p>
          <a:p>
            <a:endParaRPr lang="hu-H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/>
            <a:r>
              <a:rPr lang="hu-HU" dirty="0" smtClean="0"/>
              <a:t>Oroszország</a:t>
            </a:r>
            <a:endParaRPr lang="en-GB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889793"/>
            <a:ext cx="84963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6350" eaLnBrk="0" hangingPunct="0">
              <a:buSzPct val="105000"/>
            </a:pPr>
            <a:r>
              <a:rPr lang="hu-HU" sz="1200" b="1" dirty="0" smtClean="0"/>
              <a:t>Oroszországban a villamosenergia-rendszer elavult technológiája biztosítja a legfontosabb beruházási lehetőséget:</a:t>
            </a:r>
          </a:p>
          <a:p>
            <a:pPr marL="0" lvl="1" indent="6350" eaLnBrk="0" hangingPunct="0">
              <a:buClr>
                <a:srgbClr val="8AA5CB"/>
              </a:buClr>
              <a:buFontTx/>
              <a:buChar char="•"/>
            </a:pPr>
            <a:endParaRPr lang="hu-HU" sz="1200" dirty="0" smtClean="0"/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Az olcsó eszközök elérhetősége és a válság következtében kialakult halasztott kereslet megfelelő időt biztosít a szektorba történő beruházások kihasználására.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 kormány szándékai között szerepel a kereszt-támogatások csökkentése és a végfelhasználói árak racionalizálása.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Az energiahatékonysági technológiák várhatóan egyre nagyobb teret nyerhetnek.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 kormányzat támogatja a magántőke befektetést, habár ezzel ellentétben van a szabályozó rendszer átláthatóságának hiánya és az ebből fakadó beruházási kockázatok.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Az államé marad minden szegmensben az irányító szerep, kivéve egyes hőerőműveket.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  szabályozás átalakulóban van, hogy szabadpiaci árakhoz közelítve működhessen a villamosenergia-piac.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Az elavult hálózat a beruházások széles skáláját kínálja, mely a számítások szerint 655 milliárd USD beruházást igényelhet 2010 és 2020 között.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3789040"/>
            <a:ext cx="3888432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6350" eaLnBrk="0" hangingPunct="0">
              <a:buSzPct val="75000"/>
            </a:pPr>
            <a:r>
              <a:rPr lang="hu-HU" sz="1200" b="1" dirty="0" smtClean="0"/>
              <a:t>A </a:t>
            </a:r>
            <a:r>
              <a:rPr lang="hu-HU" sz="1200" b="1" dirty="0" err="1" smtClean="0"/>
              <a:t>Kioto</a:t>
            </a:r>
            <a:r>
              <a:rPr lang="hu-HU" sz="1200" b="1" dirty="0" smtClean="0"/>
              <a:t> Protokoll aláírójaként Oroszország már alkalmazza a projekt alapú beruházási mechanizmust a kibocsátás csökkentési projekteknél,</a:t>
            </a:r>
          </a:p>
          <a:p>
            <a:pPr marL="0" lvl="1" indent="6350" eaLnBrk="0" hangingPunct="0">
              <a:buSzPct val="75000"/>
            </a:pPr>
            <a:endParaRPr lang="hu-HU" sz="1200" dirty="0" smtClean="0"/>
          </a:p>
          <a:p>
            <a:pPr marL="0" lvl="1" indent="6350" eaLnBrk="0" hangingPunct="0">
              <a:buSzPct val="75000"/>
            </a:pPr>
            <a:r>
              <a:rPr lang="hu-HU" sz="1200" dirty="0" smtClean="0"/>
              <a:t>azonban Oroszország a Kankuni Konferencián kifejezte, hogy nem kíván részt venni a Protokoll meghosszabbításában, ami alapvetően megkérdőjelezi a nemzetközi együttműködés jövőjét.</a:t>
            </a:r>
            <a:endParaRPr lang="en-US" sz="1200" dirty="0" smtClean="0"/>
          </a:p>
          <a:p>
            <a:pPr marL="0" lvl="2" indent="-287338" eaLnBrk="0" hangingPunct="0">
              <a:buSzPct val="75000"/>
              <a:buFont typeface="Symbol" pitchFamily="18" charset="2"/>
              <a:buChar char="-"/>
            </a:pPr>
            <a:endParaRPr lang="en-US" sz="1200" dirty="0" smtClean="0"/>
          </a:p>
          <a:p>
            <a:endParaRPr lang="hu-HU" sz="1600" dirty="0" smtClean="0"/>
          </a:p>
        </p:txBody>
      </p: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5076056" y="3717032"/>
            <a:ext cx="3672261" cy="2595605"/>
            <a:chOff x="1297" y="1140"/>
            <a:chExt cx="2504" cy="1791"/>
          </a:xfrm>
        </p:grpSpPr>
        <p:grpSp>
          <p:nvGrpSpPr>
            <p:cNvPr id="7" name="Group 110"/>
            <p:cNvGrpSpPr>
              <a:grpSpLocks/>
            </p:cNvGrpSpPr>
            <p:nvPr/>
          </p:nvGrpSpPr>
          <p:grpSpPr bwMode="auto">
            <a:xfrm>
              <a:off x="1348" y="1359"/>
              <a:ext cx="1579" cy="1572"/>
              <a:chOff x="1348" y="1359"/>
              <a:chExt cx="1579" cy="1572"/>
            </a:xfrm>
          </p:grpSpPr>
          <p:sp>
            <p:nvSpPr>
              <p:cNvPr id="17" name="Freeform 93"/>
              <p:cNvSpPr>
                <a:spLocks/>
              </p:cNvSpPr>
              <p:nvPr/>
            </p:nvSpPr>
            <p:spPr bwMode="auto">
              <a:xfrm>
                <a:off x="1846" y="1359"/>
                <a:ext cx="1081" cy="1572"/>
              </a:xfrm>
              <a:custGeom>
                <a:avLst/>
                <a:gdLst>
                  <a:gd name="T0" fmla="*/ 0 w 150"/>
                  <a:gd name="T1" fmla="*/ 209 h 218"/>
                  <a:gd name="T2" fmla="*/ 41 w 150"/>
                  <a:gd name="T3" fmla="*/ 217 h 218"/>
                  <a:gd name="T4" fmla="*/ 150 w 150"/>
                  <a:gd name="T5" fmla="*/ 109 h 218"/>
                  <a:gd name="T6" fmla="*/ 41 w 150"/>
                  <a:gd name="T7" fmla="*/ 0 h 218"/>
                  <a:gd name="T8" fmla="*/ 41 w 150"/>
                  <a:gd name="T9" fmla="*/ 109 h 218"/>
                  <a:gd name="T10" fmla="*/ 0 w 150"/>
                  <a:gd name="T11" fmla="*/ 209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218"/>
                  <a:gd name="T20" fmla="*/ 150 w 150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218">
                    <a:moveTo>
                      <a:pt x="0" y="209"/>
                    </a:moveTo>
                    <a:cubicBezTo>
                      <a:pt x="13" y="215"/>
                      <a:pt x="26" y="217"/>
                      <a:pt x="41" y="217"/>
                    </a:cubicBezTo>
                    <a:cubicBezTo>
                      <a:pt x="101" y="218"/>
                      <a:pt x="150" y="169"/>
                      <a:pt x="150" y="109"/>
                    </a:cubicBezTo>
                    <a:cubicBezTo>
                      <a:pt x="150" y="48"/>
                      <a:pt x="101" y="0"/>
                      <a:pt x="41" y="0"/>
                    </a:cubicBezTo>
                    <a:lnTo>
                      <a:pt x="41" y="109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283B64"/>
              </a:solidFill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" name="Freeform 94"/>
              <p:cNvSpPr>
                <a:spLocks/>
              </p:cNvSpPr>
              <p:nvPr/>
            </p:nvSpPr>
            <p:spPr bwMode="auto">
              <a:xfrm>
                <a:off x="1348" y="1907"/>
                <a:ext cx="793" cy="959"/>
              </a:xfrm>
              <a:custGeom>
                <a:avLst/>
                <a:gdLst>
                  <a:gd name="T0" fmla="*/ 5 w 110"/>
                  <a:gd name="T1" fmla="*/ 0 h 133"/>
                  <a:gd name="T2" fmla="*/ 1 w 110"/>
                  <a:gd name="T3" fmla="*/ 32 h 133"/>
                  <a:gd name="T4" fmla="*/ 69 w 110"/>
                  <a:gd name="T5" fmla="*/ 133 h 133"/>
                  <a:gd name="T6" fmla="*/ 110 w 110"/>
                  <a:gd name="T7" fmla="*/ 33 h 133"/>
                  <a:gd name="T8" fmla="*/ 5 w 110"/>
                  <a:gd name="T9" fmla="*/ 0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133"/>
                  <a:gd name="T17" fmla="*/ 110 w 110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133">
                    <a:moveTo>
                      <a:pt x="5" y="0"/>
                    </a:moveTo>
                    <a:cubicBezTo>
                      <a:pt x="2" y="11"/>
                      <a:pt x="1" y="22"/>
                      <a:pt x="1" y="32"/>
                    </a:cubicBezTo>
                    <a:cubicBezTo>
                      <a:pt x="0" y="77"/>
                      <a:pt x="27" y="117"/>
                      <a:pt x="69" y="133"/>
                    </a:cubicBezTo>
                    <a:lnTo>
                      <a:pt x="110" y="3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AA5CB"/>
              </a:solidFill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" name="Freeform 95"/>
              <p:cNvSpPr>
                <a:spLocks/>
              </p:cNvSpPr>
              <p:nvPr/>
            </p:nvSpPr>
            <p:spPr bwMode="auto">
              <a:xfrm>
                <a:off x="1384" y="1359"/>
                <a:ext cx="757" cy="786"/>
              </a:xfrm>
              <a:custGeom>
                <a:avLst/>
                <a:gdLst>
                  <a:gd name="T0" fmla="*/ 104 w 105"/>
                  <a:gd name="T1" fmla="*/ 0 h 109"/>
                  <a:gd name="T2" fmla="*/ 0 w 105"/>
                  <a:gd name="T3" fmla="*/ 76 h 109"/>
                  <a:gd name="T4" fmla="*/ 105 w 105"/>
                  <a:gd name="T5" fmla="*/ 109 h 109"/>
                  <a:gd name="T6" fmla="*/ 104 w 105"/>
                  <a:gd name="T7" fmla="*/ 0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"/>
                  <a:gd name="T13" fmla="*/ 0 h 109"/>
                  <a:gd name="T14" fmla="*/ 105 w 105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" h="109">
                    <a:moveTo>
                      <a:pt x="104" y="0"/>
                    </a:moveTo>
                    <a:cubicBezTo>
                      <a:pt x="57" y="0"/>
                      <a:pt x="14" y="31"/>
                      <a:pt x="0" y="76"/>
                    </a:cubicBezTo>
                    <a:lnTo>
                      <a:pt x="105" y="10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CCD6E3"/>
              </a:solidFill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 sz="1000"/>
              </a:p>
            </p:txBody>
          </p:sp>
          <p:sp>
            <p:nvSpPr>
              <p:cNvPr id="20" name="Rectangle 9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713" y="1656"/>
                <a:ext cx="181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dirty="0">
                    <a:solidFill>
                      <a:srgbClr val="000000"/>
                    </a:solidFill>
                  </a:rPr>
                  <a:t>20%</a:t>
                </a:r>
                <a:endParaRPr lang="en-US" sz="1000" b="0" dirty="0"/>
              </a:p>
            </p:txBody>
          </p:sp>
          <p:sp>
            <p:nvSpPr>
              <p:cNvPr id="21" name="Rectangle 98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585" y="2361"/>
                <a:ext cx="181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dirty="0">
                    <a:solidFill>
                      <a:srgbClr val="000000"/>
                    </a:solidFill>
                  </a:rPr>
                  <a:t>24%</a:t>
                </a:r>
                <a:endParaRPr lang="en-US" sz="1000" b="0" dirty="0"/>
              </a:p>
            </p:txBody>
          </p:sp>
          <p:sp>
            <p:nvSpPr>
              <p:cNvPr id="22" name="Rectangle 99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51" y="2150"/>
                <a:ext cx="181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dirty="0">
                    <a:solidFill>
                      <a:schemeClr val="bg1"/>
                    </a:solidFill>
                  </a:rPr>
                  <a:t>56%</a:t>
                </a:r>
              </a:p>
            </p:txBody>
          </p:sp>
        </p:grpSp>
        <p:grpSp>
          <p:nvGrpSpPr>
            <p:cNvPr id="8" name="Group 109"/>
            <p:cNvGrpSpPr>
              <a:grpSpLocks/>
            </p:cNvGrpSpPr>
            <p:nvPr/>
          </p:nvGrpSpPr>
          <p:grpSpPr bwMode="auto">
            <a:xfrm>
              <a:off x="3082" y="1906"/>
              <a:ext cx="719" cy="479"/>
              <a:chOff x="3154" y="1957"/>
              <a:chExt cx="719" cy="479"/>
            </a:xfrm>
          </p:grpSpPr>
          <p:sp>
            <p:nvSpPr>
              <p:cNvPr id="10" name="Rectangle 100"/>
              <p:cNvSpPr>
                <a:spLocks noChangeArrowheads="1"/>
              </p:cNvSpPr>
              <p:nvPr/>
            </p:nvSpPr>
            <p:spPr bwMode="auto">
              <a:xfrm>
                <a:off x="3154" y="1970"/>
                <a:ext cx="68" cy="68"/>
              </a:xfrm>
              <a:prstGeom prst="rect">
                <a:avLst/>
              </a:prstGeom>
              <a:solidFill>
                <a:srgbClr val="283B64"/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" name="Rectangle 10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244" y="1957"/>
                <a:ext cx="62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Power generation</a:t>
                </a:r>
                <a:endParaRPr lang="en-US" sz="1000"/>
              </a:p>
            </p:txBody>
          </p:sp>
          <p:sp>
            <p:nvSpPr>
              <p:cNvPr id="12" name="Rectangle 102"/>
              <p:cNvSpPr>
                <a:spLocks noChangeArrowheads="1"/>
              </p:cNvSpPr>
              <p:nvPr/>
            </p:nvSpPr>
            <p:spPr bwMode="auto">
              <a:xfrm>
                <a:off x="3154" y="2158"/>
                <a:ext cx="68" cy="68"/>
              </a:xfrm>
              <a:prstGeom prst="rect">
                <a:avLst/>
              </a:prstGeom>
              <a:solidFill>
                <a:srgbClr val="8AA5CB"/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Rectangle 103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244" y="2145"/>
                <a:ext cx="47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Transmission</a:t>
                </a:r>
                <a:endParaRPr lang="en-US" sz="1000"/>
              </a:p>
            </p:txBody>
          </p:sp>
          <p:sp>
            <p:nvSpPr>
              <p:cNvPr id="14" name="Rectangle 104"/>
              <p:cNvSpPr>
                <a:spLocks noChangeArrowheads="1"/>
              </p:cNvSpPr>
              <p:nvPr/>
            </p:nvSpPr>
            <p:spPr bwMode="auto">
              <a:xfrm>
                <a:off x="3154" y="2352"/>
                <a:ext cx="68" cy="68"/>
              </a:xfrm>
              <a:prstGeom prst="rect">
                <a:avLst/>
              </a:prstGeom>
              <a:solidFill>
                <a:srgbClr val="CCD6E3"/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" name="Rectangle 10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244" y="2340"/>
                <a:ext cx="40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Distribution</a:t>
                </a:r>
                <a:endParaRPr lang="en-US" sz="1000"/>
              </a:p>
            </p:txBody>
          </p:sp>
        </p:grpSp>
        <p:sp>
          <p:nvSpPr>
            <p:cNvPr id="9" name="Text Box 108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97" y="1140"/>
              <a:ext cx="1717" cy="153"/>
            </a:xfrm>
            <a:prstGeom prst="rect">
              <a:avLst/>
            </a:prstGeom>
            <a:noFill/>
            <a:ln w="19050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1000" dirty="0">
                  <a:solidFill>
                    <a:schemeClr val="tx1"/>
                  </a:solidFill>
                </a:rPr>
                <a:t>Total: USD 655 billion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/>
            <a:r>
              <a:rPr lang="hu-HU" dirty="0" smtClean="0"/>
              <a:t>India</a:t>
            </a:r>
            <a:endParaRPr lang="en-GB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889793"/>
            <a:ext cx="84963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6350" eaLnBrk="0" hangingPunct="0">
              <a:buSzPct val="105000"/>
            </a:pPr>
            <a:r>
              <a:rPr lang="hu-HU" sz="1200" b="1" dirty="0" smtClean="0"/>
              <a:t>Az energia szektor fő prioritást élvez a kormány számára, ezért számos kezdeményezést elindítottak annak érdekében, hogy fellendítsék az iparágba áramló magántőke részvételét:</a:t>
            </a:r>
          </a:p>
          <a:p>
            <a:pPr marL="0" lvl="1" indent="6350" eaLnBrk="0" hangingPunct="0">
              <a:buClr>
                <a:srgbClr val="8AA5CB"/>
              </a:buClr>
              <a:buFontTx/>
              <a:buChar char="•"/>
            </a:pPr>
            <a:endParaRPr lang="hu-HU" sz="1200" dirty="0" smtClean="0"/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Az energiaszektort jelenleg az államilag ellenőrzött társaságok határozzák meg.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Jelentős befektetési lehetőségek vannak a termelési, átviteli és elosztói szektorokon belül.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 megújuló és a tiszta energiaforrások felhasználását fogja sürgetni a kormány, bár feltehetően a jövőben még így is a szénnek megmarad a domináns szerepe.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Jelenleg a hálózati veszteségek magas szintje riasztja el a magántőke befektetéseket a villamosenergia-piacról.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 kormány a kínálat lassabb növekedése miatt kiemelten támogatja a magántulajdon részvételét a villamosenergia-piaci fejlesztésekben.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 villamosenergia-piacra vonatkozó szabályozás átalakuláson megy keresztül az átláthatóság, alkalmazhatóság, a liberalizáció és a szabad hálózati hozzáférés biztosításának érdekében.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Az </a:t>
            </a:r>
            <a:r>
              <a:rPr lang="en-US" sz="1200" dirty="0" smtClean="0"/>
              <a:t>IEA </a:t>
            </a:r>
            <a:r>
              <a:rPr lang="hu-HU" sz="1200" dirty="0" smtClean="0"/>
              <a:t>számításai alapján az indiai villamosenergia-szektorba 2030-ig 9</a:t>
            </a:r>
            <a:r>
              <a:rPr lang="en-US" sz="1200" dirty="0" smtClean="0"/>
              <a:t>60 </a:t>
            </a:r>
            <a:r>
              <a:rPr lang="en-US" sz="1200" dirty="0" err="1" smtClean="0"/>
              <a:t>milli</a:t>
            </a:r>
            <a:r>
              <a:rPr lang="hu-HU" sz="1200" dirty="0" smtClean="0"/>
              <a:t>á</a:t>
            </a:r>
            <a:r>
              <a:rPr lang="en-US" sz="1200" dirty="0" smtClean="0"/>
              <a:t>rd </a:t>
            </a:r>
            <a:r>
              <a:rPr lang="hu-HU" sz="1200" dirty="0" smtClean="0"/>
              <a:t>USD befektetésére van szükség.</a:t>
            </a:r>
            <a:r>
              <a:rPr lang="en-US" sz="1200" dirty="0" smtClean="0"/>
              <a:t> 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endParaRPr lang="hu-HU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79512" y="3933056"/>
            <a:ext cx="4176464" cy="209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6350" eaLnBrk="0" hangingPunct="0">
              <a:buSzPct val="75000"/>
            </a:pPr>
            <a:r>
              <a:rPr lang="hu-HU" sz="1200" b="1" dirty="0" smtClean="0"/>
              <a:t>A </a:t>
            </a:r>
            <a:r>
              <a:rPr lang="hu-HU" sz="1200" b="1" dirty="0" err="1" smtClean="0"/>
              <a:t>Kyotoi</a:t>
            </a:r>
            <a:r>
              <a:rPr lang="hu-HU" sz="1200" b="1" dirty="0" smtClean="0"/>
              <a:t> Egyezmény aláírójaként India tartja magát a technológia transzfer és a hozzá kapcsolódó külföldi beruházások területén vállalt célkitűzéseihez.</a:t>
            </a:r>
          </a:p>
          <a:p>
            <a:pPr marL="0" lvl="1" indent="6350" eaLnBrk="0" hangingPunct="0">
              <a:buSzPct val="75000"/>
              <a:buFontTx/>
              <a:buChar char="•"/>
            </a:pPr>
            <a:endParaRPr lang="hu-HU" sz="1200" dirty="0" smtClean="0"/>
          </a:p>
          <a:p>
            <a:pPr marL="0" lvl="1" indent="6350" eaLnBrk="0" hangingPunct="0">
              <a:buSzPct val="75000"/>
            </a:pPr>
            <a:r>
              <a:rPr lang="hu-HU" sz="1200" dirty="0" smtClean="0"/>
              <a:t>A Kankuni Konferencián India vállalta, hogy 20 </a:t>
            </a:r>
            <a:r>
              <a:rPr lang="en-US" sz="1200" dirty="0" smtClean="0"/>
              <a:t>%– </a:t>
            </a:r>
            <a:r>
              <a:rPr lang="hu-HU" sz="1200" dirty="0" smtClean="0"/>
              <a:t>30 </a:t>
            </a:r>
            <a:r>
              <a:rPr lang="en-US" sz="1200" dirty="0" smtClean="0"/>
              <a:t>%</a:t>
            </a:r>
            <a:r>
              <a:rPr lang="hu-HU" sz="1200" dirty="0" err="1" smtClean="0"/>
              <a:t>-os</a:t>
            </a:r>
            <a:r>
              <a:rPr lang="hu-HU" sz="1200" dirty="0" smtClean="0"/>
              <a:t> szén-dioxid intenzitás csökkentést hajt végre 2020-ig a 2005-ös szinthez képest. Jelenleg 2 </a:t>
            </a:r>
            <a:r>
              <a:rPr lang="hu-HU" sz="1200" dirty="0" err="1" smtClean="0"/>
              <a:t>Gt</a:t>
            </a:r>
            <a:r>
              <a:rPr lang="hu-HU" sz="1200" dirty="0" smtClean="0"/>
              <a:t> körüli kibocsátással rendelkezik.</a:t>
            </a:r>
          </a:p>
          <a:p>
            <a:pPr marL="0" lvl="1" indent="6350" eaLnBrk="0" hangingPunct="0">
              <a:buSzPct val="75000"/>
              <a:buFontTx/>
              <a:buChar char="•"/>
            </a:pPr>
            <a:endParaRPr lang="en-US" sz="1200" dirty="0" smtClean="0"/>
          </a:p>
          <a:p>
            <a:pPr marL="0" lvl="2" indent="-287338" eaLnBrk="0" hangingPunct="0">
              <a:buSzPct val="75000"/>
              <a:buFont typeface="Symbol" pitchFamily="18" charset="2"/>
              <a:buChar char="-"/>
            </a:pPr>
            <a:endParaRPr lang="en-US" sz="1200" dirty="0" smtClean="0"/>
          </a:p>
          <a:p>
            <a:endParaRPr lang="hu-HU" sz="1600" dirty="0" smtClean="0"/>
          </a:p>
        </p:txBody>
      </p: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5220071" y="3789040"/>
            <a:ext cx="3600401" cy="2520280"/>
            <a:chOff x="1350" y="1186"/>
            <a:chExt cx="2439" cy="1738"/>
          </a:xfrm>
        </p:grpSpPr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3064" y="1901"/>
              <a:ext cx="725" cy="479"/>
              <a:chOff x="3148" y="1957"/>
              <a:chExt cx="725" cy="479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148" y="1970"/>
                <a:ext cx="68" cy="68"/>
              </a:xfrm>
              <a:prstGeom prst="rect">
                <a:avLst/>
              </a:prstGeom>
              <a:solidFill>
                <a:srgbClr val="283B64"/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" name="Rectangle 1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244" y="1957"/>
                <a:ext cx="62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dirty="0">
                    <a:solidFill>
                      <a:srgbClr val="000000"/>
                    </a:solidFill>
                  </a:rPr>
                  <a:t>Power generation</a:t>
                </a:r>
                <a:endParaRPr lang="en-US" sz="1000" dirty="0"/>
              </a:p>
            </p:txBody>
          </p:sp>
          <p:sp>
            <p:nvSpPr>
              <p:cNvPr id="29" name="Rectangle 12"/>
              <p:cNvSpPr>
                <a:spLocks noChangeArrowheads="1"/>
              </p:cNvSpPr>
              <p:nvPr/>
            </p:nvSpPr>
            <p:spPr bwMode="auto">
              <a:xfrm>
                <a:off x="3148" y="2158"/>
                <a:ext cx="68" cy="68"/>
              </a:xfrm>
              <a:prstGeom prst="rect">
                <a:avLst/>
              </a:prstGeom>
              <a:solidFill>
                <a:srgbClr val="8AA5CB"/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" name="Rectangle 13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244" y="2145"/>
                <a:ext cx="47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Transmission</a:t>
                </a:r>
                <a:endParaRPr lang="en-US" sz="1000"/>
              </a:p>
            </p:txBody>
          </p:sp>
          <p:sp>
            <p:nvSpPr>
              <p:cNvPr id="31" name="Rectangle 14"/>
              <p:cNvSpPr>
                <a:spLocks noChangeArrowheads="1"/>
              </p:cNvSpPr>
              <p:nvPr/>
            </p:nvSpPr>
            <p:spPr bwMode="auto">
              <a:xfrm>
                <a:off x="3148" y="2352"/>
                <a:ext cx="68" cy="68"/>
              </a:xfrm>
              <a:prstGeom prst="rect">
                <a:avLst/>
              </a:prstGeom>
              <a:solidFill>
                <a:srgbClr val="CCD6E3"/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" name="Rectangle 1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244" y="2340"/>
                <a:ext cx="40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Distribution</a:t>
                </a:r>
                <a:endParaRPr lang="en-US" sz="1000"/>
              </a:p>
            </p:txBody>
          </p:sp>
        </p:grpSp>
        <p:sp>
          <p:nvSpPr>
            <p:cNvPr id="19" name="Text Box 16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91" y="1186"/>
              <a:ext cx="1296" cy="136"/>
            </a:xfrm>
            <a:prstGeom prst="rect">
              <a:avLst/>
            </a:prstGeom>
            <a:noFill/>
            <a:ln w="19050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1000" dirty="0">
                  <a:solidFill>
                    <a:schemeClr val="tx1"/>
                  </a:solidFill>
                </a:rPr>
                <a:t>Total: USD 960 billion</a:t>
              </a:r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1350" y="1357"/>
              <a:ext cx="1573" cy="1567"/>
              <a:chOff x="1350" y="1357"/>
              <a:chExt cx="1573" cy="1567"/>
            </a:xfrm>
          </p:grpSpPr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136" y="1357"/>
                <a:ext cx="787" cy="1533"/>
              </a:xfrm>
              <a:custGeom>
                <a:avLst/>
                <a:gdLst>
                  <a:gd name="T0" fmla="*/ 36 w 116"/>
                  <a:gd name="T1" fmla="*/ 226 h 226"/>
                  <a:gd name="T2" fmla="*/ 116 w 116"/>
                  <a:gd name="T3" fmla="*/ 116 h 226"/>
                  <a:gd name="T4" fmla="*/ 0 w 116"/>
                  <a:gd name="T5" fmla="*/ 1 h 226"/>
                  <a:gd name="T6" fmla="*/ 0 w 116"/>
                  <a:gd name="T7" fmla="*/ 1 h 226"/>
                  <a:gd name="T8" fmla="*/ 0 w 116"/>
                  <a:gd name="T9" fmla="*/ 116 h 226"/>
                  <a:gd name="T10" fmla="*/ 36 w 116"/>
                  <a:gd name="T11" fmla="*/ 226 h 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226"/>
                  <a:gd name="T20" fmla="*/ 116 w 116"/>
                  <a:gd name="T21" fmla="*/ 226 h 2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226">
                    <a:moveTo>
                      <a:pt x="36" y="226"/>
                    </a:moveTo>
                    <a:cubicBezTo>
                      <a:pt x="83" y="210"/>
                      <a:pt x="116" y="166"/>
                      <a:pt x="116" y="116"/>
                    </a:cubicBezTo>
                    <a:cubicBezTo>
                      <a:pt x="116" y="52"/>
                      <a:pt x="64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116"/>
                    </a:lnTo>
                    <a:lnTo>
                      <a:pt x="36" y="226"/>
                    </a:lnTo>
                    <a:close/>
                  </a:path>
                </a:pathLst>
              </a:custGeom>
              <a:solidFill>
                <a:srgbClr val="283B64"/>
              </a:solidFill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601" y="2144"/>
                <a:ext cx="779" cy="780"/>
              </a:xfrm>
              <a:custGeom>
                <a:avLst/>
                <a:gdLst>
                  <a:gd name="T0" fmla="*/ 0 w 115"/>
                  <a:gd name="T1" fmla="*/ 84 h 115"/>
                  <a:gd name="T2" fmla="*/ 79 w 115"/>
                  <a:gd name="T3" fmla="*/ 115 h 115"/>
                  <a:gd name="T4" fmla="*/ 115 w 115"/>
                  <a:gd name="T5" fmla="*/ 110 h 115"/>
                  <a:gd name="T6" fmla="*/ 79 w 115"/>
                  <a:gd name="T7" fmla="*/ 0 h 115"/>
                  <a:gd name="T8" fmla="*/ 0 w 115"/>
                  <a:gd name="T9" fmla="*/ 84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15"/>
                  <a:gd name="T17" fmla="*/ 115 w 11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15">
                    <a:moveTo>
                      <a:pt x="0" y="84"/>
                    </a:moveTo>
                    <a:cubicBezTo>
                      <a:pt x="21" y="104"/>
                      <a:pt x="50" y="115"/>
                      <a:pt x="79" y="115"/>
                    </a:cubicBezTo>
                    <a:cubicBezTo>
                      <a:pt x="91" y="115"/>
                      <a:pt x="103" y="114"/>
                      <a:pt x="115" y="110"/>
                    </a:cubicBezTo>
                    <a:lnTo>
                      <a:pt x="79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8AA5CB"/>
              </a:solidFill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 sz="1000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50" y="1364"/>
                <a:ext cx="786" cy="1349"/>
              </a:xfrm>
              <a:custGeom>
                <a:avLst/>
                <a:gdLst>
                  <a:gd name="T0" fmla="*/ 116 w 116"/>
                  <a:gd name="T1" fmla="*/ 0 h 199"/>
                  <a:gd name="T2" fmla="*/ 1 w 116"/>
                  <a:gd name="T3" fmla="*/ 115 h 199"/>
                  <a:gd name="T4" fmla="*/ 37 w 116"/>
                  <a:gd name="T5" fmla="*/ 199 h 199"/>
                  <a:gd name="T6" fmla="*/ 116 w 116"/>
                  <a:gd name="T7" fmla="*/ 115 h 199"/>
                  <a:gd name="T8" fmla="*/ 116 w 116"/>
                  <a:gd name="T9" fmla="*/ 0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99"/>
                  <a:gd name="T17" fmla="*/ 116 w 116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99">
                    <a:moveTo>
                      <a:pt x="116" y="0"/>
                    </a:moveTo>
                    <a:cubicBezTo>
                      <a:pt x="52" y="0"/>
                      <a:pt x="1" y="51"/>
                      <a:pt x="1" y="115"/>
                    </a:cubicBezTo>
                    <a:cubicBezTo>
                      <a:pt x="0" y="147"/>
                      <a:pt x="14" y="177"/>
                      <a:pt x="37" y="199"/>
                    </a:cubicBezTo>
                    <a:lnTo>
                      <a:pt x="116" y="115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CCD6E3"/>
              </a:solidFill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408" y="1988"/>
                <a:ext cx="16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dirty="0">
                    <a:solidFill>
                      <a:schemeClr val="bg1"/>
                    </a:solidFill>
                  </a:rPr>
                  <a:t>45%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947" y="2639"/>
                <a:ext cx="16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dirty="0">
                    <a:solidFill>
                      <a:srgbClr val="000000"/>
                    </a:solidFill>
                  </a:rPr>
                  <a:t>17%</a:t>
                </a:r>
                <a:endParaRPr lang="en-US" sz="1000" dirty="0"/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662" y="1995"/>
                <a:ext cx="16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dirty="0">
                    <a:solidFill>
                      <a:srgbClr val="000000"/>
                    </a:solidFill>
                  </a:rPr>
                  <a:t>38%</a:t>
                </a:r>
                <a:endParaRPr lang="en-US" sz="10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/>
            <a:r>
              <a:rPr lang="hu-HU" dirty="0" smtClean="0"/>
              <a:t>Kína</a:t>
            </a:r>
            <a:endParaRPr lang="en-GB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889793"/>
            <a:ext cx="84963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6350" eaLnBrk="0" hangingPunct="0">
              <a:buSzPct val="105000"/>
            </a:pPr>
            <a:r>
              <a:rPr lang="hu-HU" sz="1200" b="1" dirty="0" smtClean="0"/>
              <a:t>A kínai energiaszektort több –zömében állami-  integrált vállalatcsoport uralja, illetve a központi- vagy tartományi kormányzat szabályozza:</a:t>
            </a:r>
          </a:p>
          <a:p>
            <a:pPr marL="0" lvl="1" indent="6350" eaLnBrk="0" hangingPunct="0">
              <a:buClr>
                <a:srgbClr val="8AA5CB"/>
              </a:buClr>
              <a:buFontTx/>
              <a:buChar char="•"/>
            </a:pPr>
            <a:endParaRPr lang="hu-HU" sz="1200" dirty="0" smtClean="0"/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 villamos energia ára nem piaci alapú, hanem az állam által meghatározott. A jövőben a politikai egyik legfontosabb kihívása  az energiaszektor árazásának és szabályozásának fejlesztése.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Kína nagyszámú villamosenergia-infrastruktúra fejlesztési projektje várhatóan 2,765 milliárd USD mértékű beruházást fog igényelni az energia piacon 2030-ig.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 legfontosabb tényező, amely meghatározza a kínai energia szektor fejlődését, alapvetően a természeti erőforrások hozzáférhetősége.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Továbbra is a szénnek várható domináns szerepe az energiatermelési </a:t>
            </a:r>
            <a:r>
              <a:rPr lang="hu-HU" sz="1200" dirty="0" err="1" smtClean="0"/>
              <a:t>mix-ben</a:t>
            </a:r>
            <a:r>
              <a:rPr lang="hu-HU" sz="1200" dirty="0" smtClean="0"/>
              <a:t>, de egyéb energia fajták, mint a nukleáris energia, vagy vízenergia, is fontos szerepet fognak játszani a következő évtizedben.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 vidéki villamosítási program várhatóan jelentős lehetőségeket fog kínálni a közeljövőben, mivel ezt a témát a kormány prioritásként kezeli.</a:t>
            </a:r>
            <a:endParaRPr lang="en-US" sz="1200" dirty="0" smtClean="0"/>
          </a:p>
          <a:p>
            <a:pPr marL="177800" lvl="1" indent="-171450" eaLnBrk="0" hangingPunct="0">
              <a:buSzPct val="75000"/>
              <a:buFontTx/>
              <a:buChar char="•"/>
            </a:pPr>
            <a:endParaRPr lang="hu-HU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79512" y="3621792"/>
            <a:ext cx="417646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6350" eaLnBrk="0" hangingPunct="0">
              <a:buSzPct val="75000"/>
              <a:buFontTx/>
              <a:buChar char="•"/>
            </a:pPr>
            <a:endParaRPr lang="hu-HU" sz="1200" dirty="0" smtClean="0"/>
          </a:p>
          <a:p>
            <a:pPr marL="0" lvl="1" indent="6350" eaLnBrk="0" hangingPunct="0">
              <a:buSzPct val="75000"/>
            </a:pPr>
            <a:r>
              <a:rPr lang="hu-HU" sz="1200" b="1" dirty="0" smtClean="0"/>
              <a:t>A Kankuni Konferencián Kína a következő vállalásokat tette:</a:t>
            </a:r>
          </a:p>
          <a:p>
            <a:pPr marL="0" lvl="1" indent="6350" eaLnBrk="0" hangingPunct="0">
              <a:buSzPct val="75000"/>
            </a:pPr>
            <a:endParaRPr lang="hu-HU" sz="1200" b="1" dirty="0" smtClean="0"/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40 </a:t>
            </a:r>
            <a:r>
              <a:rPr lang="en-US" sz="1200" dirty="0" smtClean="0"/>
              <a:t>%– </a:t>
            </a:r>
            <a:r>
              <a:rPr lang="hu-HU" sz="1200" dirty="0" smtClean="0"/>
              <a:t>45 </a:t>
            </a:r>
            <a:r>
              <a:rPr lang="en-US" sz="1200" dirty="0" smtClean="0"/>
              <a:t>%</a:t>
            </a:r>
            <a:r>
              <a:rPr lang="hu-HU" sz="1200" dirty="0" err="1" smtClean="0"/>
              <a:t>-os</a:t>
            </a:r>
            <a:r>
              <a:rPr lang="hu-HU" sz="1200" dirty="0" smtClean="0"/>
              <a:t> </a:t>
            </a:r>
            <a:r>
              <a:rPr lang="hu-HU" sz="1200" dirty="0" smtClean="0"/>
              <a:t>szén-dioxid </a:t>
            </a:r>
            <a:r>
              <a:rPr lang="hu-HU" sz="1200" dirty="0" smtClean="0"/>
              <a:t>intenzitás csökkentés a 2005-ös szintekhez képest 2020-ig. 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 nem fosszilis energiaforrások részarányának 15 %-ra növelése a primer energia felhasználásában.</a:t>
            </a:r>
          </a:p>
          <a:p>
            <a:pPr marL="177800" lvl="1" indent="-171450" eaLnBrk="0" hangingPunct="0">
              <a:buSzPct val="75000"/>
              <a:buFontTx/>
              <a:buChar char="•"/>
            </a:pPr>
            <a:r>
              <a:rPr lang="hu-HU" sz="1200" dirty="0" smtClean="0"/>
              <a:t>Az erdőterületek növelése 40 millió hektárral, valamint a fa készletek növelése 1,3 milliárd köbméterrel 2020-ra.</a:t>
            </a:r>
            <a:endParaRPr lang="en-US" sz="1200" dirty="0" smtClean="0"/>
          </a:p>
          <a:p>
            <a:pPr marL="177800" lvl="1" indent="-171450" eaLnBrk="0" hangingPunct="0">
              <a:buSzPct val="75000"/>
              <a:buFontTx/>
              <a:buChar char="•"/>
            </a:pPr>
            <a:endParaRPr lang="en-US" sz="1200" dirty="0" smtClean="0"/>
          </a:p>
          <a:p>
            <a:pPr marL="0" lvl="2" indent="-287338" eaLnBrk="0" hangingPunct="0">
              <a:buSzPct val="75000"/>
              <a:buFont typeface="Symbol" pitchFamily="18" charset="2"/>
              <a:buChar char="-"/>
            </a:pPr>
            <a:endParaRPr lang="en-US" sz="1200" dirty="0" smtClean="0"/>
          </a:p>
          <a:p>
            <a:endParaRPr lang="hu-HU" sz="1600" dirty="0" smtClean="0"/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5436096" y="3717032"/>
            <a:ext cx="3384376" cy="2520280"/>
            <a:chOff x="1356" y="1140"/>
            <a:chExt cx="2410" cy="1783"/>
          </a:xfrm>
        </p:grpSpPr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3034" y="1946"/>
              <a:ext cx="732" cy="380"/>
              <a:chOff x="3034" y="1945"/>
              <a:chExt cx="732" cy="380"/>
            </a:xfrm>
          </p:grpSpPr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3034" y="1958"/>
                <a:ext cx="68" cy="68"/>
              </a:xfrm>
              <a:prstGeom prst="rect">
                <a:avLst/>
              </a:prstGeom>
              <a:solidFill>
                <a:srgbClr val="283B64"/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" name="Rectangle 11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124" y="1945"/>
                <a:ext cx="62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Power generation</a:t>
                </a:r>
                <a:endParaRPr lang="en-US" sz="1000"/>
              </a:p>
            </p:txBody>
          </p:sp>
          <p:sp>
            <p:nvSpPr>
              <p:cNvPr id="27" name="Rectangle 12"/>
              <p:cNvSpPr>
                <a:spLocks noChangeArrowheads="1"/>
              </p:cNvSpPr>
              <p:nvPr/>
            </p:nvSpPr>
            <p:spPr bwMode="auto">
              <a:xfrm>
                <a:off x="3034" y="2146"/>
                <a:ext cx="68" cy="68"/>
              </a:xfrm>
              <a:prstGeom prst="rect">
                <a:avLst/>
              </a:prstGeom>
              <a:solidFill>
                <a:srgbClr val="8AA5CB"/>
              </a:solidFill>
              <a:ln w="1117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" name="Rectangle 1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124" y="2133"/>
                <a:ext cx="6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Transmission and </a:t>
                </a:r>
                <a:br>
                  <a:rPr lang="en-US" sz="1000" b="0">
                    <a:solidFill>
                      <a:srgbClr val="000000"/>
                    </a:solidFill>
                  </a:rPr>
                </a:br>
                <a:r>
                  <a:rPr lang="en-US" sz="1000" b="0">
                    <a:solidFill>
                      <a:srgbClr val="000000"/>
                    </a:solidFill>
                  </a:rPr>
                  <a:t>distribution</a:t>
                </a:r>
                <a:endParaRPr lang="en-US" sz="1000"/>
              </a:p>
            </p:txBody>
          </p:sp>
        </p:grpSp>
        <p:grpSp>
          <p:nvGrpSpPr>
            <p:cNvPr id="19" name="Group 23"/>
            <p:cNvGrpSpPr>
              <a:grpSpLocks/>
            </p:cNvGrpSpPr>
            <p:nvPr/>
          </p:nvGrpSpPr>
          <p:grpSpPr bwMode="auto">
            <a:xfrm>
              <a:off x="1356" y="1350"/>
              <a:ext cx="1566" cy="1573"/>
              <a:chOff x="1356" y="1350"/>
              <a:chExt cx="1566" cy="1573"/>
            </a:xfrm>
          </p:grpSpPr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2135" y="1350"/>
                <a:ext cx="787" cy="1546"/>
              </a:xfrm>
              <a:custGeom>
                <a:avLst/>
                <a:gdLst>
                  <a:gd name="T0" fmla="*/ 28 w 116"/>
                  <a:gd name="T1" fmla="*/ 228 h 228"/>
                  <a:gd name="T2" fmla="*/ 116 w 116"/>
                  <a:gd name="T3" fmla="*/ 116 h 228"/>
                  <a:gd name="T4" fmla="*/ 0 w 116"/>
                  <a:gd name="T5" fmla="*/ 1 h 228"/>
                  <a:gd name="T6" fmla="*/ 0 w 116"/>
                  <a:gd name="T7" fmla="*/ 1 h 228"/>
                  <a:gd name="T8" fmla="*/ 0 w 116"/>
                  <a:gd name="T9" fmla="*/ 116 h 228"/>
                  <a:gd name="T10" fmla="*/ 28 w 116"/>
                  <a:gd name="T11" fmla="*/ 228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228"/>
                  <a:gd name="T20" fmla="*/ 116 w 11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228">
                    <a:moveTo>
                      <a:pt x="28" y="228"/>
                    </a:moveTo>
                    <a:cubicBezTo>
                      <a:pt x="79" y="215"/>
                      <a:pt x="116" y="169"/>
                      <a:pt x="116" y="116"/>
                    </a:cubicBezTo>
                    <a:cubicBezTo>
                      <a:pt x="116" y="52"/>
                      <a:pt x="64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116"/>
                    </a:lnTo>
                    <a:lnTo>
                      <a:pt x="28" y="228"/>
                    </a:lnTo>
                    <a:close/>
                  </a:path>
                </a:pathLst>
              </a:custGeom>
              <a:solidFill>
                <a:srgbClr val="283B64"/>
              </a:solidFill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1356" y="1357"/>
                <a:ext cx="969" cy="1566"/>
              </a:xfrm>
              <a:custGeom>
                <a:avLst/>
                <a:gdLst>
                  <a:gd name="T0" fmla="*/ 115 w 143"/>
                  <a:gd name="T1" fmla="*/ 0 h 231"/>
                  <a:gd name="T2" fmla="*/ 0 w 143"/>
                  <a:gd name="T3" fmla="*/ 115 h 231"/>
                  <a:gd name="T4" fmla="*/ 115 w 143"/>
                  <a:gd name="T5" fmla="*/ 231 h 231"/>
                  <a:gd name="T6" fmla="*/ 143 w 143"/>
                  <a:gd name="T7" fmla="*/ 227 h 231"/>
                  <a:gd name="T8" fmla="*/ 115 w 143"/>
                  <a:gd name="T9" fmla="*/ 115 h 231"/>
                  <a:gd name="T10" fmla="*/ 115 w 143"/>
                  <a:gd name="T11" fmla="*/ 0 h 2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231"/>
                  <a:gd name="T20" fmla="*/ 143 w 143"/>
                  <a:gd name="T21" fmla="*/ 231 h 2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231">
                    <a:moveTo>
                      <a:pt x="115" y="0"/>
                    </a:moveTo>
                    <a:cubicBezTo>
                      <a:pt x="51" y="0"/>
                      <a:pt x="0" y="51"/>
                      <a:pt x="0" y="115"/>
                    </a:cubicBezTo>
                    <a:cubicBezTo>
                      <a:pt x="0" y="179"/>
                      <a:pt x="51" y="231"/>
                      <a:pt x="115" y="231"/>
                    </a:cubicBezTo>
                    <a:cubicBezTo>
                      <a:pt x="124" y="230"/>
                      <a:pt x="134" y="229"/>
                      <a:pt x="143" y="227"/>
                    </a:cubicBezTo>
                    <a:lnTo>
                      <a:pt x="115" y="11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8AA5CB"/>
              </a:solidFill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407" y="1994"/>
                <a:ext cx="16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dirty="0">
                    <a:solidFill>
                      <a:schemeClr val="bg1"/>
                    </a:solidFill>
                  </a:rPr>
                  <a:t>46%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491" y="2191"/>
                <a:ext cx="16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dirty="0">
                    <a:solidFill>
                      <a:srgbClr val="000000"/>
                    </a:solidFill>
                  </a:rPr>
                  <a:t>54%</a:t>
                </a:r>
                <a:endParaRPr lang="en-US" sz="1000" dirty="0"/>
              </a:p>
            </p:txBody>
          </p:sp>
        </p:grpSp>
        <p:sp>
          <p:nvSpPr>
            <p:cNvPr id="20" name="Text Box 2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91" y="1140"/>
              <a:ext cx="1296" cy="136"/>
            </a:xfrm>
            <a:prstGeom prst="rect">
              <a:avLst/>
            </a:prstGeom>
            <a:noFill/>
            <a:ln w="19050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1000">
                  <a:solidFill>
                    <a:schemeClr val="tx1"/>
                  </a:solidFill>
                </a:rPr>
                <a:t>Total: USD 2,765 billion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BRIC áttekintés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főre jutó GDP</a:t>
            </a:r>
            <a:endParaRPr lang="hu-HU" dirty="0"/>
          </a:p>
        </p:txBody>
      </p:sp>
      <p:grpSp>
        <p:nvGrpSpPr>
          <p:cNvPr id="3" name="Group 275"/>
          <p:cNvGrpSpPr>
            <a:grpSpLocks/>
          </p:cNvGrpSpPr>
          <p:nvPr/>
        </p:nvGrpSpPr>
        <p:grpSpPr bwMode="auto">
          <a:xfrm>
            <a:off x="251520" y="908720"/>
            <a:ext cx="8640960" cy="3600400"/>
            <a:chOff x="263" y="1058"/>
            <a:chExt cx="5043" cy="251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451" y="1142"/>
              <a:ext cx="2604" cy="2166"/>
            </a:xfrm>
            <a:prstGeom prst="rect">
              <a:avLst/>
            </a:prstGeom>
            <a:solidFill>
              <a:srgbClr val="DDDDDD"/>
            </a:solidFill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hu-HU"/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451" y="1058"/>
              <a:ext cx="2604" cy="224"/>
            </a:xfrm>
            <a:prstGeom prst="rect">
              <a:avLst/>
            </a:prstGeom>
            <a:solidFill>
              <a:srgbClr val="C0C0C0"/>
            </a:solidFill>
            <a:ln w="6350" algn="ctr">
              <a:noFill/>
              <a:miter lim="800000"/>
              <a:headEnd/>
              <a:tailEnd/>
            </a:ln>
          </p:spPr>
          <p:txBody>
            <a:bodyPr lIns="72000" tIns="72000" rIns="36000" bIns="72000" anchor="ctr">
              <a:spAutoFit/>
            </a:bodyPr>
            <a:lstStyle/>
            <a:p>
              <a:pPr algn="ctr"/>
              <a:r>
                <a:rPr lang="en-US" sz="1400">
                  <a:solidFill>
                    <a:srgbClr val="4D4D4D"/>
                  </a:solidFill>
                </a:rPr>
                <a:t>Forecast</a:t>
              </a:r>
            </a:p>
          </p:txBody>
        </p:sp>
        <p:grpSp>
          <p:nvGrpSpPr>
            <p:cNvPr id="4" name="Group 269"/>
            <p:cNvGrpSpPr>
              <a:grpSpLocks/>
            </p:cNvGrpSpPr>
            <p:nvPr/>
          </p:nvGrpSpPr>
          <p:grpSpPr bwMode="auto">
            <a:xfrm>
              <a:off x="1711" y="3488"/>
              <a:ext cx="2560" cy="86"/>
              <a:chOff x="1711" y="3488"/>
              <a:chExt cx="2560" cy="86"/>
            </a:xfrm>
          </p:grpSpPr>
          <p:sp>
            <p:nvSpPr>
              <p:cNvPr id="87" name="Rectangle 10"/>
              <p:cNvSpPr>
                <a:spLocks noChangeArrowheads="1"/>
              </p:cNvSpPr>
              <p:nvPr/>
            </p:nvSpPr>
            <p:spPr bwMode="auto">
              <a:xfrm>
                <a:off x="1711" y="3516"/>
                <a:ext cx="125" cy="23"/>
              </a:xfrm>
              <a:prstGeom prst="rect">
                <a:avLst/>
              </a:prstGeom>
              <a:solidFill>
                <a:srgbClr val="6F7F35"/>
              </a:solidFill>
              <a:ln w="800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858" y="3488"/>
                <a:ext cx="1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Brazil</a:t>
                </a:r>
                <a:endParaRPr lang="en-US"/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/>
            </p:nvSpPr>
            <p:spPr bwMode="auto">
              <a:xfrm>
                <a:off x="2453" y="3516"/>
                <a:ext cx="126" cy="23"/>
              </a:xfrm>
              <a:prstGeom prst="rect">
                <a:avLst/>
              </a:prstGeom>
              <a:solidFill>
                <a:srgbClr val="0C2D83"/>
              </a:solidFill>
              <a:ln w="800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" name="Rectangle 1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601" y="3488"/>
                <a:ext cx="21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Russia</a:t>
                </a:r>
                <a:endParaRPr lang="en-US"/>
              </a:p>
            </p:txBody>
          </p:sp>
          <p:sp>
            <p:nvSpPr>
              <p:cNvPr id="91" name="Rectangle 14"/>
              <p:cNvSpPr>
                <a:spLocks noChangeArrowheads="1"/>
              </p:cNvSpPr>
              <p:nvPr/>
            </p:nvSpPr>
            <p:spPr bwMode="auto">
              <a:xfrm>
                <a:off x="3201" y="3516"/>
                <a:ext cx="126" cy="23"/>
              </a:xfrm>
              <a:prstGeom prst="rect">
                <a:avLst/>
              </a:prstGeom>
              <a:solidFill>
                <a:srgbClr val="F38E31"/>
              </a:solidFill>
              <a:ln w="800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" name="Rectangle 1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348" y="3488"/>
                <a:ext cx="1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India</a:t>
                </a:r>
                <a:endParaRPr lang="en-US"/>
              </a:p>
            </p:txBody>
          </p:sp>
          <p:sp>
            <p:nvSpPr>
              <p:cNvPr id="93" name="Rectangle 16"/>
              <p:cNvSpPr>
                <a:spLocks noChangeArrowheads="1"/>
              </p:cNvSpPr>
              <p:nvPr/>
            </p:nvSpPr>
            <p:spPr bwMode="auto">
              <a:xfrm>
                <a:off x="3943" y="3516"/>
                <a:ext cx="126" cy="23"/>
              </a:xfrm>
              <a:prstGeom prst="rect">
                <a:avLst/>
              </a:prstGeom>
              <a:solidFill>
                <a:srgbClr val="C44026"/>
              </a:solidFill>
              <a:ln w="800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4" name="Rectangle 1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091" y="3488"/>
                <a:ext cx="18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China</a:t>
                </a:r>
                <a:endParaRPr lang="en-US"/>
              </a:p>
            </p:txBody>
          </p:sp>
        </p:grpSp>
        <p:sp>
          <p:nvSpPr>
            <p:cNvPr id="8" name="Rectangle 182"/>
            <p:cNvSpPr>
              <a:spLocks noChangeArrowheads="1"/>
            </p:cNvSpPr>
            <p:nvPr/>
          </p:nvSpPr>
          <p:spPr bwMode="auto">
            <a:xfrm>
              <a:off x="495" y="1284"/>
              <a:ext cx="456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Rectangle 183"/>
            <p:cNvSpPr>
              <a:spLocks noChangeArrowheads="1"/>
            </p:cNvSpPr>
            <p:nvPr/>
          </p:nvSpPr>
          <p:spPr bwMode="auto">
            <a:xfrm>
              <a:off x="495" y="1284"/>
              <a:ext cx="4562" cy="2026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Line 184"/>
            <p:cNvSpPr>
              <a:spLocks noChangeShapeType="1"/>
            </p:cNvSpPr>
            <p:nvPr/>
          </p:nvSpPr>
          <p:spPr bwMode="auto">
            <a:xfrm>
              <a:off x="495" y="1284"/>
              <a:ext cx="0" cy="2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Line 185"/>
            <p:cNvSpPr>
              <a:spLocks noChangeShapeType="1"/>
            </p:cNvSpPr>
            <p:nvPr/>
          </p:nvSpPr>
          <p:spPr bwMode="auto">
            <a:xfrm>
              <a:off x="479" y="3310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Line 186"/>
            <p:cNvSpPr>
              <a:spLocks noChangeShapeType="1"/>
            </p:cNvSpPr>
            <p:nvPr/>
          </p:nvSpPr>
          <p:spPr bwMode="auto">
            <a:xfrm>
              <a:off x="479" y="3022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Line 187"/>
            <p:cNvSpPr>
              <a:spLocks noChangeShapeType="1"/>
            </p:cNvSpPr>
            <p:nvPr/>
          </p:nvSpPr>
          <p:spPr bwMode="auto">
            <a:xfrm>
              <a:off x="479" y="2729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Line 188"/>
            <p:cNvSpPr>
              <a:spLocks noChangeShapeType="1"/>
            </p:cNvSpPr>
            <p:nvPr/>
          </p:nvSpPr>
          <p:spPr bwMode="auto">
            <a:xfrm>
              <a:off x="479" y="2441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Line 189"/>
            <p:cNvSpPr>
              <a:spLocks noChangeShapeType="1"/>
            </p:cNvSpPr>
            <p:nvPr/>
          </p:nvSpPr>
          <p:spPr bwMode="auto">
            <a:xfrm>
              <a:off x="479" y="2153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Line 190"/>
            <p:cNvSpPr>
              <a:spLocks noChangeShapeType="1"/>
            </p:cNvSpPr>
            <p:nvPr/>
          </p:nvSpPr>
          <p:spPr bwMode="auto">
            <a:xfrm>
              <a:off x="479" y="1865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Line 191"/>
            <p:cNvSpPr>
              <a:spLocks noChangeShapeType="1"/>
            </p:cNvSpPr>
            <p:nvPr/>
          </p:nvSpPr>
          <p:spPr bwMode="auto">
            <a:xfrm>
              <a:off x="479" y="1572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Line 192"/>
            <p:cNvSpPr>
              <a:spLocks noChangeShapeType="1"/>
            </p:cNvSpPr>
            <p:nvPr/>
          </p:nvSpPr>
          <p:spPr bwMode="auto">
            <a:xfrm>
              <a:off x="479" y="1284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Line 193"/>
            <p:cNvSpPr>
              <a:spLocks noChangeShapeType="1"/>
            </p:cNvSpPr>
            <p:nvPr/>
          </p:nvSpPr>
          <p:spPr bwMode="auto">
            <a:xfrm>
              <a:off x="495" y="3310"/>
              <a:ext cx="45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Line 194"/>
            <p:cNvSpPr>
              <a:spLocks noChangeShapeType="1"/>
            </p:cNvSpPr>
            <p:nvPr/>
          </p:nvSpPr>
          <p:spPr bwMode="auto">
            <a:xfrm flipV="1">
              <a:off x="495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Line 195"/>
            <p:cNvSpPr>
              <a:spLocks noChangeShapeType="1"/>
            </p:cNvSpPr>
            <p:nvPr/>
          </p:nvSpPr>
          <p:spPr bwMode="auto">
            <a:xfrm flipV="1">
              <a:off x="711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Line 196"/>
            <p:cNvSpPr>
              <a:spLocks noChangeShapeType="1"/>
            </p:cNvSpPr>
            <p:nvPr/>
          </p:nvSpPr>
          <p:spPr bwMode="auto">
            <a:xfrm flipV="1">
              <a:off x="927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Line 197"/>
            <p:cNvSpPr>
              <a:spLocks noChangeShapeType="1"/>
            </p:cNvSpPr>
            <p:nvPr/>
          </p:nvSpPr>
          <p:spPr bwMode="auto">
            <a:xfrm flipV="1">
              <a:off x="1148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Line 198"/>
            <p:cNvSpPr>
              <a:spLocks noChangeShapeType="1"/>
            </p:cNvSpPr>
            <p:nvPr/>
          </p:nvSpPr>
          <p:spPr bwMode="auto">
            <a:xfrm flipV="1">
              <a:off x="1364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Line 199"/>
            <p:cNvSpPr>
              <a:spLocks noChangeShapeType="1"/>
            </p:cNvSpPr>
            <p:nvPr/>
          </p:nvSpPr>
          <p:spPr bwMode="auto">
            <a:xfrm flipV="1">
              <a:off x="1580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Line 200"/>
            <p:cNvSpPr>
              <a:spLocks noChangeShapeType="1"/>
            </p:cNvSpPr>
            <p:nvPr/>
          </p:nvSpPr>
          <p:spPr bwMode="auto">
            <a:xfrm flipV="1">
              <a:off x="1796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Line 201"/>
            <p:cNvSpPr>
              <a:spLocks noChangeShapeType="1"/>
            </p:cNvSpPr>
            <p:nvPr/>
          </p:nvSpPr>
          <p:spPr bwMode="auto">
            <a:xfrm flipV="1">
              <a:off x="2017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Line 202"/>
            <p:cNvSpPr>
              <a:spLocks noChangeShapeType="1"/>
            </p:cNvSpPr>
            <p:nvPr/>
          </p:nvSpPr>
          <p:spPr bwMode="auto">
            <a:xfrm flipV="1">
              <a:off x="2233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Line 203"/>
            <p:cNvSpPr>
              <a:spLocks noChangeShapeType="1"/>
            </p:cNvSpPr>
            <p:nvPr/>
          </p:nvSpPr>
          <p:spPr bwMode="auto">
            <a:xfrm flipV="1">
              <a:off x="2449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Line 204"/>
            <p:cNvSpPr>
              <a:spLocks noChangeShapeType="1"/>
            </p:cNvSpPr>
            <p:nvPr/>
          </p:nvSpPr>
          <p:spPr bwMode="auto">
            <a:xfrm flipV="1">
              <a:off x="2665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Line 205"/>
            <p:cNvSpPr>
              <a:spLocks noChangeShapeType="1"/>
            </p:cNvSpPr>
            <p:nvPr/>
          </p:nvSpPr>
          <p:spPr bwMode="auto">
            <a:xfrm flipV="1">
              <a:off x="2886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Line 206"/>
            <p:cNvSpPr>
              <a:spLocks noChangeShapeType="1"/>
            </p:cNvSpPr>
            <p:nvPr/>
          </p:nvSpPr>
          <p:spPr bwMode="auto">
            <a:xfrm flipV="1">
              <a:off x="3102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Line 207"/>
            <p:cNvSpPr>
              <a:spLocks noChangeShapeType="1"/>
            </p:cNvSpPr>
            <p:nvPr/>
          </p:nvSpPr>
          <p:spPr bwMode="auto">
            <a:xfrm flipV="1">
              <a:off x="3318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Line 208"/>
            <p:cNvSpPr>
              <a:spLocks noChangeShapeType="1"/>
            </p:cNvSpPr>
            <p:nvPr/>
          </p:nvSpPr>
          <p:spPr bwMode="auto">
            <a:xfrm flipV="1">
              <a:off x="3534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Line 209"/>
            <p:cNvSpPr>
              <a:spLocks noChangeShapeType="1"/>
            </p:cNvSpPr>
            <p:nvPr/>
          </p:nvSpPr>
          <p:spPr bwMode="auto">
            <a:xfrm flipV="1">
              <a:off x="3755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Line 210"/>
            <p:cNvSpPr>
              <a:spLocks noChangeShapeType="1"/>
            </p:cNvSpPr>
            <p:nvPr/>
          </p:nvSpPr>
          <p:spPr bwMode="auto">
            <a:xfrm flipV="1">
              <a:off x="3971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Line 211"/>
            <p:cNvSpPr>
              <a:spLocks noChangeShapeType="1"/>
            </p:cNvSpPr>
            <p:nvPr/>
          </p:nvSpPr>
          <p:spPr bwMode="auto">
            <a:xfrm flipV="1">
              <a:off x="4187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Line 212"/>
            <p:cNvSpPr>
              <a:spLocks noChangeShapeType="1"/>
            </p:cNvSpPr>
            <p:nvPr/>
          </p:nvSpPr>
          <p:spPr bwMode="auto">
            <a:xfrm flipV="1">
              <a:off x="4403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Line 213"/>
            <p:cNvSpPr>
              <a:spLocks noChangeShapeType="1"/>
            </p:cNvSpPr>
            <p:nvPr/>
          </p:nvSpPr>
          <p:spPr bwMode="auto">
            <a:xfrm flipV="1">
              <a:off x="4625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Line 214"/>
            <p:cNvSpPr>
              <a:spLocks noChangeShapeType="1"/>
            </p:cNvSpPr>
            <p:nvPr/>
          </p:nvSpPr>
          <p:spPr bwMode="auto">
            <a:xfrm flipV="1">
              <a:off x="4841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Line 215"/>
            <p:cNvSpPr>
              <a:spLocks noChangeShapeType="1"/>
            </p:cNvSpPr>
            <p:nvPr/>
          </p:nvSpPr>
          <p:spPr bwMode="auto">
            <a:xfrm flipV="1">
              <a:off x="5057" y="3310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Rectangle 22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23" y="3274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43" name="Rectangle 22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5" y="298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5 000</a:t>
              </a:r>
              <a:endParaRPr lang="en-US"/>
            </a:p>
          </p:txBody>
        </p:sp>
        <p:sp>
          <p:nvSpPr>
            <p:cNvPr id="44" name="Rectangle 2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84" y="2693"/>
              <a:ext cx="17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10 000</a:t>
              </a:r>
              <a:endParaRPr lang="en-US"/>
            </a:p>
          </p:txBody>
        </p:sp>
        <p:sp>
          <p:nvSpPr>
            <p:cNvPr id="45" name="Rectangle 22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84" y="2405"/>
              <a:ext cx="17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15 000</a:t>
              </a:r>
              <a:endParaRPr lang="en-US"/>
            </a:p>
          </p:txBody>
        </p:sp>
        <p:sp>
          <p:nvSpPr>
            <p:cNvPr id="46" name="Rectangle 22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84" y="2117"/>
              <a:ext cx="17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20 000</a:t>
              </a:r>
              <a:endParaRPr lang="en-US"/>
            </a:p>
          </p:txBody>
        </p:sp>
        <p:sp>
          <p:nvSpPr>
            <p:cNvPr id="47" name="Rectangle 22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84" y="1829"/>
              <a:ext cx="17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25 000</a:t>
              </a:r>
              <a:endParaRPr lang="en-US"/>
            </a:p>
          </p:txBody>
        </p:sp>
        <p:sp>
          <p:nvSpPr>
            <p:cNvPr id="48" name="Rectangle 22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4" y="1536"/>
              <a:ext cx="17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30 000</a:t>
              </a:r>
              <a:endParaRPr lang="en-US"/>
            </a:p>
          </p:txBody>
        </p:sp>
        <p:sp>
          <p:nvSpPr>
            <p:cNvPr id="49" name="Rectangle 22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84" y="1248"/>
              <a:ext cx="17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35 000</a:t>
              </a:r>
              <a:endParaRPr lang="en-US"/>
            </a:p>
          </p:txBody>
        </p:sp>
        <p:sp>
          <p:nvSpPr>
            <p:cNvPr id="50" name="Rectangle 23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6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2000</a:t>
              </a:r>
              <a:endParaRPr lang="en-US"/>
            </a:p>
          </p:txBody>
        </p:sp>
        <p:sp>
          <p:nvSpPr>
            <p:cNvPr id="51" name="Rectangle 23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2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2001</a:t>
              </a:r>
              <a:endParaRPr lang="en-US"/>
            </a:p>
          </p:txBody>
        </p:sp>
        <p:sp>
          <p:nvSpPr>
            <p:cNvPr id="52" name="Rectangle 23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73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2002</a:t>
              </a:r>
              <a:endParaRPr lang="en-US"/>
            </a:p>
          </p:txBody>
        </p:sp>
        <p:sp>
          <p:nvSpPr>
            <p:cNvPr id="53" name="Rectangle 23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189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2003</a:t>
              </a:r>
              <a:endParaRPr lang="en-US"/>
            </a:p>
          </p:txBody>
        </p:sp>
        <p:sp>
          <p:nvSpPr>
            <p:cNvPr id="54" name="Rectangle 23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405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2004</a:t>
              </a:r>
              <a:endParaRPr lang="en-US"/>
            </a:p>
          </p:txBody>
        </p:sp>
        <p:sp>
          <p:nvSpPr>
            <p:cNvPr id="55" name="Rectangle 23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621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2005</a:t>
              </a:r>
              <a:endParaRPr lang="en-US"/>
            </a:p>
          </p:txBody>
        </p:sp>
        <p:sp>
          <p:nvSpPr>
            <p:cNvPr id="56" name="Rectangle 23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842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2006</a:t>
              </a:r>
              <a:endParaRPr lang="en-US"/>
            </a:p>
          </p:txBody>
        </p:sp>
        <p:sp>
          <p:nvSpPr>
            <p:cNvPr id="57" name="Rectangle 23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058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2007</a:t>
              </a:r>
              <a:endParaRPr lang="en-US"/>
            </a:p>
          </p:txBody>
        </p:sp>
        <p:sp>
          <p:nvSpPr>
            <p:cNvPr id="58" name="Rectangle 23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274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2008</a:t>
              </a:r>
              <a:endParaRPr lang="en-US"/>
            </a:p>
          </p:txBody>
        </p:sp>
        <p:sp>
          <p:nvSpPr>
            <p:cNvPr id="59" name="Rectangle 23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90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2009</a:t>
              </a:r>
              <a:endParaRPr lang="en-US"/>
            </a:p>
          </p:txBody>
        </p:sp>
        <p:sp>
          <p:nvSpPr>
            <p:cNvPr id="60" name="Rectangle 24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11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2010</a:t>
              </a:r>
              <a:endParaRPr lang="en-US"/>
            </a:p>
          </p:txBody>
        </p:sp>
        <p:sp>
          <p:nvSpPr>
            <p:cNvPr id="61" name="Rectangle 24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27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2011</a:t>
              </a:r>
              <a:endParaRPr lang="en-US"/>
            </a:p>
          </p:txBody>
        </p:sp>
        <p:sp>
          <p:nvSpPr>
            <p:cNvPr id="62" name="Rectangle 24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43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2012</a:t>
              </a:r>
              <a:endParaRPr lang="en-US"/>
            </a:p>
          </p:txBody>
        </p:sp>
        <p:sp>
          <p:nvSpPr>
            <p:cNvPr id="63" name="Rectangle 24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59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2013</a:t>
              </a:r>
              <a:endParaRPr lang="en-US"/>
            </a:p>
          </p:txBody>
        </p:sp>
        <p:sp>
          <p:nvSpPr>
            <p:cNvPr id="64" name="Rectangle 24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575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2014</a:t>
              </a:r>
              <a:endParaRPr lang="en-US"/>
            </a:p>
          </p:txBody>
        </p:sp>
        <p:sp>
          <p:nvSpPr>
            <p:cNvPr id="65" name="Rectangle 24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797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2015</a:t>
              </a:r>
              <a:endParaRPr lang="en-US"/>
            </a:p>
          </p:txBody>
        </p:sp>
        <p:sp>
          <p:nvSpPr>
            <p:cNvPr id="66" name="Rectangle 24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013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2016</a:t>
              </a:r>
              <a:endParaRPr lang="en-US"/>
            </a:p>
          </p:txBody>
        </p:sp>
        <p:sp>
          <p:nvSpPr>
            <p:cNvPr id="67" name="Rectangle 24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29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2017</a:t>
              </a:r>
              <a:endParaRPr lang="en-US"/>
            </a:p>
          </p:txBody>
        </p:sp>
        <p:sp>
          <p:nvSpPr>
            <p:cNvPr id="68" name="Rectangle 24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45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2018</a:t>
              </a:r>
              <a:endParaRPr lang="en-US"/>
            </a:p>
          </p:txBody>
        </p:sp>
        <p:sp>
          <p:nvSpPr>
            <p:cNvPr id="69" name="Rectangle 24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666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2019</a:t>
              </a:r>
              <a:endParaRPr lang="en-US"/>
            </a:p>
          </p:txBody>
        </p:sp>
        <p:sp>
          <p:nvSpPr>
            <p:cNvPr id="70" name="Rectangle 25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882" y="335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 2020</a:t>
              </a:r>
              <a:endParaRPr lang="en-US"/>
            </a:p>
          </p:txBody>
        </p:sp>
        <p:sp>
          <p:nvSpPr>
            <p:cNvPr id="71" name="Rectangle 25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63" y="1155"/>
              <a:ext cx="14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(USD)</a:t>
              </a:r>
              <a:endParaRPr lang="en-US"/>
            </a:p>
          </p:txBody>
        </p:sp>
        <p:sp>
          <p:nvSpPr>
            <p:cNvPr id="72" name="Line 263"/>
            <p:cNvSpPr>
              <a:spLocks noChangeShapeType="1"/>
            </p:cNvSpPr>
            <p:nvPr/>
          </p:nvSpPr>
          <p:spPr bwMode="auto">
            <a:xfrm>
              <a:off x="496" y="1571"/>
              <a:ext cx="456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73" name="Line 264"/>
            <p:cNvSpPr>
              <a:spLocks noChangeShapeType="1"/>
            </p:cNvSpPr>
            <p:nvPr/>
          </p:nvSpPr>
          <p:spPr bwMode="auto">
            <a:xfrm>
              <a:off x="496" y="1863"/>
              <a:ext cx="456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74" name="Line 265"/>
            <p:cNvSpPr>
              <a:spLocks noChangeShapeType="1"/>
            </p:cNvSpPr>
            <p:nvPr/>
          </p:nvSpPr>
          <p:spPr bwMode="auto">
            <a:xfrm>
              <a:off x="496" y="2151"/>
              <a:ext cx="456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75" name="Line 266"/>
            <p:cNvSpPr>
              <a:spLocks noChangeShapeType="1"/>
            </p:cNvSpPr>
            <p:nvPr/>
          </p:nvSpPr>
          <p:spPr bwMode="auto">
            <a:xfrm>
              <a:off x="496" y="2439"/>
              <a:ext cx="456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76" name="Line 267"/>
            <p:cNvSpPr>
              <a:spLocks noChangeShapeType="1"/>
            </p:cNvSpPr>
            <p:nvPr/>
          </p:nvSpPr>
          <p:spPr bwMode="auto">
            <a:xfrm>
              <a:off x="496" y="2731"/>
              <a:ext cx="456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77" name="Line 268"/>
            <p:cNvSpPr>
              <a:spLocks noChangeShapeType="1"/>
            </p:cNvSpPr>
            <p:nvPr/>
          </p:nvSpPr>
          <p:spPr bwMode="auto">
            <a:xfrm>
              <a:off x="496" y="3019"/>
              <a:ext cx="456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78" name="Line 7"/>
            <p:cNvSpPr>
              <a:spLocks noChangeShapeType="1"/>
            </p:cNvSpPr>
            <p:nvPr/>
          </p:nvSpPr>
          <p:spPr bwMode="auto">
            <a:xfrm>
              <a:off x="2448" y="1061"/>
              <a:ext cx="0" cy="2249"/>
            </a:xfrm>
            <a:prstGeom prst="line">
              <a:avLst/>
            </a:prstGeom>
            <a:noFill/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79" name="Freeform 217"/>
            <p:cNvSpPr>
              <a:spLocks/>
            </p:cNvSpPr>
            <p:nvPr/>
          </p:nvSpPr>
          <p:spPr bwMode="auto">
            <a:xfrm>
              <a:off x="603" y="1520"/>
              <a:ext cx="4346" cy="1348"/>
            </a:xfrm>
            <a:custGeom>
              <a:avLst/>
              <a:gdLst>
                <a:gd name="T0" fmla="*/ 0 w 845"/>
                <a:gd name="T1" fmla="*/ 262 h 262"/>
                <a:gd name="T2" fmla="*/ 42 w 845"/>
                <a:gd name="T3" fmla="*/ 255 h 262"/>
                <a:gd name="T4" fmla="*/ 85 w 845"/>
                <a:gd name="T5" fmla="*/ 249 h 262"/>
                <a:gd name="T6" fmla="*/ 127 w 845"/>
                <a:gd name="T7" fmla="*/ 239 h 262"/>
                <a:gd name="T8" fmla="*/ 169 w 845"/>
                <a:gd name="T9" fmla="*/ 227 h 262"/>
                <a:gd name="T10" fmla="*/ 211 w 845"/>
                <a:gd name="T11" fmla="*/ 214 h 262"/>
                <a:gd name="T12" fmla="*/ 254 w 845"/>
                <a:gd name="T13" fmla="*/ 199 h 262"/>
                <a:gd name="T14" fmla="*/ 296 w 845"/>
                <a:gd name="T15" fmla="*/ 182 h 262"/>
                <a:gd name="T16" fmla="*/ 338 w 845"/>
                <a:gd name="T17" fmla="*/ 169 h 262"/>
                <a:gd name="T18" fmla="*/ 380 w 845"/>
                <a:gd name="T19" fmla="*/ 176 h 262"/>
                <a:gd name="T20" fmla="*/ 423 w 845"/>
                <a:gd name="T21" fmla="*/ 171 h 262"/>
                <a:gd name="T22" fmla="*/ 465 w 845"/>
                <a:gd name="T23" fmla="*/ 161 h 262"/>
                <a:gd name="T24" fmla="*/ 507 w 845"/>
                <a:gd name="T25" fmla="*/ 149 h 262"/>
                <a:gd name="T26" fmla="*/ 549 w 845"/>
                <a:gd name="T27" fmla="*/ 135 h 262"/>
                <a:gd name="T28" fmla="*/ 591 w 845"/>
                <a:gd name="T29" fmla="*/ 119 h 262"/>
                <a:gd name="T30" fmla="*/ 634 w 845"/>
                <a:gd name="T31" fmla="*/ 103 h 262"/>
                <a:gd name="T32" fmla="*/ 676 w 845"/>
                <a:gd name="T33" fmla="*/ 85 h 262"/>
                <a:gd name="T34" fmla="*/ 718 w 845"/>
                <a:gd name="T35" fmla="*/ 66 h 262"/>
                <a:gd name="T36" fmla="*/ 760 w 845"/>
                <a:gd name="T37" fmla="*/ 45 h 262"/>
                <a:gd name="T38" fmla="*/ 803 w 845"/>
                <a:gd name="T39" fmla="*/ 23 h 262"/>
                <a:gd name="T40" fmla="*/ 845 w 845"/>
                <a:gd name="T41" fmla="*/ 0 h 2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5"/>
                <a:gd name="T64" fmla="*/ 0 h 262"/>
                <a:gd name="T65" fmla="*/ 845 w 845"/>
                <a:gd name="T66" fmla="*/ 262 h 2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5" h="262">
                  <a:moveTo>
                    <a:pt x="0" y="262"/>
                  </a:moveTo>
                  <a:lnTo>
                    <a:pt x="42" y="255"/>
                  </a:lnTo>
                  <a:lnTo>
                    <a:pt x="85" y="249"/>
                  </a:lnTo>
                  <a:lnTo>
                    <a:pt x="127" y="239"/>
                  </a:lnTo>
                  <a:lnTo>
                    <a:pt x="169" y="227"/>
                  </a:lnTo>
                  <a:lnTo>
                    <a:pt x="211" y="214"/>
                  </a:lnTo>
                  <a:lnTo>
                    <a:pt x="254" y="199"/>
                  </a:lnTo>
                  <a:lnTo>
                    <a:pt x="296" y="182"/>
                  </a:lnTo>
                  <a:lnTo>
                    <a:pt x="338" y="169"/>
                  </a:lnTo>
                  <a:lnTo>
                    <a:pt x="380" y="176"/>
                  </a:lnTo>
                  <a:lnTo>
                    <a:pt x="423" y="171"/>
                  </a:lnTo>
                  <a:lnTo>
                    <a:pt x="465" y="161"/>
                  </a:lnTo>
                  <a:lnTo>
                    <a:pt x="507" y="149"/>
                  </a:lnTo>
                  <a:lnTo>
                    <a:pt x="549" y="135"/>
                  </a:lnTo>
                  <a:lnTo>
                    <a:pt x="591" y="119"/>
                  </a:lnTo>
                  <a:lnTo>
                    <a:pt x="634" y="103"/>
                  </a:lnTo>
                  <a:lnTo>
                    <a:pt x="676" y="85"/>
                  </a:lnTo>
                  <a:lnTo>
                    <a:pt x="718" y="66"/>
                  </a:lnTo>
                  <a:lnTo>
                    <a:pt x="760" y="45"/>
                  </a:lnTo>
                  <a:lnTo>
                    <a:pt x="803" y="23"/>
                  </a:lnTo>
                  <a:lnTo>
                    <a:pt x="845" y="0"/>
                  </a:lnTo>
                </a:path>
              </a:pathLst>
            </a:custGeom>
            <a:noFill/>
            <a:ln w="15875">
              <a:solidFill>
                <a:srgbClr val="0C2D8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0" name="Freeform 220"/>
            <p:cNvSpPr>
              <a:spLocks/>
            </p:cNvSpPr>
            <p:nvPr/>
          </p:nvSpPr>
          <p:spPr bwMode="auto">
            <a:xfrm>
              <a:off x="603" y="2184"/>
              <a:ext cx="4346" cy="730"/>
            </a:xfrm>
            <a:custGeom>
              <a:avLst/>
              <a:gdLst>
                <a:gd name="T0" fmla="*/ 0 w 845"/>
                <a:gd name="T1" fmla="*/ 142 h 142"/>
                <a:gd name="T2" fmla="*/ 42 w 845"/>
                <a:gd name="T3" fmla="*/ 139 h 142"/>
                <a:gd name="T4" fmla="*/ 85 w 845"/>
                <a:gd name="T5" fmla="*/ 137 h 142"/>
                <a:gd name="T6" fmla="*/ 127 w 845"/>
                <a:gd name="T7" fmla="*/ 133 h 142"/>
                <a:gd name="T8" fmla="*/ 169 w 845"/>
                <a:gd name="T9" fmla="*/ 128 h 142"/>
                <a:gd name="T10" fmla="*/ 211 w 845"/>
                <a:gd name="T11" fmla="*/ 122 h 142"/>
                <a:gd name="T12" fmla="*/ 254 w 845"/>
                <a:gd name="T13" fmla="*/ 115 h 142"/>
                <a:gd name="T14" fmla="*/ 296 w 845"/>
                <a:gd name="T15" fmla="*/ 109 h 142"/>
                <a:gd name="T16" fmla="*/ 338 w 845"/>
                <a:gd name="T17" fmla="*/ 104 h 142"/>
                <a:gd name="T18" fmla="*/ 380 w 845"/>
                <a:gd name="T19" fmla="*/ 99 h 142"/>
                <a:gd name="T20" fmla="*/ 423 w 845"/>
                <a:gd name="T21" fmla="*/ 91 h 142"/>
                <a:gd name="T22" fmla="*/ 465 w 845"/>
                <a:gd name="T23" fmla="*/ 84 h 142"/>
                <a:gd name="T24" fmla="*/ 507 w 845"/>
                <a:gd name="T25" fmla="*/ 77 h 142"/>
                <a:gd name="T26" fmla="*/ 549 w 845"/>
                <a:gd name="T27" fmla="*/ 69 h 142"/>
                <a:gd name="T28" fmla="*/ 591 w 845"/>
                <a:gd name="T29" fmla="*/ 61 h 142"/>
                <a:gd name="T30" fmla="*/ 634 w 845"/>
                <a:gd name="T31" fmla="*/ 52 h 142"/>
                <a:gd name="T32" fmla="*/ 676 w 845"/>
                <a:gd name="T33" fmla="*/ 43 h 142"/>
                <a:gd name="T34" fmla="*/ 718 w 845"/>
                <a:gd name="T35" fmla="*/ 33 h 142"/>
                <a:gd name="T36" fmla="*/ 760 w 845"/>
                <a:gd name="T37" fmla="*/ 23 h 142"/>
                <a:gd name="T38" fmla="*/ 803 w 845"/>
                <a:gd name="T39" fmla="*/ 12 h 142"/>
                <a:gd name="T40" fmla="*/ 845 w 845"/>
                <a:gd name="T41" fmla="*/ 0 h 1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5"/>
                <a:gd name="T64" fmla="*/ 0 h 142"/>
                <a:gd name="T65" fmla="*/ 845 w 845"/>
                <a:gd name="T66" fmla="*/ 142 h 1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5" h="142">
                  <a:moveTo>
                    <a:pt x="0" y="142"/>
                  </a:moveTo>
                  <a:lnTo>
                    <a:pt x="42" y="139"/>
                  </a:lnTo>
                  <a:lnTo>
                    <a:pt x="85" y="137"/>
                  </a:lnTo>
                  <a:lnTo>
                    <a:pt x="127" y="133"/>
                  </a:lnTo>
                  <a:lnTo>
                    <a:pt x="169" y="128"/>
                  </a:lnTo>
                  <a:lnTo>
                    <a:pt x="211" y="122"/>
                  </a:lnTo>
                  <a:lnTo>
                    <a:pt x="254" y="115"/>
                  </a:lnTo>
                  <a:lnTo>
                    <a:pt x="296" y="109"/>
                  </a:lnTo>
                  <a:lnTo>
                    <a:pt x="338" y="104"/>
                  </a:lnTo>
                  <a:lnTo>
                    <a:pt x="380" y="99"/>
                  </a:lnTo>
                  <a:lnTo>
                    <a:pt x="423" y="91"/>
                  </a:lnTo>
                  <a:lnTo>
                    <a:pt x="465" y="84"/>
                  </a:lnTo>
                  <a:lnTo>
                    <a:pt x="507" y="77"/>
                  </a:lnTo>
                  <a:lnTo>
                    <a:pt x="549" y="69"/>
                  </a:lnTo>
                  <a:lnTo>
                    <a:pt x="591" y="61"/>
                  </a:lnTo>
                  <a:lnTo>
                    <a:pt x="634" y="52"/>
                  </a:lnTo>
                  <a:lnTo>
                    <a:pt x="676" y="43"/>
                  </a:lnTo>
                  <a:lnTo>
                    <a:pt x="718" y="33"/>
                  </a:lnTo>
                  <a:lnTo>
                    <a:pt x="760" y="23"/>
                  </a:lnTo>
                  <a:lnTo>
                    <a:pt x="803" y="12"/>
                  </a:lnTo>
                  <a:lnTo>
                    <a:pt x="845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1" name="Freeform 218"/>
            <p:cNvSpPr>
              <a:spLocks/>
            </p:cNvSpPr>
            <p:nvPr/>
          </p:nvSpPr>
          <p:spPr bwMode="auto">
            <a:xfrm>
              <a:off x="603" y="2924"/>
              <a:ext cx="4346" cy="299"/>
            </a:xfrm>
            <a:custGeom>
              <a:avLst/>
              <a:gdLst>
                <a:gd name="T0" fmla="*/ 0 w 845"/>
                <a:gd name="T1" fmla="*/ 58 h 58"/>
                <a:gd name="T2" fmla="*/ 42 w 845"/>
                <a:gd name="T3" fmla="*/ 57 h 58"/>
                <a:gd name="T4" fmla="*/ 85 w 845"/>
                <a:gd name="T5" fmla="*/ 56 h 58"/>
                <a:gd name="T6" fmla="*/ 127 w 845"/>
                <a:gd name="T7" fmla="*/ 54 h 58"/>
                <a:gd name="T8" fmla="*/ 169 w 845"/>
                <a:gd name="T9" fmla="*/ 52 h 58"/>
                <a:gd name="T10" fmla="*/ 211 w 845"/>
                <a:gd name="T11" fmla="*/ 50 h 58"/>
                <a:gd name="T12" fmla="*/ 254 w 845"/>
                <a:gd name="T13" fmla="*/ 47 h 58"/>
                <a:gd name="T14" fmla="*/ 296 w 845"/>
                <a:gd name="T15" fmla="*/ 44 h 58"/>
                <a:gd name="T16" fmla="*/ 338 w 845"/>
                <a:gd name="T17" fmla="*/ 42 h 58"/>
                <a:gd name="T18" fmla="*/ 380 w 845"/>
                <a:gd name="T19" fmla="*/ 41 h 58"/>
                <a:gd name="T20" fmla="*/ 423 w 845"/>
                <a:gd name="T21" fmla="*/ 39 h 58"/>
                <a:gd name="T22" fmla="*/ 465 w 845"/>
                <a:gd name="T23" fmla="*/ 37 h 58"/>
                <a:gd name="T24" fmla="*/ 507 w 845"/>
                <a:gd name="T25" fmla="*/ 34 h 58"/>
                <a:gd name="T26" fmla="*/ 549 w 845"/>
                <a:gd name="T27" fmla="*/ 30 h 58"/>
                <a:gd name="T28" fmla="*/ 591 w 845"/>
                <a:gd name="T29" fmla="*/ 27 h 58"/>
                <a:gd name="T30" fmla="*/ 634 w 845"/>
                <a:gd name="T31" fmla="*/ 23 h 58"/>
                <a:gd name="T32" fmla="*/ 676 w 845"/>
                <a:gd name="T33" fmla="*/ 19 h 58"/>
                <a:gd name="T34" fmla="*/ 718 w 845"/>
                <a:gd name="T35" fmla="*/ 15 h 58"/>
                <a:gd name="T36" fmla="*/ 760 w 845"/>
                <a:gd name="T37" fmla="*/ 10 h 58"/>
                <a:gd name="T38" fmla="*/ 803 w 845"/>
                <a:gd name="T39" fmla="*/ 5 h 58"/>
                <a:gd name="T40" fmla="*/ 845 w 845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5"/>
                <a:gd name="T64" fmla="*/ 0 h 58"/>
                <a:gd name="T65" fmla="*/ 845 w 845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5" h="58">
                  <a:moveTo>
                    <a:pt x="0" y="58"/>
                  </a:moveTo>
                  <a:lnTo>
                    <a:pt x="42" y="57"/>
                  </a:lnTo>
                  <a:lnTo>
                    <a:pt x="85" y="56"/>
                  </a:lnTo>
                  <a:lnTo>
                    <a:pt x="127" y="54"/>
                  </a:lnTo>
                  <a:lnTo>
                    <a:pt x="169" y="52"/>
                  </a:lnTo>
                  <a:lnTo>
                    <a:pt x="211" y="50"/>
                  </a:lnTo>
                  <a:lnTo>
                    <a:pt x="254" y="47"/>
                  </a:lnTo>
                  <a:lnTo>
                    <a:pt x="296" y="44"/>
                  </a:lnTo>
                  <a:lnTo>
                    <a:pt x="338" y="42"/>
                  </a:lnTo>
                  <a:lnTo>
                    <a:pt x="380" y="41"/>
                  </a:lnTo>
                  <a:lnTo>
                    <a:pt x="423" y="39"/>
                  </a:lnTo>
                  <a:lnTo>
                    <a:pt x="465" y="37"/>
                  </a:lnTo>
                  <a:lnTo>
                    <a:pt x="507" y="34"/>
                  </a:lnTo>
                  <a:lnTo>
                    <a:pt x="549" y="30"/>
                  </a:lnTo>
                  <a:lnTo>
                    <a:pt x="591" y="27"/>
                  </a:lnTo>
                  <a:lnTo>
                    <a:pt x="634" y="23"/>
                  </a:lnTo>
                  <a:lnTo>
                    <a:pt x="676" y="19"/>
                  </a:lnTo>
                  <a:lnTo>
                    <a:pt x="718" y="15"/>
                  </a:lnTo>
                  <a:lnTo>
                    <a:pt x="760" y="10"/>
                  </a:lnTo>
                  <a:lnTo>
                    <a:pt x="803" y="5"/>
                  </a:lnTo>
                  <a:lnTo>
                    <a:pt x="845" y="0"/>
                  </a:lnTo>
                </a:path>
              </a:pathLst>
            </a:custGeom>
            <a:noFill/>
            <a:ln w="15875">
              <a:solidFill>
                <a:srgbClr val="F38E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2" name="Rectangle 26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941" y="2129"/>
              <a:ext cx="361" cy="6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World average</a:t>
              </a:r>
              <a:endParaRPr lang="en-US"/>
            </a:p>
          </p:txBody>
        </p:sp>
        <p:sp>
          <p:nvSpPr>
            <p:cNvPr id="83" name="Freeform 273"/>
            <p:cNvSpPr>
              <a:spLocks/>
            </p:cNvSpPr>
            <p:nvPr/>
          </p:nvSpPr>
          <p:spPr bwMode="auto">
            <a:xfrm>
              <a:off x="604" y="2277"/>
              <a:ext cx="4349" cy="765"/>
            </a:xfrm>
            <a:custGeom>
              <a:avLst/>
              <a:gdLst>
                <a:gd name="T0" fmla="*/ 0 w 916"/>
                <a:gd name="T1" fmla="*/ 158 h 158"/>
                <a:gd name="T2" fmla="*/ 46 w 916"/>
                <a:gd name="T3" fmla="*/ 154 h 158"/>
                <a:gd name="T4" fmla="*/ 92 w 916"/>
                <a:gd name="T5" fmla="*/ 151 h 158"/>
                <a:gd name="T6" fmla="*/ 137 w 916"/>
                <a:gd name="T7" fmla="*/ 147 h 158"/>
                <a:gd name="T8" fmla="*/ 183 w 916"/>
                <a:gd name="T9" fmla="*/ 140 h 158"/>
                <a:gd name="T10" fmla="*/ 229 w 916"/>
                <a:gd name="T11" fmla="*/ 134 h 158"/>
                <a:gd name="T12" fmla="*/ 275 w 916"/>
                <a:gd name="T13" fmla="*/ 126 h 158"/>
                <a:gd name="T14" fmla="*/ 321 w 916"/>
                <a:gd name="T15" fmla="*/ 116 h 158"/>
                <a:gd name="T16" fmla="*/ 366 w 916"/>
                <a:gd name="T17" fmla="*/ 109 h 158"/>
                <a:gd name="T18" fmla="*/ 412 w 916"/>
                <a:gd name="T19" fmla="*/ 110 h 158"/>
                <a:gd name="T20" fmla="*/ 458 w 916"/>
                <a:gd name="T21" fmla="*/ 106 h 158"/>
                <a:gd name="T22" fmla="*/ 504 w 916"/>
                <a:gd name="T23" fmla="*/ 100 h 158"/>
                <a:gd name="T24" fmla="*/ 550 w 916"/>
                <a:gd name="T25" fmla="*/ 93 h 158"/>
                <a:gd name="T26" fmla="*/ 595 w 916"/>
                <a:gd name="T27" fmla="*/ 84 h 158"/>
                <a:gd name="T28" fmla="*/ 641 w 916"/>
                <a:gd name="T29" fmla="*/ 74 h 158"/>
                <a:gd name="T30" fmla="*/ 687 w 916"/>
                <a:gd name="T31" fmla="*/ 64 h 158"/>
                <a:gd name="T32" fmla="*/ 733 w 916"/>
                <a:gd name="T33" fmla="*/ 53 h 158"/>
                <a:gd name="T34" fmla="*/ 779 w 916"/>
                <a:gd name="T35" fmla="*/ 42 h 158"/>
                <a:gd name="T36" fmla="*/ 824 w 916"/>
                <a:gd name="T37" fmla="*/ 29 h 158"/>
                <a:gd name="T38" fmla="*/ 870 w 916"/>
                <a:gd name="T39" fmla="*/ 15 h 158"/>
                <a:gd name="T40" fmla="*/ 916 w 916"/>
                <a:gd name="T41" fmla="*/ 0 h 1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6"/>
                <a:gd name="T64" fmla="*/ 0 h 158"/>
                <a:gd name="T65" fmla="*/ 916 w 916"/>
                <a:gd name="T66" fmla="*/ 158 h 1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6" h="158">
                  <a:moveTo>
                    <a:pt x="0" y="158"/>
                  </a:moveTo>
                  <a:lnTo>
                    <a:pt x="46" y="154"/>
                  </a:lnTo>
                  <a:lnTo>
                    <a:pt x="92" y="151"/>
                  </a:lnTo>
                  <a:lnTo>
                    <a:pt x="137" y="147"/>
                  </a:lnTo>
                  <a:lnTo>
                    <a:pt x="183" y="140"/>
                  </a:lnTo>
                  <a:lnTo>
                    <a:pt x="229" y="134"/>
                  </a:lnTo>
                  <a:lnTo>
                    <a:pt x="275" y="126"/>
                  </a:lnTo>
                  <a:lnTo>
                    <a:pt x="321" y="116"/>
                  </a:lnTo>
                  <a:lnTo>
                    <a:pt x="366" y="109"/>
                  </a:lnTo>
                  <a:lnTo>
                    <a:pt x="412" y="110"/>
                  </a:lnTo>
                  <a:lnTo>
                    <a:pt x="458" y="106"/>
                  </a:lnTo>
                  <a:lnTo>
                    <a:pt x="504" y="100"/>
                  </a:lnTo>
                  <a:lnTo>
                    <a:pt x="550" y="93"/>
                  </a:lnTo>
                  <a:lnTo>
                    <a:pt x="595" y="84"/>
                  </a:lnTo>
                  <a:lnTo>
                    <a:pt x="641" y="74"/>
                  </a:lnTo>
                  <a:lnTo>
                    <a:pt x="687" y="64"/>
                  </a:lnTo>
                  <a:lnTo>
                    <a:pt x="733" y="53"/>
                  </a:lnTo>
                  <a:lnTo>
                    <a:pt x="779" y="42"/>
                  </a:lnTo>
                  <a:lnTo>
                    <a:pt x="824" y="29"/>
                  </a:lnTo>
                  <a:lnTo>
                    <a:pt x="870" y="15"/>
                  </a:lnTo>
                  <a:lnTo>
                    <a:pt x="916" y="0"/>
                  </a:lnTo>
                </a:path>
              </a:pathLst>
            </a:cu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4" name="Rectangle 27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967" y="2269"/>
              <a:ext cx="339" cy="6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BRIC average</a:t>
              </a:r>
            </a:p>
          </p:txBody>
        </p:sp>
        <p:sp>
          <p:nvSpPr>
            <p:cNvPr id="85" name="Freeform 219"/>
            <p:cNvSpPr>
              <a:spLocks/>
            </p:cNvSpPr>
            <p:nvPr/>
          </p:nvSpPr>
          <p:spPr bwMode="auto">
            <a:xfrm>
              <a:off x="603" y="2220"/>
              <a:ext cx="4346" cy="956"/>
            </a:xfrm>
            <a:custGeom>
              <a:avLst/>
              <a:gdLst>
                <a:gd name="T0" fmla="*/ 0 w 845"/>
                <a:gd name="T1" fmla="*/ 186 h 186"/>
                <a:gd name="T2" fmla="*/ 42 w 845"/>
                <a:gd name="T3" fmla="*/ 183 h 186"/>
                <a:gd name="T4" fmla="*/ 85 w 845"/>
                <a:gd name="T5" fmla="*/ 180 h 186"/>
                <a:gd name="T6" fmla="*/ 127 w 845"/>
                <a:gd name="T7" fmla="*/ 176 h 186"/>
                <a:gd name="T8" fmla="*/ 169 w 845"/>
                <a:gd name="T9" fmla="*/ 171 h 186"/>
                <a:gd name="T10" fmla="*/ 211 w 845"/>
                <a:gd name="T11" fmla="*/ 165 h 186"/>
                <a:gd name="T12" fmla="*/ 254 w 845"/>
                <a:gd name="T13" fmla="*/ 158 h 186"/>
                <a:gd name="T14" fmla="*/ 296 w 845"/>
                <a:gd name="T15" fmla="*/ 150 h 186"/>
                <a:gd name="T16" fmla="*/ 338 w 845"/>
                <a:gd name="T17" fmla="*/ 143 h 186"/>
                <a:gd name="T18" fmla="*/ 380 w 845"/>
                <a:gd name="T19" fmla="*/ 138 h 186"/>
                <a:gd name="T20" fmla="*/ 423 w 845"/>
                <a:gd name="T21" fmla="*/ 133 h 186"/>
                <a:gd name="T22" fmla="*/ 465 w 845"/>
                <a:gd name="T23" fmla="*/ 127 h 186"/>
                <a:gd name="T24" fmla="*/ 507 w 845"/>
                <a:gd name="T25" fmla="*/ 119 h 186"/>
                <a:gd name="T26" fmla="*/ 549 w 845"/>
                <a:gd name="T27" fmla="*/ 110 h 186"/>
                <a:gd name="T28" fmla="*/ 591 w 845"/>
                <a:gd name="T29" fmla="*/ 98 h 186"/>
                <a:gd name="T30" fmla="*/ 634 w 845"/>
                <a:gd name="T31" fmla="*/ 86 h 186"/>
                <a:gd name="T32" fmla="*/ 676 w 845"/>
                <a:gd name="T33" fmla="*/ 72 h 186"/>
                <a:gd name="T34" fmla="*/ 718 w 845"/>
                <a:gd name="T35" fmla="*/ 57 h 186"/>
                <a:gd name="T36" fmla="*/ 760 w 845"/>
                <a:gd name="T37" fmla="*/ 40 h 186"/>
                <a:gd name="T38" fmla="*/ 803 w 845"/>
                <a:gd name="T39" fmla="*/ 21 h 186"/>
                <a:gd name="T40" fmla="*/ 845 w 845"/>
                <a:gd name="T41" fmla="*/ 0 h 1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5"/>
                <a:gd name="T64" fmla="*/ 0 h 186"/>
                <a:gd name="T65" fmla="*/ 845 w 845"/>
                <a:gd name="T66" fmla="*/ 186 h 1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5" h="186">
                  <a:moveTo>
                    <a:pt x="0" y="186"/>
                  </a:moveTo>
                  <a:lnTo>
                    <a:pt x="42" y="183"/>
                  </a:lnTo>
                  <a:lnTo>
                    <a:pt x="85" y="180"/>
                  </a:lnTo>
                  <a:lnTo>
                    <a:pt x="127" y="176"/>
                  </a:lnTo>
                  <a:lnTo>
                    <a:pt x="169" y="171"/>
                  </a:lnTo>
                  <a:lnTo>
                    <a:pt x="211" y="165"/>
                  </a:lnTo>
                  <a:lnTo>
                    <a:pt x="254" y="158"/>
                  </a:lnTo>
                  <a:lnTo>
                    <a:pt x="296" y="150"/>
                  </a:lnTo>
                  <a:lnTo>
                    <a:pt x="338" y="143"/>
                  </a:lnTo>
                  <a:lnTo>
                    <a:pt x="380" y="138"/>
                  </a:lnTo>
                  <a:lnTo>
                    <a:pt x="423" y="133"/>
                  </a:lnTo>
                  <a:lnTo>
                    <a:pt x="465" y="127"/>
                  </a:lnTo>
                  <a:lnTo>
                    <a:pt x="507" y="119"/>
                  </a:lnTo>
                  <a:lnTo>
                    <a:pt x="549" y="110"/>
                  </a:lnTo>
                  <a:lnTo>
                    <a:pt x="591" y="98"/>
                  </a:lnTo>
                  <a:lnTo>
                    <a:pt x="634" y="86"/>
                  </a:lnTo>
                  <a:lnTo>
                    <a:pt x="676" y="72"/>
                  </a:lnTo>
                  <a:lnTo>
                    <a:pt x="718" y="57"/>
                  </a:lnTo>
                  <a:lnTo>
                    <a:pt x="760" y="40"/>
                  </a:lnTo>
                  <a:lnTo>
                    <a:pt x="803" y="21"/>
                  </a:lnTo>
                  <a:lnTo>
                    <a:pt x="845" y="0"/>
                  </a:lnTo>
                </a:path>
              </a:pathLst>
            </a:custGeom>
            <a:noFill/>
            <a:ln w="15875">
              <a:solidFill>
                <a:srgbClr val="C4402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" name="Freeform 216"/>
            <p:cNvSpPr>
              <a:spLocks/>
            </p:cNvSpPr>
            <p:nvPr/>
          </p:nvSpPr>
          <p:spPr bwMode="auto">
            <a:xfrm>
              <a:off x="603" y="2431"/>
              <a:ext cx="4346" cy="452"/>
            </a:xfrm>
            <a:custGeom>
              <a:avLst/>
              <a:gdLst>
                <a:gd name="T0" fmla="*/ 0 w 845"/>
                <a:gd name="T1" fmla="*/ 88 h 88"/>
                <a:gd name="T2" fmla="*/ 42 w 845"/>
                <a:gd name="T3" fmla="*/ 86 h 88"/>
                <a:gd name="T4" fmla="*/ 85 w 845"/>
                <a:gd name="T5" fmla="*/ 84 h 88"/>
                <a:gd name="T6" fmla="*/ 127 w 845"/>
                <a:gd name="T7" fmla="*/ 83 h 88"/>
                <a:gd name="T8" fmla="*/ 169 w 845"/>
                <a:gd name="T9" fmla="*/ 78 h 88"/>
                <a:gd name="T10" fmla="*/ 211 w 845"/>
                <a:gd name="T11" fmla="*/ 74 h 88"/>
                <a:gd name="T12" fmla="*/ 254 w 845"/>
                <a:gd name="T13" fmla="*/ 68 h 88"/>
                <a:gd name="T14" fmla="*/ 296 w 845"/>
                <a:gd name="T15" fmla="*/ 61 h 88"/>
                <a:gd name="T16" fmla="*/ 338 w 845"/>
                <a:gd name="T17" fmla="*/ 55 h 88"/>
                <a:gd name="T18" fmla="*/ 380 w 845"/>
                <a:gd name="T19" fmla="*/ 57 h 88"/>
                <a:gd name="T20" fmla="*/ 423 w 845"/>
                <a:gd name="T21" fmla="*/ 56 h 88"/>
                <a:gd name="T22" fmla="*/ 465 w 845"/>
                <a:gd name="T23" fmla="*/ 51 h 88"/>
                <a:gd name="T24" fmla="*/ 507 w 845"/>
                <a:gd name="T25" fmla="*/ 46 h 88"/>
                <a:gd name="T26" fmla="*/ 549 w 845"/>
                <a:gd name="T27" fmla="*/ 40 h 88"/>
                <a:gd name="T28" fmla="*/ 591 w 845"/>
                <a:gd name="T29" fmla="*/ 35 h 88"/>
                <a:gd name="T30" fmla="*/ 634 w 845"/>
                <a:gd name="T31" fmla="*/ 29 h 88"/>
                <a:gd name="T32" fmla="*/ 676 w 845"/>
                <a:gd name="T33" fmla="*/ 24 h 88"/>
                <a:gd name="T34" fmla="*/ 718 w 845"/>
                <a:gd name="T35" fmla="*/ 18 h 88"/>
                <a:gd name="T36" fmla="*/ 760 w 845"/>
                <a:gd name="T37" fmla="*/ 12 h 88"/>
                <a:gd name="T38" fmla="*/ 803 w 845"/>
                <a:gd name="T39" fmla="*/ 6 h 88"/>
                <a:gd name="T40" fmla="*/ 845 w 845"/>
                <a:gd name="T41" fmla="*/ 0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5"/>
                <a:gd name="T64" fmla="*/ 0 h 88"/>
                <a:gd name="T65" fmla="*/ 845 w 845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5" h="88">
                  <a:moveTo>
                    <a:pt x="0" y="88"/>
                  </a:moveTo>
                  <a:lnTo>
                    <a:pt x="42" y="86"/>
                  </a:lnTo>
                  <a:lnTo>
                    <a:pt x="85" y="84"/>
                  </a:lnTo>
                  <a:lnTo>
                    <a:pt x="127" y="83"/>
                  </a:lnTo>
                  <a:lnTo>
                    <a:pt x="169" y="78"/>
                  </a:lnTo>
                  <a:lnTo>
                    <a:pt x="211" y="74"/>
                  </a:lnTo>
                  <a:lnTo>
                    <a:pt x="254" y="68"/>
                  </a:lnTo>
                  <a:lnTo>
                    <a:pt x="296" y="61"/>
                  </a:lnTo>
                  <a:lnTo>
                    <a:pt x="338" y="55"/>
                  </a:lnTo>
                  <a:lnTo>
                    <a:pt x="380" y="57"/>
                  </a:lnTo>
                  <a:lnTo>
                    <a:pt x="423" y="56"/>
                  </a:lnTo>
                  <a:lnTo>
                    <a:pt x="465" y="51"/>
                  </a:lnTo>
                  <a:lnTo>
                    <a:pt x="507" y="46"/>
                  </a:lnTo>
                  <a:lnTo>
                    <a:pt x="549" y="40"/>
                  </a:lnTo>
                  <a:lnTo>
                    <a:pt x="591" y="35"/>
                  </a:lnTo>
                  <a:lnTo>
                    <a:pt x="634" y="29"/>
                  </a:lnTo>
                  <a:lnTo>
                    <a:pt x="676" y="24"/>
                  </a:lnTo>
                  <a:lnTo>
                    <a:pt x="718" y="18"/>
                  </a:lnTo>
                  <a:lnTo>
                    <a:pt x="760" y="12"/>
                  </a:lnTo>
                  <a:lnTo>
                    <a:pt x="803" y="6"/>
                  </a:lnTo>
                  <a:lnTo>
                    <a:pt x="845" y="0"/>
                  </a:lnTo>
                </a:path>
              </a:pathLst>
            </a:custGeom>
            <a:noFill/>
            <a:ln w="15875">
              <a:solidFill>
                <a:srgbClr val="68820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251520" y="4581128"/>
            <a:ext cx="8640960" cy="1800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Várhatóan Kína után India GDP-je emelkedik a leggyorsabb ütemben (~10 %), bár a nagy, és folyamatosan növő népesség miatt az egy főre eső GDP mértéke legalacsonyabb marad a BRIC országok viszonylatában.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Kínában az „egy gyermek” program miatt lassul a népesség bővülése, ezért az egy főre jutó GDP mértéke kiemelkedően tud növekedni, azonban a társadalom gyors öregedése kockázatot jelent.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Oroszország </a:t>
            </a:r>
            <a:r>
              <a:rPr lang="hu-HU" sz="1300" dirty="0" smtClean="0"/>
              <a:t>gazdasága </a:t>
            </a:r>
            <a:r>
              <a:rPr lang="hu-HU" sz="1300" dirty="0" smtClean="0"/>
              <a:t>a válság után rövidesen helyreáll az energiaexport lehetőségek bővülésével és az energiaárak újbóli emelkedésével. A csökkenő népesség miatt az egy főre eső GDP mértéke kiemelkedő ütemben növekszik, ami közel megduplázódhat az évtized alatt.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Brazília továbbra is Latin-Amerika meghatározó országa marad, azonban további erőfeszítések szükségesek a lakosság életszínvonalának növeléséhez.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Elosztási veszteség és energiaintenzitás</a:t>
            </a:r>
            <a:endParaRPr lang="hu-HU" dirty="0"/>
          </a:p>
        </p:txBody>
      </p:sp>
      <p:grpSp>
        <p:nvGrpSpPr>
          <p:cNvPr id="3" name="Group 2"/>
          <p:cNvGrpSpPr/>
          <p:nvPr/>
        </p:nvGrpSpPr>
        <p:grpSpPr>
          <a:xfrm>
            <a:off x="2465434" y="3591122"/>
            <a:ext cx="6670229" cy="2736304"/>
            <a:chOff x="1124140" y="1665288"/>
            <a:chExt cx="7547007" cy="4171950"/>
          </a:xfrm>
        </p:grpSpPr>
        <p:grpSp>
          <p:nvGrpSpPr>
            <p:cNvPr id="4" name="Group 415"/>
            <p:cNvGrpSpPr>
              <a:grpSpLocks/>
            </p:cNvGrpSpPr>
            <p:nvPr/>
          </p:nvGrpSpPr>
          <p:grpSpPr bwMode="auto">
            <a:xfrm>
              <a:off x="5449888" y="1665288"/>
              <a:ext cx="2257425" cy="3917950"/>
              <a:chOff x="2722" y="852"/>
              <a:chExt cx="2949" cy="2249"/>
            </a:xfrm>
          </p:grpSpPr>
          <p:sp>
            <p:nvSpPr>
              <p:cNvPr id="203" name="Rectangle 416"/>
              <p:cNvSpPr>
                <a:spLocks noChangeArrowheads="1"/>
              </p:cNvSpPr>
              <p:nvPr/>
            </p:nvSpPr>
            <p:spPr bwMode="auto">
              <a:xfrm>
                <a:off x="2725" y="933"/>
                <a:ext cx="2946" cy="2166"/>
              </a:xfrm>
              <a:prstGeom prst="rect">
                <a:avLst/>
              </a:prstGeom>
              <a:solidFill>
                <a:srgbClr val="DDDDDD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04" name="Rectangle 41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724" y="859"/>
                <a:ext cx="2947" cy="203"/>
              </a:xfrm>
              <a:prstGeom prst="rect">
                <a:avLst/>
              </a:prstGeom>
              <a:solidFill>
                <a:srgbClr val="C0C0C0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72000" tIns="72000" rIns="36000" bIns="72000" anchor="ctr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4D4D4D"/>
                    </a:solidFill>
                  </a:rPr>
                  <a:t>Forecast</a:t>
                </a:r>
              </a:p>
            </p:txBody>
          </p:sp>
          <p:sp>
            <p:nvSpPr>
              <p:cNvPr id="205" name="Line 418"/>
              <p:cNvSpPr>
                <a:spLocks noChangeShapeType="1"/>
              </p:cNvSpPr>
              <p:nvPr/>
            </p:nvSpPr>
            <p:spPr bwMode="auto">
              <a:xfrm>
                <a:off x="2722" y="852"/>
                <a:ext cx="0" cy="2249"/>
              </a:xfrm>
              <a:prstGeom prst="line">
                <a:avLst/>
              </a:prstGeom>
              <a:noFill/>
              <a:ln w="63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5" name="Line 121"/>
            <p:cNvSpPr>
              <a:spLocks noChangeShapeType="1"/>
            </p:cNvSpPr>
            <p:nvPr/>
          </p:nvSpPr>
          <p:spPr bwMode="auto">
            <a:xfrm>
              <a:off x="1543050" y="5229225"/>
              <a:ext cx="6153150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Line 122"/>
            <p:cNvSpPr>
              <a:spLocks noChangeShapeType="1"/>
            </p:cNvSpPr>
            <p:nvPr/>
          </p:nvSpPr>
          <p:spPr bwMode="auto">
            <a:xfrm>
              <a:off x="1543050" y="4870450"/>
              <a:ext cx="6153150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Line 123"/>
            <p:cNvSpPr>
              <a:spLocks noChangeShapeType="1"/>
            </p:cNvSpPr>
            <p:nvPr/>
          </p:nvSpPr>
          <p:spPr bwMode="auto">
            <a:xfrm>
              <a:off x="1543050" y="4519613"/>
              <a:ext cx="6153150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Line 124"/>
            <p:cNvSpPr>
              <a:spLocks noChangeShapeType="1"/>
            </p:cNvSpPr>
            <p:nvPr/>
          </p:nvSpPr>
          <p:spPr bwMode="auto">
            <a:xfrm>
              <a:off x="1543050" y="4160838"/>
              <a:ext cx="6153150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Line 125"/>
            <p:cNvSpPr>
              <a:spLocks noChangeShapeType="1"/>
            </p:cNvSpPr>
            <p:nvPr/>
          </p:nvSpPr>
          <p:spPr bwMode="auto">
            <a:xfrm>
              <a:off x="1543050" y="3808413"/>
              <a:ext cx="6153150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Line 126"/>
            <p:cNvSpPr>
              <a:spLocks noChangeShapeType="1"/>
            </p:cNvSpPr>
            <p:nvPr/>
          </p:nvSpPr>
          <p:spPr bwMode="auto">
            <a:xfrm>
              <a:off x="1543050" y="3455988"/>
              <a:ext cx="6153150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Line 127"/>
            <p:cNvSpPr>
              <a:spLocks noChangeShapeType="1"/>
            </p:cNvSpPr>
            <p:nvPr/>
          </p:nvSpPr>
          <p:spPr bwMode="auto">
            <a:xfrm>
              <a:off x="1543050" y="3098800"/>
              <a:ext cx="6153150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Line 128"/>
            <p:cNvSpPr>
              <a:spLocks noChangeShapeType="1"/>
            </p:cNvSpPr>
            <p:nvPr/>
          </p:nvSpPr>
          <p:spPr bwMode="auto">
            <a:xfrm>
              <a:off x="1543050" y="2746375"/>
              <a:ext cx="6153150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Line 129"/>
            <p:cNvSpPr>
              <a:spLocks noChangeShapeType="1"/>
            </p:cNvSpPr>
            <p:nvPr/>
          </p:nvSpPr>
          <p:spPr bwMode="auto">
            <a:xfrm>
              <a:off x="1543050" y="2387600"/>
              <a:ext cx="6153150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Line 130"/>
            <p:cNvSpPr>
              <a:spLocks noChangeShapeType="1"/>
            </p:cNvSpPr>
            <p:nvPr/>
          </p:nvSpPr>
          <p:spPr bwMode="auto">
            <a:xfrm>
              <a:off x="1543050" y="2035175"/>
              <a:ext cx="6153150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Line 131"/>
            <p:cNvSpPr>
              <a:spLocks noChangeShapeType="1"/>
            </p:cNvSpPr>
            <p:nvPr/>
          </p:nvSpPr>
          <p:spPr bwMode="auto">
            <a:xfrm>
              <a:off x="1543050" y="2035175"/>
              <a:ext cx="0" cy="354647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Line 132"/>
            <p:cNvSpPr>
              <a:spLocks noChangeShapeType="1"/>
            </p:cNvSpPr>
            <p:nvPr/>
          </p:nvSpPr>
          <p:spPr bwMode="auto">
            <a:xfrm>
              <a:off x="1481138" y="5581650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Line 133"/>
            <p:cNvSpPr>
              <a:spLocks noChangeShapeType="1"/>
            </p:cNvSpPr>
            <p:nvPr/>
          </p:nvSpPr>
          <p:spPr bwMode="auto">
            <a:xfrm>
              <a:off x="1481138" y="5229225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Line 134"/>
            <p:cNvSpPr>
              <a:spLocks noChangeShapeType="1"/>
            </p:cNvSpPr>
            <p:nvPr/>
          </p:nvSpPr>
          <p:spPr bwMode="auto">
            <a:xfrm>
              <a:off x="1481138" y="4870450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Line 135"/>
            <p:cNvSpPr>
              <a:spLocks noChangeShapeType="1"/>
            </p:cNvSpPr>
            <p:nvPr/>
          </p:nvSpPr>
          <p:spPr bwMode="auto">
            <a:xfrm>
              <a:off x="1481138" y="4519613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Line 136"/>
            <p:cNvSpPr>
              <a:spLocks noChangeShapeType="1"/>
            </p:cNvSpPr>
            <p:nvPr/>
          </p:nvSpPr>
          <p:spPr bwMode="auto">
            <a:xfrm>
              <a:off x="1481138" y="4160838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Line 137"/>
            <p:cNvSpPr>
              <a:spLocks noChangeShapeType="1"/>
            </p:cNvSpPr>
            <p:nvPr/>
          </p:nvSpPr>
          <p:spPr bwMode="auto">
            <a:xfrm>
              <a:off x="1481138" y="3808413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Line 138"/>
            <p:cNvSpPr>
              <a:spLocks noChangeShapeType="1"/>
            </p:cNvSpPr>
            <p:nvPr/>
          </p:nvSpPr>
          <p:spPr bwMode="auto">
            <a:xfrm>
              <a:off x="1481138" y="3455988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Line 139"/>
            <p:cNvSpPr>
              <a:spLocks noChangeShapeType="1"/>
            </p:cNvSpPr>
            <p:nvPr/>
          </p:nvSpPr>
          <p:spPr bwMode="auto">
            <a:xfrm>
              <a:off x="1481138" y="3098800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Line 140"/>
            <p:cNvSpPr>
              <a:spLocks noChangeShapeType="1"/>
            </p:cNvSpPr>
            <p:nvPr/>
          </p:nvSpPr>
          <p:spPr bwMode="auto">
            <a:xfrm>
              <a:off x="1481138" y="2744788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Line 141"/>
            <p:cNvSpPr>
              <a:spLocks noChangeShapeType="1"/>
            </p:cNvSpPr>
            <p:nvPr/>
          </p:nvSpPr>
          <p:spPr bwMode="auto">
            <a:xfrm>
              <a:off x="1481138" y="2387600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Line 142"/>
            <p:cNvSpPr>
              <a:spLocks noChangeShapeType="1"/>
            </p:cNvSpPr>
            <p:nvPr/>
          </p:nvSpPr>
          <p:spPr bwMode="auto">
            <a:xfrm>
              <a:off x="1481138" y="2035175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Line 143"/>
            <p:cNvSpPr>
              <a:spLocks noChangeShapeType="1"/>
            </p:cNvSpPr>
            <p:nvPr/>
          </p:nvSpPr>
          <p:spPr bwMode="auto">
            <a:xfrm>
              <a:off x="1543050" y="5581650"/>
              <a:ext cx="6153150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Line 144"/>
            <p:cNvSpPr>
              <a:spLocks noChangeShapeType="1"/>
            </p:cNvSpPr>
            <p:nvPr/>
          </p:nvSpPr>
          <p:spPr bwMode="auto">
            <a:xfrm flipV="1">
              <a:off x="15430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Line 145"/>
            <p:cNvSpPr>
              <a:spLocks noChangeShapeType="1"/>
            </p:cNvSpPr>
            <p:nvPr/>
          </p:nvSpPr>
          <p:spPr bwMode="auto">
            <a:xfrm flipV="1">
              <a:off x="16954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Line 146"/>
            <p:cNvSpPr>
              <a:spLocks noChangeShapeType="1"/>
            </p:cNvSpPr>
            <p:nvPr/>
          </p:nvSpPr>
          <p:spPr bwMode="auto">
            <a:xfrm flipV="1">
              <a:off x="18478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Line 147"/>
            <p:cNvSpPr>
              <a:spLocks noChangeShapeType="1"/>
            </p:cNvSpPr>
            <p:nvPr/>
          </p:nvSpPr>
          <p:spPr bwMode="auto">
            <a:xfrm flipV="1">
              <a:off x="1989138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Line 148"/>
            <p:cNvSpPr>
              <a:spLocks noChangeShapeType="1"/>
            </p:cNvSpPr>
            <p:nvPr/>
          </p:nvSpPr>
          <p:spPr bwMode="auto">
            <a:xfrm flipV="1">
              <a:off x="21399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Line 149"/>
            <p:cNvSpPr>
              <a:spLocks noChangeShapeType="1"/>
            </p:cNvSpPr>
            <p:nvPr/>
          </p:nvSpPr>
          <p:spPr bwMode="auto">
            <a:xfrm flipV="1">
              <a:off x="22923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Line 150"/>
            <p:cNvSpPr>
              <a:spLocks noChangeShapeType="1"/>
            </p:cNvSpPr>
            <p:nvPr/>
          </p:nvSpPr>
          <p:spPr bwMode="auto">
            <a:xfrm flipV="1">
              <a:off x="24447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Line 151"/>
            <p:cNvSpPr>
              <a:spLocks noChangeShapeType="1"/>
            </p:cNvSpPr>
            <p:nvPr/>
          </p:nvSpPr>
          <p:spPr bwMode="auto">
            <a:xfrm flipV="1">
              <a:off x="2595563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Line 152"/>
            <p:cNvSpPr>
              <a:spLocks noChangeShapeType="1"/>
            </p:cNvSpPr>
            <p:nvPr/>
          </p:nvSpPr>
          <p:spPr bwMode="auto">
            <a:xfrm flipV="1">
              <a:off x="27463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Line 153"/>
            <p:cNvSpPr>
              <a:spLocks noChangeShapeType="1"/>
            </p:cNvSpPr>
            <p:nvPr/>
          </p:nvSpPr>
          <p:spPr bwMode="auto">
            <a:xfrm flipV="1">
              <a:off x="28892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Line 154"/>
            <p:cNvSpPr>
              <a:spLocks noChangeShapeType="1"/>
            </p:cNvSpPr>
            <p:nvPr/>
          </p:nvSpPr>
          <p:spPr bwMode="auto">
            <a:xfrm flipV="1">
              <a:off x="30416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Line 155"/>
            <p:cNvSpPr>
              <a:spLocks noChangeShapeType="1"/>
            </p:cNvSpPr>
            <p:nvPr/>
          </p:nvSpPr>
          <p:spPr bwMode="auto">
            <a:xfrm flipV="1">
              <a:off x="31940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Line 156"/>
            <p:cNvSpPr>
              <a:spLocks noChangeShapeType="1"/>
            </p:cNvSpPr>
            <p:nvPr/>
          </p:nvSpPr>
          <p:spPr bwMode="auto">
            <a:xfrm flipV="1">
              <a:off x="33432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Line 157"/>
            <p:cNvSpPr>
              <a:spLocks noChangeShapeType="1"/>
            </p:cNvSpPr>
            <p:nvPr/>
          </p:nvSpPr>
          <p:spPr bwMode="auto">
            <a:xfrm flipV="1">
              <a:off x="34956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Line 158"/>
            <p:cNvSpPr>
              <a:spLocks noChangeShapeType="1"/>
            </p:cNvSpPr>
            <p:nvPr/>
          </p:nvSpPr>
          <p:spPr bwMode="auto">
            <a:xfrm flipV="1">
              <a:off x="36480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Line 159"/>
            <p:cNvSpPr>
              <a:spLocks noChangeShapeType="1"/>
            </p:cNvSpPr>
            <p:nvPr/>
          </p:nvSpPr>
          <p:spPr bwMode="auto">
            <a:xfrm flipV="1">
              <a:off x="37909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Line 160"/>
            <p:cNvSpPr>
              <a:spLocks noChangeShapeType="1"/>
            </p:cNvSpPr>
            <p:nvPr/>
          </p:nvSpPr>
          <p:spPr bwMode="auto">
            <a:xfrm flipV="1">
              <a:off x="39433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Line 161"/>
            <p:cNvSpPr>
              <a:spLocks noChangeShapeType="1"/>
            </p:cNvSpPr>
            <p:nvPr/>
          </p:nvSpPr>
          <p:spPr bwMode="auto">
            <a:xfrm flipV="1">
              <a:off x="40925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Line 162"/>
            <p:cNvSpPr>
              <a:spLocks noChangeShapeType="1"/>
            </p:cNvSpPr>
            <p:nvPr/>
          </p:nvSpPr>
          <p:spPr bwMode="auto">
            <a:xfrm flipV="1">
              <a:off x="42449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Line 163"/>
            <p:cNvSpPr>
              <a:spLocks noChangeShapeType="1"/>
            </p:cNvSpPr>
            <p:nvPr/>
          </p:nvSpPr>
          <p:spPr bwMode="auto">
            <a:xfrm flipV="1">
              <a:off x="43973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Line 164"/>
            <p:cNvSpPr>
              <a:spLocks noChangeShapeType="1"/>
            </p:cNvSpPr>
            <p:nvPr/>
          </p:nvSpPr>
          <p:spPr bwMode="auto">
            <a:xfrm flipV="1">
              <a:off x="45497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Line 165"/>
            <p:cNvSpPr>
              <a:spLocks noChangeShapeType="1"/>
            </p:cNvSpPr>
            <p:nvPr/>
          </p:nvSpPr>
          <p:spPr bwMode="auto">
            <a:xfrm flipV="1">
              <a:off x="4691063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Line 166"/>
            <p:cNvSpPr>
              <a:spLocks noChangeShapeType="1"/>
            </p:cNvSpPr>
            <p:nvPr/>
          </p:nvSpPr>
          <p:spPr bwMode="auto">
            <a:xfrm flipV="1">
              <a:off x="48418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Line 167"/>
            <p:cNvSpPr>
              <a:spLocks noChangeShapeType="1"/>
            </p:cNvSpPr>
            <p:nvPr/>
          </p:nvSpPr>
          <p:spPr bwMode="auto">
            <a:xfrm flipV="1">
              <a:off x="49942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Line 168"/>
            <p:cNvSpPr>
              <a:spLocks noChangeShapeType="1"/>
            </p:cNvSpPr>
            <p:nvPr/>
          </p:nvSpPr>
          <p:spPr bwMode="auto">
            <a:xfrm flipV="1">
              <a:off x="51466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Line 169"/>
            <p:cNvSpPr>
              <a:spLocks noChangeShapeType="1"/>
            </p:cNvSpPr>
            <p:nvPr/>
          </p:nvSpPr>
          <p:spPr bwMode="auto">
            <a:xfrm flipV="1">
              <a:off x="5297488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Line 170"/>
            <p:cNvSpPr>
              <a:spLocks noChangeShapeType="1"/>
            </p:cNvSpPr>
            <p:nvPr/>
          </p:nvSpPr>
          <p:spPr bwMode="auto">
            <a:xfrm flipV="1">
              <a:off x="54483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Line 171"/>
            <p:cNvSpPr>
              <a:spLocks noChangeShapeType="1"/>
            </p:cNvSpPr>
            <p:nvPr/>
          </p:nvSpPr>
          <p:spPr bwMode="auto">
            <a:xfrm flipV="1">
              <a:off x="55911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Line 172"/>
            <p:cNvSpPr>
              <a:spLocks noChangeShapeType="1"/>
            </p:cNvSpPr>
            <p:nvPr/>
          </p:nvSpPr>
          <p:spPr bwMode="auto">
            <a:xfrm flipV="1">
              <a:off x="57435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Line 173"/>
            <p:cNvSpPr>
              <a:spLocks noChangeShapeType="1"/>
            </p:cNvSpPr>
            <p:nvPr/>
          </p:nvSpPr>
          <p:spPr bwMode="auto">
            <a:xfrm flipV="1">
              <a:off x="58959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Line 174"/>
            <p:cNvSpPr>
              <a:spLocks noChangeShapeType="1"/>
            </p:cNvSpPr>
            <p:nvPr/>
          </p:nvSpPr>
          <p:spPr bwMode="auto">
            <a:xfrm flipV="1">
              <a:off x="60452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Line 175"/>
            <p:cNvSpPr>
              <a:spLocks noChangeShapeType="1"/>
            </p:cNvSpPr>
            <p:nvPr/>
          </p:nvSpPr>
          <p:spPr bwMode="auto">
            <a:xfrm flipV="1">
              <a:off x="61976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Line 176"/>
            <p:cNvSpPr>
              <a:spLocks noChangeShapeType="1"/>
            </p:cNvSpPr>
            <p:nvPr/>
          </p:nvSpPr>
          <p:spPr bwMode="auto">
            <a:xfrm flipV="1">
              <a:off x="63500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Line 177"/>
            <p:cNvSpPr>
              <a:spLocks noChangeShapeType="1"/>
            </p:cNvSpPr>
            <p:nvPr/>
          </p:nvSpPr>
          <p:spPr bwMode="auto">
            <a:xfrm flipV="1">
              <a:off x="64928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Line 178"/>
            <p:cNvSpPr>
              <a:spLocks noChangeShapeType="1"/>
            </p:cNvSpPr>
            <p:nvPr/>
          </p:nvSpPr>
          <p:spPr bwMode="auto">
            <a:xfrm flipV="1">
              <a:off x="66452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Line 179"/>
            <p:cNvSpPr>
              <a:spLocks noChangeShapeType="1"/>
            </p:cNvSpPr>
            <p:nvPr/>
          </p:nvSpPr>
          <p:spPr bwMode="auto">
            <a:xfrm flipV="1">
              <a:off x="67945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4" name="Line 180"/>
            <p:cNvSpPr>
              <a:spLocks noChangeShapeType="1"/>
            </p:cNvSpPr>
            <p:nvPr/>
          </p:nvSpPr>
          <p:spPr bwMode="auto">
            <a:xfrm flipV="1">
              <a:off x="69469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5" name="Line 181"/>
            <p:cNvSpPr>
              <a:spLocks noChangeShapeType="1"/>
            </p:cNvSpPr>
            <p:nvPr/>
          </p:nvSpPr>
          <p:spPr bwMode="auto">
            <a:xfrm flipV="1">
              <a:off x="70993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6" name="Line 182"/>
            <p:cNvSpPr>
              <a:spLocks noChangeShapeType="1"/>
            </p:cNvSpPr>
            <p:nvPr/>
          </p:nvSpPr>
          <p:spPr bwMode="auto">
            <a:xfrm flipV="1">
              <a:off x="7250113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" name="Line 183"/>
            <p:cNvSpPr>
              <a:spLocks noChangeShapeType="1"/>
            </p:cNvSpPr>
            <p:nvPr/>
          </p:nvSpPr>
          <p:spPr bwMode="auto">
            <a:xfrm flipV="1">
              <a:off x="7392988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8" name="Line 184"/>
            <p:cNvSpPr>
              <a:spLocks noChangeShapeType="1"/>
            </p:cNvSpPr>
            <p:nvPr/>
          </p:nvSpPr>
          <p:spPr bwMode="auto">
            <a:xfrm flipV="1">
              <a:off x="75438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9" name="Line 185"/>
            <p:cNvSpPr>
              <a:spLocks noChangeShapeType="1"/>
            </p:cNvSpPr>
            <p:nvPr/>
          </p:nvSpPr>
          <p:spPr bwMode="auto">
            <a:xfrm flipV="1">
              <a:off x="76962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0" name="Freeform 186"/>
            <p:cNvSpPr>
              <a:spLocks/>
            </p:cNvSpPr>
            <p:nvPr/>
          </p:nvSpPr>
          <p:spPr bwMode="auto">
            <a:xfrm>
              <a:off x="1614488" y="4279900"/>
              <a:ext cx="6010275" cy="685800"/>
            </a:xfrm>
            <a:custGeom>
              <a:avLst/>
              <a:gdLst>
                <a:gd name="T0" fmla="*/ 0 w 3786"/>
                <a:gd name="T1" fmla="*/ 0 h 432"/>
                <a:gd name="T2" fmla="*/ 96 w 3786"/>
                <a:gd name="T3" fmla="*/ 40 h 432"/>
                <a:gd name="T4" fmla="*/ 191 w 3786"/>
                <a:gd name="T5" fmla="*/ 55 h 432"/>
                <a:gd name="T6" fmla="*/ 287 w 3786"/>
                <a:gd name="T7" fmla="*/ 83 h 432"/>
                <a:gd name="T8" fmla="*/ 382 w 3786"/>
                <a:gd name="T9" fmla="*/ 95 h 432"/>
                <a:gd name="T10" fmla="*/ 477 w 3786"/>
                <a:gd name="T11" fmla="*/ 119 h 432"/>
                <a:gd name="T12" fmla="*/ 567 w 3786"/>
                <a:gd name="T13" fmla="*/ 139 h 432"/>
                <a:gd name="T14" fmla="*/ 663 w 3786"/>
                <a:gd name="T15" fmla="*/ 139 h 432"/>
                <a:gd name="T16" fmla="*/ 758 w 3786"/>
                <a:gd name="T17" fmla="*/ 135 h 432"/>
                <a:gd name="T18" fmla="*/ 854 w 3786"/>
                <a:gd name="T19" fmla="*/ 143 h 432"/>
                <a:gd name="T20" fmla="*/ 949 w 3786"/>
                <a:gd name="T21" fmla="*/ 155 h 432"/>
                <a:gd name="T22" fmla="*/ 1045 w 3786"/>
                <a:gd name="T23" fmla="*/ 155 h 432"/>
                <a:gd name="T24" fmla="*/ 1135 w 3786"/>
                <a:gd name="T25" fmla="*/ 162 h 432"/>
                <a:gd name="T26" fmla="*/ 1230 w 3786"/>
                <a:gd name="T27" fmla="*/ 170 h 432"/>
                <a:gd name="T28" fmla="*/ 1326 w 3786"/>
                <a:gd name="T29" fmla="*/ 182 h 432"/>
                <a:gd name="T30" fmla="*/ 1421 w 3786"/>
                <a:gd name="T31" fmla="*/ 182 h 432"/>
                <a:gd name="T32" fmla="*/ 1517 w 3786"/>
                <a:gd name="T33" fmla="*/ 182 h 432"/>
                <a:gd name="T34" fmla="*/ 1612 w 3786"/>
                <a:gd name="T35" fmla="*/ 206 h 432"/>
                <a:gd name="T36" fmla="*/ 1702 w 3786"/>
                <a:gd name="T37" fmla="*/ 230 h 432"/>
                <a:gd name="T38" fmla="*/ 1798 w 3786"/>
                <a:gd name="T39" fmla="*/ 246 h 432"/>
                <a:gd name="T40" fmla="*/ 1893 w 3786"/>
                <a:gd name="T41" fmla="*/ 253 h 432"/>
                <a:gd name="T42" fmla="*/ 1989 w 3786"/>
                <a:gd name="T43" fmla="*/ 273 h 432"/>
                <a:gd name="T44" fmla="*/ 2084 w 3786"/>
                <a:gd name="T45" fmla="*/ 273 h 432"/>
                <a:gd name="T46" fmla="*/ 2174 w 3786"/>
                <a:gd name="T47" fmla="*/ 281 h 432"/>
                <a:gd name="T48" fmla="*/ 2269 w 3786"/>
                <a:gd name="T49" fmla="*/ 289 h 432"/>
                <a:gd name="T50" fmla="*/ 2365 w 3786"/>
                <a:gd name="T51" fmla="*/ 301 h 432"/>
                <a:gd name="T52" fmla="*/ 2461 w 3786"/>
                <a:gd name="T53" fmla="*/ 317 h 432"/>
                <a:gd name="T54" fmla="*/ 2556 w 3786"/>
                <a:gd name="T55" fmla="*/ 325 h 432"/>
                <a:gd name="T56" fmla="*/ 2652 w 3786"/>
                <a:gd name="T57" fmla="*/ 337 h 432"/>
                <a:gd name="T58" fmla="*/ 2741 w 3786"/>
                <a:gd name="T59" fmla="*/ 345 h 432"/>
                <a:gd name="T60" fmla="*/ 2837 w 3786"/>
                <a:gd name="T61" fmla="*/ 353 h 432"/>
                <a:gd name="T62" fmla="*/ 2932 w 3786"/>
                <a:gd name="T63" fmla="*/ 360 h 432"/>
                <a:gd name="T64" fmla="*/ 3028 w 3786"/>
                <a:gd name="T65" fmla="*/ 372 h 432"/>
                <a:gd name="T66" fmla="*/ 3123 w 3786"/>
                <a:gd name="T67" fmla="*/ 380 h 432"/>
                <a:gd name="T68" fmla="*/ 3219 w 3786"/>
                <a:gd name="T69" fmla="*/ 388 h 432"/>
                <a:gd name="T70" fmla="*/ 3309 w 3786"/>
                <a:gd name="T71" fmla="*/ 396 h 432"/>
                <a:gd name="T72" fmla="*/ 3404 w 3786"/>
                <a:gd name="T73" fmla="*/ 404 h 432"/>
                <a:gd name="T74" fmla="*/ 3500 w 3786"/>
                <a:gd name="T75" fmla="*/ 412 h 432"/>
                <a:gd name="T76" fmla="*/ 3595 w 3786"/>
                <a:gd name="T77" fmla="*/ 420 h 432"/>
                <a:gd name="T78" fmla="*/ 3691 w 3786"/>
                <a:gd name="T79" fmla="*/ 424 h 432"/>
                <a:gd name="T80" fmla="*/ 3786 w 3786"/>
                <a:gd name="T81" fmla="*/ 432 h 4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6"/>
                <a:gd name="T124" fmla="*/ 0 h 432"/>
                <a:gd name="T125" fmla="*/ 3786 w 3786"/>
                <a:gd name="T126" fmla="*/ 432 h 4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6" h="432">
                  <a:moveTo>
                    <a:pt x="0" y="0"/>
                  </a:moveTo>
                  <a:lnTo>
                    <a:pt x="96" y="40"/>
                  </a:lnTo>
                  <a:lnTo>
                    <a:pt x="191" y="55"/>
                  </a:lnTo>
                  <a:lnTo>
                    <a:pt x="287" y="83"/>
                  </a:lnTo>
                  <a:lnTo>
                    <a:pt x="382" y="95"/>
                  </a:lnTo>
                  <a:lnTo>
                    <a:pt x="477" y="119"/>
                  </a:lnTo>
                  <a:lnTo>
                    <a:pt x="567" y="139"/>
                  </a:lnTo>
                  <a:lnTo>
                    <a:pt x="663" y="139"/>
                  </a:lnTo>
                  <a:lnTo>
                    <a:pt x="758" y="135"/>
                  </a:lnTo>
                  <a:lnTo>
                    <a:pt x="854" y="143"/>
                  </a:lnTo>
                  <a:lnTo>
                    <a:pt x="949" y="155"/>
                  </a:lnTo>
                  <a:lnTo>
                    <a:pt x="1045" y="155"/>
                  </a:lnTo>
                  <a:lnTo>
                    <a:pt x="1135" y="162"/>
                  </a:lnTo>
                  <a:lnTo>
                    <a:pt x="1230" y="170"/>
                  </a:lnTo>
                  <a:lnTo>
                    <a:pt x="1326" y="182"/>
                  </a:lnTo>
                  <a:lnTo>
                    <a:pt x="1421" y="182"/>
                  </a:lnTo>
                  <a:lnTo>
                    <a:pt x="1517" y="182"/>
                  </a:lnTo>
                  <a:lnTo>
                    <a:pt x="1612" y="206"/>
                  </a:lnTo>
                  <a:lnTo>
                    <a:pt x="1702" y="230"/>
                  </a:lnTo>
                  <a:lnTo>
                    <a:pt x="1798" y="246"/>
                  </a:lnTo>
                  <a:lnTo>
                    <a:pt x="1893" y="253"/>
                  </a:lnTo>
                  <a:lnTo>
                    <a:pt x="1989" y="273"/>
                  </a:lnTo>
                  <a:lnTo>
                    <a:pt x="2084" y="273"/>
                  </a:lnTo>
                  <a:lnTo>
                    <a:pt x="2174" y="281"/>
                  </a:lnTo>
                  <a:lnTo>
                    <a:pt x="2269" y="289"/>
                  </a:lnTo>
                  <a:lnTo>
                    <a:pt x="2365" y="301"/>
                  </a:lnTo>
                  <a:lnTo>
                    <a:pt x="2461" y="317"/>
                  </a:lnTo>
                  <a:lnTo>
                    <a:pt x="2556" y="325"/>
                  </a:lnTo>
                  <a:lnTo>
                    <a:pt x="2652" y="337"/>
                  </a:lnTo>
                  <a:lnTo>
                    <a:pt x="2741" y="345"/>
                  </a:lnTo>
                  <a:lnTo>
                    <a:pt x="2837" y="353"/>
                  </a:lnTo>
                  <a:lnTo>
                    <a:pt x="2932" y="360"/>
                  </a:lnTo>
                  <a:lnTo>
                    <a:pt x="3028" y="372"/>
                  </a:lnTo>
                  <a:lnTo>
                    <a:pt x="3123" y="380"/>
                  </a:lnTo>
                  <a:lnTo>
                    <a:pt x="3219" y="388"/>
                  </a:lnTo>
                  <a:lnTo>
                    <a:pt x="3309" y="396"/>
                  </a:lnTo>
                  <a:lnTo>
                    <a:pt x="3404" y="404"/>
                  </a:lnTo>
                  <a:lnTo>
                    <a:pt x="3500" y="412"/>
                  </a:lnTo>
                  <a:lnTo>
                    <a:pt x="3595" y="420"/>
                  </a:lnTo>
                  <a:lnTo>
                    <a:pt x="3691" y="424"/>
                  </a:lnTo>
                  <a:lnTo>
                    <a:pt x="3786" y="432"/>
                  </a:lnTo>
                </a:path>
              </a:pathLst>
            </a:custGeom>
            <a:noFill/>
            <a:ln w="26988" cap="flat">
              <a:solidFill>
                <a:srgbClr val="CCD6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" name="Freeform 187"/>
            <p:cNvSpPr>
              <a:spLocks/>
            </p:cNvSpPr>
            <p:nvPr/>
          </p:nvSpPr>
          <p:spPr bwMode="auto">
            <a:xfrm>
              <a:off x="1614488" y="4865688"/>
              <a:ext cx="6010275" cy="257175"/>
            </a:xfrm>
            <a:custGeom>
              <a:avLst/>
              <a:gdLst>
                <a:gd name="T0" fmla="*/ 0 w 3786"/>
                <a:gd name="T1" fmla="*/ 162 h 162"/>
                <a:gd name="T2" fmla="*/ 96 w 3786"/>
                <a:gd name="T3" fmla="*/ 158 h 162"/>
                <a:gd name="T4" fmla="*/ 191 w 3786"/>
                <a:gd name="T5" fmla="*/ 158 h 162"/>
                <a:gd name="T6" fmla="*/ 287 w 3786"/>
                <a:gd name="T7" fmla="*/ 150 h 162"/>
                <a:gd name="T8" fmla="*/ 382 w 3786"/>
                <a:gd name="T9" fmla="*/ 139 h 162"/>
                <a:gd name="T10" fmla="*/ 477 w 3786"/>
                <a:gd name="T11" fmla="*/ 142 h 162"/>
                <a:gd name="T12" fmla="*/ 567 w 3786"/>
                <a:gd name="T13" fmla="*/ 139 h 162"/>
                <a:gd name="T14" fmla="*/ 663 w 3786"/>
                <a:gd name="T15" fmla="*/ 142 h 162"/>
                <a:gd name="T16" fmla="*/ 758 w 3786"/>
                <a:gd name="T17" fmla="*/ 131 h 162"/>
                <a:gd name="T18" fmla="*/ 854 w 3786"/>
                <a:gd name="T19" fmla="*/ 131 h 162"/>
                <a:gd name="T20" fmla="*/ 949 w 3786"/>
                <a:gd name="T21" fmla="*/ 99 h 162"/>
                <a:gd name="T22" fmla="*/ 1045 w 3786"/>
                <a:gd name="T23" fmla="*/ 87 h 162"/>
                <a:gd name="T24" fmla="*/ 1135 w 3786"/>
                <a:gd name="T25" fmla="*/ 79 h 162"/>
                <a:gd name="T26" fmla="*/ 1230 w 3786"/>
                <a:gd name="T27" fmla="*/ 83 h 162"/>
                <a:gd name="T28" fmla="*/ 1326 w 3786"/>
                <a:gd name="T29" fmla="*/ 87 h 162"/>
                <a:gd name="T30" fmla="*/ 1421 w 3786"/>
                <a:gd name="T31" fmla="*/ 83 h 162"/>
                <a:gd name="T32" fmla="*/ 1517 w 3786"/>
                <a:gd name="T33" fmla="*/ 67 h 162"/>
                <a:gd name="T34" fmla="*/ 1612 w 3786"/>
                <a:gd name="T35" fmla="*/ 59 h 162"/>
                <a:gd name="T36" fmla="*/ 1702 w 3786"/>
                <a:gd name="T37" fmla="*/ 47 h 162"/>
                <a:gd name="T38" fmla="*/ 1798 w 3786"/>
                <a:gd name="T39" fmla="*/ 40 h 162"/>
                <a:gd name="T40" fmla="*/ 1893 w 3786"/>
                <a:gd name="T41" fmla="*/ 44 h 162"/>
                <a:gd name="T42" fmla="*/ 1989 w 3786"/>
                <a:gd name="T43" fmla="*/ 55 h 162"/>
                <a:gd name="T44" fmla="*/ 2084 w 3786"/>
                <a:gd name="T45" fmla="*/ 59 h 162"/>
                <a:gd name="T46" fmla="*/ 2174 w 3786"/>
                <a:gd name="T47" fmla="*/ 59 h 162"/>
                <a:gd name="T48" fmla="*/ 2269 w 3786"/>
                <a:gd name="T49" fmla="*/ 67 h 162"/>
                <a:gd name="T50" fmla="*/ 2365 w 3786"/>
                <a:gd name="T51" fmla="*/ 63 h 162"/>
                <a:gd name="T52" fmla="*/ 2461 w 3786"/>
                <a:gd name="T53" fmla="*/ 67 h 162"/>
                <a:gd name="T54" fmla="*/ 2556 w 3786"/>
                <a:gd name="T55" fmla="*/ 63 h 162"/>
                <a:gd name="T56" fmla="*/ 2652 w 3786"/>
                <a:gd name="T57" fmla="*/ 59 h 162"/>
                <a:gd name="T58" fmla="*/ 2741 w 3786"/>
                <a:gd name="T59" fmla="*/ 51 h 162"/>
                <a:gd name="T60" fmla="*/ 2837 w 3786"/>
                <a:gd name="T61" fmla="*/ 47 h 162"/>
                <a:gd name="T62" fmla="*/ 2932 w 3786"/>
                <a:gd name="T63" fmla="*/ 44 h 162"/>
                <a:gd name="T64" fmla="*/ 3028 w 3786"/>
                <a:gd name="T65" fmla="*/ 40 h 162"/>
                <a:gd name="T66" fmla="*/ 3123 w 3786"/>
                <a:gd name="T67" fmla="*/ 36 h 162"/>
                <a:gd name="T68" fmla="*/ 3219 w 3786"/>
                <a:gd name="T69" fmla="*/ 32 h 162"/>
                <a:gd name="T70" fmla="*/ 3309 w 3786"/>
                <a:gd name="T71" fmla="*/ 28 h 162"/>
                <a:gd name="T72" fmla="*/ 3404 w 3786"/>
                <a:gd name="T73" fmla="*/ 20 h 162"/>
                <a:gd name="T74" fmla="*/ 3500 w 3786"/>
                <a:gd name="T75" fmla="*/ 16 h 162"/>
                <a:gd name="T76" fmla="*/ 3595 w 3786"/>
                <a:gd name="T77" fmla="*/ 12 h 162"/>
                <a:gd name="T78" fmla="*/ 3691 w 3786"/>
                <a:gd name="T79" fmla="*/ 8 h 162"/>
                <a:gd name="T80" fmla="*/ 3786 w 3786"/>
                <a:gd name="T81" fmla="*/ 0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6"/>
                <a:gd name="T124" fmla="*/ 0 h 162"/>
                <a:gd name="T125" fmla="*/ 3786 w 3786"/>
                <a:gd name="T126" fmla="*/ 162 h 1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6" h="162">
                  <a:moveTo>
                    <a:pt x="0" y="162"/>
                  </a:moveTo>
                  <a:lnTo>
                    <a:pt x="96" y="158"/>
                  </a:lnTo>
                  <a:lnTo>
                    <a:pt x="191" y="158"/>
                  </a:lnTo>
                  <a:lnTo>
                    <a:pt x="287" y="150"/>
                  </a:lnTo>
                  <a:lnTo>
                    <a:pt x="382" y="139"/>
                  </a:lnTo>
                  <a:lnTo>
                    <a:pt x="477" y="142"/>
                  </a:lnTo>
                  <a:lnTo>
                    <a:pt x="567" y="139"/>
                  </a:lnTo>
                  <a:lnTo>
                    <a:pt x="663" y="142"/>
                  </a:lnTo>
                  <a:lnTo>
                    <a:pt x="758" y="131"/>
                  </a:lnTo>
                  <a:lnTo>
                    <a:pt x="854" y="131"/>
                  </a:lnTo>
                  <a:lnTo>
                    <a:pt x="949" y="99"/>
                  </a:lnTo>
                  <a:lnTo>
                    <a:pt x="1045" y="87"/>
                  </a:lnTo>
                  <a:lnTo>
                    <a:pt x="1135" y="79"/>
                  </a:lnTo>
                  <a:lnTo>
                    <a:pt x="1230" y="83"/>
                  </a:lnTo>
                  <a:lnTo>
                    <a:pt x="1326" y="87"/>
                  </a:lnTo>
                  <a:lnTo>
                    <a:pt x="1421" y="83"/>
                  </a:lnTo>
                  <a:lnTo>
                    <a:pt x="1517" y="67"/>
                  </a:lnTo>
                  <a:lnTo>
                    <a:pt x="1612" y="59"/>
                  </a:lnTo>
                  <a:lnTo>
                    <a:pt x="1702" y="47"/>
                  </a:lnTo>
                  <a:lnTo>
                    <a:pt x="1798" y="40"/>
                  </a:lnTo>
                  <a:lnTo>
                    <a:pt x="1893" y="44"/>
                  </a:lnTo>
                  <a:lnTo>
                    <a:pt x="1989" y="55"/>
                  </a:lnTo>
                  <a:lnTo>
                    <a:pt x="2084" y="59"/>
                  </a:lnTo>
                  <a:lnTo>
                    <a:pt x="2174" y="59"/>
                  </a:lnTo>
                  <a:lnTo>
                    <a:pt x="2269" y="67"/>
                  </a:lnTo>
                  <a:lnTo>
                    <a:pt x="2365" y="63"/>
                  </a:lnTo>
                  <a:lnTo>
                    <a:pt x="2461" y="67"/>
                  </a:lnTo>
                  <a:lnTo>
                    <a:pt x="2556" y="63"/>
                  </a:lnTo>
                  <a:lnTo>
                    <a:pt x="2652" y="59"/>
                  </a:lnTo>
                  <a:lnTo>
                    <a:pt x="2741" y="51"/>
                  </a:lnTo>
                  <a:lnTo>
                    <a:pt x="2837" y="47"/>
                  </a:lnTo>
                  <a:lnTo>
                    <a:pt x="2932" y="44"/>
                  </a:lnTo>
                  <a:lnTo>
                    <a:pt x="3028" y="40"/>
                  </a:lnTo>
                  <a:lnTo>
                    <a:pt x="3123" y="36"/>
                  </a:lnTo>
                  <a:lnTo>
                    <a:pt x="3219" y="32"/>
                  </a:lnTo>
                  <a:lnTo>
                    <a:pt x="3309" y="28"/>
                  </a:lnTo>
                  <a:lnTo>
                    <a:pt x="3404" y="20"/>
                  </a:lnTo>
                  <a:lnTo>
                    <a:pt x="3500" y="16"/>
                  </a:lnTo>
                  <a:lnTo>
                    <a:pt x="3595" y="12"/>
                  </a:lnTo>
                  <a:lnTo>
                    <a:pt x="3691" y="8"/>
                  </a:lnTo>
                  <a:lnTo>
                    <a:pt x="3786" y="0"/>
                  </a:lnTo>
                </a:path>
              </a:pathLst>
            </a:custGeom>
            <a:noFill/>
            <a:ln w="26988" cap="flat">
              <a:solidFill>
                <a:srgbClr val="68820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" name="Freeform 188"/>
            <p:cNvSpPr>
              <a:spLocks/>
            </p:cNvSpPr>
            <p:nvPr/>
          </p:nvSpPr>
          <p:spPr bwMode="auto">
            <a:xfrm>
              <a:off x="3416300" y="3098800"/>
              <a:ext cx="4208463" cy="1219200"/>
            </a:xfrm>
            <a:custGeom>
              <a:avLst/>
              <a:gdLst>
                <a:gd name="T0" fmla="*/ 0 w 2651"/>
                <a:gd name="T1" fmla="*/ 127 h 768"/>
                <a:gd name="T2" fmla="*/ 96 w 2651"/>
                <a:gd name="T3" fmla="*/ 91 h 768"/>
                <a:gd name="T4" fmla="*/ 191 w 2651"/>
                <a:gd name="T5" fmla="*/ 20 h 768"/>
                <a:gd name="T6" fmla="*/ 287 w 2651"/>
                <a:gd name="T7" fmla="*/ 24 h 768"/>
                <a:gd name="T8" fmla="*/ 382 w 2651"/>
                <a:gd name="T9" fmla="*/ 0 h 768"/>
                <a:gd name="T10" fmla="*/ 478 w 2651"/>
                <a:gd name="T11" fmla="*/ 127 h 768"/>
                <a:gd name="T12" fmla="*/ 568 w 2651"/>
                <a:gd name="T13" fmla="*/ 36 h 768"/>
                <a:gd name="T14" fmla="*/ 663 w 2651"/>
                <a:gd name="T15" fmla="*/ 67 h 768"/>
                <a:gd name="T16" fmla="*/ 759 w 2651"/>
                <a:gd name="T17" fmla="*/ 182 h 768"/>
                <a:gd name="T18" fmla="*/ 854 w 2651"/>
                <a:gd name="T19" fmla="*/ 237 h 768"/>
                <a:gd name="T20" fmla="*/ 950 w 2651"/>
                <a:gd name="T21" fmla="*/ 289 h 768"/>
                <a:gd name="T22" fmla="*/ 1039 w 2651"/>
                <a:gd name="T23" fmla="*/ 340 h 768"/>
                <a:gd name="T24" fmla="*/ 1135 w 2651"/>
                <a:gd name="T25" fmla="*/ 388 h 768"/>
                <a:gd name="T26" fmla="*/ 1230 w 2651"/>
                <a:gd name="T27" fmla="*/ 439 h 768"/>
                <a:gd name="T28" fmla="*/ 1326 w 2651"/>
                <a:gd name="T29" fmla="*/ 507 h 768"/>
                <a:gd name="T30" fmla="*/ 1421 w 2651"/>
                <a:gd name="T31" fmla="*/ 530 h 768"/>
                <a:gd name="T32" fmla="*/ 1517 w 2651"/>
                <a:gd name="T33" fmla="*/ 550 h 768"/>
                <a:gd name="T34" fmla="*/ 1607 w 2651"/>
                <a:gd name="T35" fmla="*/ 570 h 768"/>
                <a:gd name="T36" fmla="*/ 1702 w 2651"/>
                <a:gd name="T37" fmla="*/ 590 h 768"/>
                <a:gd name="T38" fmla="*/ 1797 w 2651"/>
                <a:gd name="T39" fmla="*/ 610 h 768"/>
                <a:gd name="T40" fmla="*/ 1893 w 2651"/>
                <a:gd name="T41" fmla="*/ 629 h 768"/>
                <a:gd name="T42" fmla="*/ 1989 w 2651"/>
                <a:gd name="T43" fmla="*/ 649 h 768"/>
                <a:gd name="T44" fmla="*/ 2084 w 2651"/>
                <a:gd name="T45" fmla="*/ 665 h 768"/>
                <a:gd name="T46" fmla="*/ 2174 w 2651"/>
                <a:gd name="T47" fmla="*/ 685 h 768"/>
                <a:gd name="T48" fmla="*/ 2269 w 2651"/>
                <a:gd name="T49" fmla="*/ 701 h 768"/>
                <a:gd name="T50" fmla="*/ 2365 w 2651"/>
                <a:gd name="T51" fmla="*/ 720 h 768"/>
                <a:gd name="T52" fmla="*/ 2460 w 2651"/>
                <a:gd name="T53" fmla="*/ 736 h 768"/>
                <a:gd name="T54" fmla="*/ 2556 w 2651"/>
                <a:gd name="T55" fmla="*/ 752 h 768"/>
                <a:gd name="T56" fmla="*/ 2651 w 2651"/>
                <a:gd name="T57" fmla="*/ 768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51"/>
                <a:gd name="T88" fmla="*/ 0 h 768"/>
                <a:gd name="T89" fmla="*/ 2651 w 2651"/>
                <a:gd name="T90" fmla="*/ 768 h 7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51" h="768">
                  <a:moveTo>
                    <a:pt x="0" y="127"/>
                  </a:moveTo>
                  <a:lnTo>
                    <a:pt x="96" y="91"/>
                  </a:lnTo>
                  <a:lnTo>
                    <a:pt x="191" y="20"/>
                  </a:lnTo>
                  <a:lnTo>
                    <a:pt x="287" y="24"/>
                  </a:lnTo>
                  <a:lnTo>
                    <a:pt x="382" y="0"/>
                  </a:lnTo>
                  <a:lnTo>
                    <a:pt x="478" y="127"/>
                  </a:lnTo>
                  <a:lnTo>
                    <a:pt x="568" y="36"/>
                  </a:lnTo>
                  <a:lnTo>
                    <a:pt x="663" y="67"/>
                  </a:lnTo>
                  <a:lnTo>
                    <a:pt x="759" y="182"/>
                  </a:lnTo>
                  <a:lnTo>
                    <a:pt x="854" y="237"/>
                  </a:lnTo>
                  <a:lnTo>
                    <a:pt x="950" y="289"/>
                  </a:lnTo>
                  <a:lnTo>
                    <a:pt x="1039" y="340"/>
                  </a:lnTo>
                  <a:lnTo>
                    <a:pt x="1135" y="388"/>
                  </a:lnTo>
                  <a:lnTo>
                    <a:pt x="1230" y="439"/>
                  </a:lnTo>
                  <a:lnTo>
                    <a:pt x="1326" y="507"/>
                  </a:lnTo>
                  <a:lnTo>
                    <a:pt x="1421" y="530"/>
                  </a:lnTo>
                  <a:lnTo>
                    <a:pt x="1517" y="550"/>
                  </a:lnTo>
                  <a:lnTo>
                    <a:pt x="1607" y="570"/>
                  </a:lnTo>
                  <a:lnTo>
                    <a:pt x="1702" y="590"/>
                  </a:lnTo>
                  <a:lnTo>
                    <a:pt x="1797" y="610"/>
                  </a:lnTo>
                  <a:lnTo>
                    <a:pt x="1893" y="629"/>
                  </a:lnTo>
                  <a:lnTo>
                    <a:pt x="1989" y="649"/>
                  </a:lnTo>
                  <a:lnTo>
                    <a:pt x="2084" y="665"/>
                  </a:lnTo>
                  <a:lnTo>
                    <a:pt x="2174" y="685"/>
                  </a:lnTo>
                  <a:lnTo>
                    <a:pt x="2269" y="701"/>
                  </a:lnTo>
                  <a:lnTo>
                    <a:pt x="2365" y="720"/>
                  </a:lnTo>
                  <a:lnTo>
                    <a:pt x="2460" y="736"/>
                  </a:lnTo>
                  <a:lnTo>
                    <a:pt x="2556" y="752"/>
                  </a:lnTo>
                  <a:lnTo>
                    <a:pt x="2651" y="768"/>
                  </a:lnTo>
                </a:path>
              </a:pathLst>
            </a:custGeom>
            <a:noFill/>
            <a:ln w="26988" cap="flat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3" name="Freeform 189"/>
            <p:cNvSpPr>
              <a:spLocks/>
            </p:cNvSpPr>
            <p:nvPr/>
          </p:nvSpPr>
          <p:spPr bwMode="auto">
            <a:xfrm>
              <a:off x="1614488" y="2249488"/>
              <a:ext cx="6010275" cy="2609850"/>
            </a:xfrm>
            <a:custGeom>
              <a:avLst/>
              <a:gdLst>
                <a:gd name="T0" fmla="*/ 0 w 3786"/>
                <a:gd name="T1" fmla="*/ 0 h 1644"/>
                <a:gd name="T2" fmla="*/ 96 w 3786"/>
                <a:gd name="T3" fmla="*/ 115 h 1644"/>
                <a:gd name="T4" fmla="*/ 191 w 3786"/>
                <a:gd name="T5" fmla="*/ 202 h 1644"/>
                <a:gd name="T6" fmla="*/ 287 w 3786"/>
                <a:gd name="T7" fmla="*/ 285 h 1644"/>
                <a:gd name="T8" fmla="*/ 382 w 3786"/>
                <a:gd name="T9" fmla="*/ 404 h 1644"/>
                <a:gd name="T10" fmla="*/ 477 w 3786"/>
                <a:gd name="T11" fmla="*/ 495 h 1644"/>
                <a:gd name="T12" fmla="*/ 567 w 3786"/>
                <a:gd name="T13" fmla="*/ 543 h 1644"/>
                <a:gd name="T14" fmla="*/ 663 w 3786"/>
                <a:gd name="T15" fmla="*/ 610 h 1644"/>
                <a:gd name="T16" fmla="*/ 758 w 3786"/>
                <a:gd name="T17" fmla="*/ 673 h 1644"/>
                <a:gd name="T18" fmla="*/ 854 w 3786"/>
                <a:gd name="T19" fmla="*/ 701 h 1644"/>
                <a:gd name="T20" fmla="*/ 949 w 3786"/>
                <a:gd name="T21" fmla="*/ 752 h 1644"/>
                <a:gd name="T22" fmla="*/ 1045 w 3786"/>
                <a:gd name="T23" fmla="*/ 808 h 1644"/>
                <a:gd name="T24" fmla="*/ 1135 w 3786"/>
                <a:gd name="T25" fmla="*/ 927 h 1644"/>
                <a:gd name="T26" fmla="*/ 1230 w 3786"/>
                <a:gd name="T27" fmla="*/ 998 h 1644"/>
                <a:gd name="T28" fmla="*/ 1326 w 3786"/>
                <a:gd name="T29" fmla="*/ 1042 h 1644"/>
                <a:gd name="T30" fmla="*/ 1421 w 3786"/>
                <a:gd name="T31" fmla="*/ 1125 h 1644"/>
                <a:gd name="T32" fmla="*/ 1517 w 3786"/>
                <a:gd name="T33" fmla="*/ 1192 h 1644"/>
                <a:gd name="T34" fmla="*/ 1612 w 3786"/>
                <a:gd name="T35" fmla="*/ 1216 h 1644"/>
                <a:gd name="T36" fmla="*/ 1702 w 3786"/>
                <a:gd name="T37" fmla="*/ 1291 h 1644"/>
                <a:gd name="T38" fmla="*/ 1798 w 3786"/>
                <a:gd name="T39" fmla="*/ 1351 h 1644"/>
                <a:gd name="T40" fmla="*/ 1893 w 3786"/>
                <a:gd name="T41" fmla="*/ 1410 h 1644"/>
                <a:gd name="T42" fmla="*/ 1989 w 3786"/>
                <a:gd name="T43" fmla="*/ 1426 h 1644"/>
                <a:gd name="T44" fmla="*/ 2084 w 3786"/>
                <a:gd name="T45" fmla="*/ 1422 h 1644"/>
                <a:gd name="T46" fmla="*/ 2174 w 3786"/>
                <a:gd name="T47" fmla="*/ 1378 h 1644"/>
                <a:gd name="T48" fmla="*/ 2269 w 3786"/>
                <a:gd name="T49" fmla="*/ 1323 h 1644"/>
                <a:gd name="T50" fmla="*/ 2365 w 3786"/>
                <a:gd name="T51" fmla="*/ 1315 h 1644"/>
                <a:gd name="T52" fmla="*/ 2461 w 3786"/>
                <a:gd name="T53" fmla="*/ 1323 h 1644"/>
                <a:gd name="T54" fmla="*/ 2556 w 3786"/>
                <a:gd name="T55" fmla="*/ 1354 h 1644"/>
                <a:gd name="T56" fmla="*/ 2652 w 3786"/>
                <a:gd name="T57" fmla="*/ 1382 h 1644"/>
                <a:gd name="T58" fmla="*/ 2741 w 3786"/>
                <a:gd name="T59" fmla="*/ 1406 h 1644"/>
                <a:gd name="T60" fmla="*/ 2837 w 3786"/>
                <a:gd name="T61" fmla="*/ 1434 h 1644"/>
                <a:gd name="T62" fmla="*/ 2932 w 3786"/>
                <a:gd name="T63" fmla="*/ 1457 h 1644"/>
                <a:gd name="T64" fmla="*/ 3028 w 3786"/>
                <a:gd name="T65" fmla="*/ 1481 h 1644"/>
                <a:gd name="T66" fmla="*/ 3123 w 3786"/>
                <a:gd name="T67" fmla="*/ 1505 h 1644"/>
                <a:gd name="T68" fmla="*/ 3219 w 3786"/>
                <a:gd name="T69" fmla="*/ 1529 h 1644"/>
                <a:gd name="T70" fmla="*/ 3309 w 3786"/>
                <a:gd name="T71" fmla="*/ 1549 h 1644"/>
                <a:gd name="T72" fmla="*/ 3404 w 3786"/>
                <a:gd name="T73" fmla="*/ 1568 h 1644"/>
                <a:gd name="T74" fmla="*/ 3500 w 3786"/>
                <a:gd name="T75" fmla="*/ 1588 h 1644"/>
                <a:gd name="T76" fmla="*/ 3595 w 3786"/>
                <a:gd name="T77" fmla="*/ 1608 h 1644"/>
                <a:gd name="T78" fmla="*/ 3691 w 3786"/>
                <a:gd name="T79" fmla="*/ 1628 h 1644"/>
                <a:gd name="T80" fmla="*/ 3786 w 3786"/>
                <a:gd name="T81" fmla="*/ 1644 h 16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6"/>
                <a:gd name="T124" fmla="*/ 0 h 1644"/>
                <a:gd name="T125" fmla="*/ 3786 w 3786"/>
                <a:gd name="T126" fmla="*/ 1644 h 16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6" h="1644">
                  <a:moveTo>
                    <a:pt x="0" y="0"/>
                  </a:moveTo>
                  <a:lnTo>
                    <a:pt x="96" y="115"/>
                  </a:lnTo>
                  <a:lnTo>
                    <a:pt x="191" y="202"/>
                  </a:lnTo>
                  <a:lnTo>
                    <a:pt x="287" y="285"/>
                  </a:lnTo>
                  <a:lnTo>
                    <a:pt x="382" y="404"/>
                  </a:lnTo>
                  <a:lnTo>
                    <a:pt x="477" y="495"/>
                  </a:lnTo>
                  <a:lnTo>
                    <a:pt x="567" y="543"/>
                  </a:lnTo>
                  <a:lnTo>
                    <a:pt x="663" y="610"/>
                  </a:lnTo>
                  <a:lnTo>
                    <a:pt x="758" y="673"/>
                  </a:lnTo>
                  <a:lnTo>
                    <a:pt x="854" y="701"/>
                  </a:lnTo>
                  <a:lnTo>
                    <a:pt x="949" y="752"/>
                  </a:lnTo>
                  <a:lnTo>
                    <a:pt x="1045" y="808"/>
                  </a:lnTo>
                  <a:lnTo>
                    <a:pt x="1135" y="927"/>
                  </a:lnTo>
                  <a:lnTo>
                    <a:pt x="1230" y="998"/>
                  </a:lnTo>
                  <a:lnTo>
                    <a:pt x="1326" y="1042"/>
                  </a:lnTo>
                  <a:lnTo>
                    <a:pt x="1421" y="1125"/>
                  </a:lnTo>
                  <a:lnTo>
                    <a:pt x="1517" y="1192"/>
                  </a:lnTo>
                  <a:lnTo>
                    <a:pt x="1612" y="1216"/>
                  </a:lnTo>
                  <a:lnTo>
                    <a:pt x="1702" y="1291"/>
                  </a:lnTo>
                  <a:lnTo>
                    <a:pt x="1798" y="1351"/>
                  </a:lnTo>
                  <a:lnTo>
                    <a:pt x="1893" y="1410"/>
                  </a:lnTo>
                  <a:lnTo>
                    <a:pt x="1989" y="1426"/>
                  </a:lnTo>
                  <a:lnTo>
                    <a:pt x="2084" y="1422"/>
                  </a:lnTo>
                  <a:lnTo>
                    <a:pt x="2174" y="1378"/>
                  </a:lnTo>
                  <a:lnTo>
                    <a:pt x="2269" y="1323"/>
                  </a:lnTo>
                  <a:lnTo>
                    <a:pt x="2365" y="1315"/>
                  </a:lnTo>
                  <a:lnTo>
                    <a:pt x="2461" y="1323"/>
                  </a:lnTo>
                  <a:lnTo>
                    <a:pt x="2556" y="1354"/>
                  </a:lnTo>
                  <a:lnTo>
                    <a:pt x="2652" y="1382"/>
                  </a:lnTo>
                  <a:lnTo>
                    <a:pt x="2741" y="1406"/>
                  </a:lnTo>
                  <a:lnTo>
                    <a:pt x="2837" y="1434"/>
                  </a:lnTo>
                  <a:lnTo>
                    <a:pt x="2932" y="1457"/>
                  </a:lnTo>
                  <a:lnTo>
                    <a:pt x="3028" y="1481"/>
                  </a:lnTo>
                  <a:lnTo>
                    <a:pt x="3123" y="1505"/>
                  </a:lnTo>
                  <a:lnTo>
                    <a:pt x="3219" y="1529"/>
                  </a:lnTo>
                  <a:lnTo>
                    <a:pt x="3309" y="1549"/>
                  </a:lnTo>
                  <a:lnTo>
                    <a:pt x="3404" y="1568"/>
                  </a:lnTo>
                  <a:lnTo>
                    <a:pt x="3500" y="1588"/>
                  </a:lnTo>
                  <a:lnTo>
                    <a:pt x="3595" y="1608"/>
                  </a:lnTo>
                  <a:lnTo>
                    <a:pt x="3691" y="1628"/>
                  </a:lnTo>
                  <a:lnTo>
                    <a:pt x="3786" y="1644"/>
                  </a:lnTo>
                </a:path>
              </a:pathLst>
            </a:custGeom>
            <a:noFill/>
            <a:ln w="269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4" name="Freeform 190"/>
            <p:cNvSpPr>
              <a:spLocks/>
            </p:cNvSpPr>
            <p:nvPr/>
          </p:nvSpPr>
          <p:spPr bwMode="auto">
            <a:xfrm>
              <a:off x="1614488" y="4702175"/>
              <a:ext cx="6010275" cy="231775"/>
            </a:xfrm>
            <a:custGeom>
              <a:avLst/>
              <a:gdLst>
                <a:gd name="T0" fmla="*/ 0 w 3786"/>
                <a:gd name="T1" fmla="*/ 111 h 146"/>
                <a:gd name="T2" fmla="*/ 96 w 3786"/>
                <a:gd name="T3" fmla="*/ 79 h 146"/>
                <a:gd name="T4" fmla="*/ 191 w 3786"/>
                <a:gd name="T5" fmla="*/ 83 h 146"/>
                <a:gd name="T6" fmla="*/ 287 w 3786"/>
                <a:gd name="T7" fmla="*/ 91 h 146"/>
                <a:gd name="T8" fmla="*/ 382 w 3786"/>
                <a:gd name="T9" fmla="*/ 51 h 146"/>
                <a:gd name="T10" fmla="*/ 477 w 3786"/>
                <a:gd name="T11" fmla="*/ 55 h 146"/>
                <a:gd name="T12" fmla="*/ 567 w 3786"/>
                <a:gd name="T13" fmla="*/ 43 h 146"/>
                <a:gd name="T14" fmla="*/ 663 w 3786"/>
                <a:gd name="T15" fmla="*/ 55 h 146"/>
                <a:gd name="T16" fmla="*/ 758 w 3786"/>
                <a:gd name="T17" fmla="*/ 59 h 146"/>
                <a:gd name="T18" fmla="*/ 854 w 3786"/>
                <a:gd name="T19" fmla="*/ 63 h 146"/>
                <a:gd name="T20" fmla="*/ 949 w 3786"/>
                <a:gd name="T21" fmla="*/ 63 h 146"/>
                <a:gd name="T22" fmla="*/ 1045 w 3786"/>
                <a:gd name="T23" fmla="*/ 35 h 146"/>
                <a:gd name="T24" fmla="*/ 1135 w 3786"/>
                <a:gd name="T25" fmla="*/ 35 h 146"/>
                <a:gd name="T26" fmla="*/ 1230 w 3786"/>
                <a:gd name="T27" fmla="*/ 35 h 146"/>
                <a:gd name="T28" fmla="*/ 1326 w 3786"/>
                <a:gd name="T29" fmla="*/ 35 h 146"/>
                <a:gd name="T30" fmla="*/ 1421 w 3786"/>
                <a:gd name="T31" fmla="*/ 0 h 146"/>
                <a:gd name="T32" fmla="*/ 1517 w 3786"/>
                <a:gd name="T33" fmla="*/ 55 h 146"/>
                <a:gd name="T34" fmla="*/ 1612 w 3786"/>
                <a:gd name="T35" fmla="*/ 51 h 146"/>
                <a:gd name="T36" fmla="*/ 1702 w 3786"/>
                <a:gd name="T37" fmla="*/ 59 h 146"/>
                <a:gd name="T38" fmla="*/ 1798 w 3786"/>
                <a:gd name="T39" fmla="*/ 59 h 146"/>
                <a:gd name="T40" fmla="*/ 1893 w 3786"/>
                <a:gd name="T41" fmla="*/ 63 h 146"/>
                <a:gd name="T42" fmla="*/ 1989 w 3786"/>
                <a:gd name="T43" fmla="*/ 71 h 146"/>
                <a:gd name="T44" fmla="*/ 2084 w 3786"/>
                <a:gd name="T45" fmla="*/ 91 h 146"/>
                <a:gd name="T46" fmla="*/ 2174 w 3786"/>
                <a:gd name="T47" fmla="*/ 114 h 146"/>
                <a:gd name="T48" fmla="*/ 2269 w 3786"/>
                <a:gd name="T49" fmla="*/ 111 h 146"/>
                <a:gd name="T50" fmla="*/ 2365 w 3786"/>
                <a:gd name="T51" fmla="*/ 126 h 146"/>
                <a:gd name="T52" fmla="*/ 2461 w 3786"/>
                <a:gd name="T53" fmla="*/ 134 h 146"/>
                <a:gd name="T54" fmla="*/ 2556 w 3786"/>
                <a:gd name="T55" fmla="*/ 134 h 146"/>
                <a:gd name="T56" fmla="*/ 2652 w 3786"/>
                <a:gd name="T57" fmla="*/ 134 h 146"/>
                <a:gd name="T58" fmla="*/ 2741 w 3786"/>
                <a:gd name="T59" fmla="*/ 134 h 146"/>
                <a:gd name="T60" fmla="*/ 2837 w 3786"/>
                <a:gd name="T61" fmla="*/ 138 h 146"/>
                <a:gd name="T62" fmla="*/ 2932 w 3786"/>
                <a:gd name="T63" fmla="*/ 138 h 146"/>
                <a:gd name="T64" fmla="*/ 3028 w 3786"/>
                <a:gd name="T65" fmla="*/ 138 h 146"/>
                <a:gd name="T66" fmla="*/ 3123 w 3786"/>
                <a:gd name="T67" fmla="*/ 138 h 146"/>
                <a:gd name="T68" fmla="*/ 3219 w 3786"/>
                <a:gd name="T69" fmla="*/ 138 h 146"/>
                <a:gd name="T70" fmla="*/ 3309 w 3786"/>
                <a:gd name="T71" fmla="*/ 142 h 146"/>
                <a:gd name="T72" fmla="*/ 3404 w 3786"/>
                <a:gd name="T73" fmla="*/ 142 h 146"/>
                <a:gd name="T74" fmla="*/ 3500 w 3786"/>
                <a:gd name="T75" fmla="*/ 142 h 146"/>
                <a:gd name="T76" fmla="*/ 3595 w 3786"/>
                <a:gd name="T77" fmla="*/ 142 h 146"/>
                <a:gd name="T78" fmla="*/ 3691 w 3786"/>
                <a:gd name="T79" fmla="*/ 142 h 146"/>
                <a:gd name="T80" fmla="*/ 3786 w 3786"/>
                <a:gd name="T81" fmla="*/ 146 h 1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6"/>
                <a:gd name="T124" fmla="*/ 0 h 146"/>
                <a:gd name="T125" fmla="*/ 3786 w 3786"/>
                <a:gd name="T126" fmla="*/ 146 h 1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6" h="146">
                  <a:moveTo>
                    <a:pt x="0" y="111"/>
                  </a:moveTo>
                  <a:lnTo>
                    <a:pt x="96" y="79"/>
                  </a:lnTo>
                  <a:lnTo>
                    <a:pt x="191" y="83"/>
                  </a:lnTo>
                  <a:lnTo>
                    <a:pt x="287" y="91"/>
                  </a:lnTo>
                  <a:lnTo>
                    <a:pt x="382" y="51"/>
                  </a:lnTo>
                  <a:lnTo>
                    <a:pt x="477" y="55"/>
                  </a:lnTo>
                  <a:lnTo>
                    <a:pt x="567" y="43"/>
                  </a:lnTo>
                  <a:lnTo>
                    <a:pt x="663" y="55"/>
                  </a:lnTo>
                  <a:lnTo>
                    <a:pt x="758" y="59"/>
                  </a:lnTo>
                  <a:lnTo>
                    <a:pt x="854" y="63"/>
                  </a:lnTo>
                  <a:lnTo>
                    <a:pt x="949" y="63"/>
                  </a:lnTo>
                  <a:lnTo>
                    <a:pt x="1045" y="35"/>
                  </a:lnTo>
                  <a:lnTo>
                    <a:pt x="1135" y="35"/>
                  </a:lnTo>
                  <a:lnTo>
                    <a:pt x="1230" y="35"/>
                  </a:lnTo>
                  <a:lnTo>
                    <a:pt x="1326" y="35"/>
                  </a:lnTo>
                  <a:lnTo>
                    <a:pt x="1421" y="0"/>
                  </a:lnTo>
                  <a:lnTo>
                    <a:pt x="1517" y="55"/>
                  </a:lnTo>
                  <a:lnTo>
                    <a:pt x="1612" y="51"/>
                  </a:lnTo>
                  <a:lnTo>
                    <a:pt x="1702" y="59"/>
                  </a:lnTo>
                  <a:lnTo>
                    <a:pt x="1798" y="59"/>
                  </a:lnTo>
                  <a:lnTo>
                    <a:pt x="1893" y="63"/>
                  </a:lnTo>
                  <a:lnTo>
                    <a:pt x="1989" y="71"/>
                  </a:lnTo>
                  <a:lnTo>
                    <a:pt x="2084" y="91"/>
                  </a:lnTo>
                  <a:lnTo>
                    <a:pt x="2174" y="114"/>
                  </a:lnTo>
                  <a:lnTo>
                    <a:pt x="2269" y="111"/>
                  </a:lnTo>
                  <a:lnTo>
                    <a:pt x="2365" y="126"/>
                  </a:lnTo>
                  <a:lnTo>
                    <a:pt x="2461" y="134"/>
                  </a:lnTo>
                  <a:lnTo>
                    <a:pt x="2556" y="134"/>
                  </a:lnTo>
                  <a:lnTo>
                    <a:pt x="2652" y="134"/>
                  </a:lnTo>
                  <a:lnTo>
                    <a:pt x="2741" y="134"/>
                  </a:lnTo>
                  <a:lnTo>
                    <a:pt x="2837" y="138"/>
                  </a:lnTo>
                  <a:lnTo>
                    <a:pt x="2932" y="138"/>
                  </a:lnTo>
                  <a:lnTo>
                    <a:pt x="3028" y="138"/>
                  </a:lnTo>
                  <a:lnTo>
                    <a:pt x="3123" y="138"/>
                  </a:lnTo>
                  <a:lnTo>
                    <a:pt x="3219" y="138"/>
                  </a:lnTo>
                  <a:lnTo>
                    <a:pt x="3309" y="142"/>
                  </a:lnTo>
                  <a:lnTo>
                    <a:pt x="3404" y="142"/>
                  </a:lnTo>
                  <a:lnTo>
                    <a:pt x="3500" y="142"/>
                  </a:lnTo>
                  <a:lnTo>
                    <a:pt x="3595" y="142"/>
                  </a:lnTo>
                  <a:lnTo>
                    <a:pt x="3691" y="142"/>
                  </a:lnTo>
                  <a:lnTo>
                    <a:pt x="3786" y="146"/>
                  </a:lnTo>
                </a:path>
              </a:pathLst>
            </a:custGeom>
            <a:noFill/>
            <a:ln w="26988" cap="flat">
              <a:solidFill>
                <a:srgbClr val="F06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5" name="Freeform 191"/>
            <p:cNvSpPr>
              <a:spLocks/>
            </p:cNvSpPr>
            <p:nvPr/>
          </p:nvSpPr>
          <p:spPr bwMode="auto">
            <a:xfrm>
              <a:off x="3719513" y="4657725"/>
              <a:ext cx="3905250" cy="250825"/>
            </a:xfrm>
            <a:custGeom>
              <a:avLst/>
              <a:gdLst>
                <a:gd name="T0" fmla="*/ 0 w 2460"/>
                <a:gd name="T1" fmla="*/ 0 h 158"/>
                <a:gd name="T2" fmla="*/ 95 w 2460"/>
                <a:gd name="T3" fmla="*/ 4 h 158"/>
                <a:gd name="T4" fmla="*/ 191 w 2460"/>
                <a:gd name="T5" fmla="*/ 12 h 158"/>
                <a:gd name="T6" fmla="*/ 286 w 2460"/>
                <a:gd name="T7" fmla="*/ 24 h 158"/>
                <a:gd name="T8" fmla="*/ 376 w 2460"/>
                <a:gd name="T9" fmla="*/ 36 h 158"/>
                <a:gd name="T10" fmla="*/ 472 w 2460"/>
                <a:gd name="T11" fmla="*/ 44 h 158"/>
                <a:gd name="T12" fmla="*/ 567 w 2460"/>
                <a:gd name="T13" fmla="*/ 56 h 158"/>
                <a:gd name="T14" fmla="*/ 663 w 2460"/>
                <a:gd name="T15" fmla="*/ 63 h 158"/>
                <a:gd name="T16" fmla="*/ 758 w 2460"/>
                <a:gd name="T17" fmla="*/ 63 h 158"/>
                <a:gd name="T18" fmla="*/ 848 w 2460"/>
                <a:gd name="T19" fmla="*/ 63 h 158"/>
                <a:gd name="T20" fmla="*/ 944 w 2460"/>
                <a:gd name="T21" fmla="*/ 63 h 158"/>
                <a:gd name="T22" fmla="*/ 1039 w 2460"/>
                <a:gd name="T23" fmla="*/ 67 h 158"/>
                <a:gd name="T24" fmla="*/ 1135 w 2460"/>
                <a:gd name="T25" fmla="*/ 83 h 158"/>
                <a:gd name="T26" fmla="*/ 1230 w 2460"/>
                <a:gd name="T27" fmla="*/ 87 h 158"/>
                <a:gd name="T28" fmla="*/ 1326 w 2460"/>
                <a:gd name="T29" fmla="*/ 95 h 158"/>
                <a:gd name="T30" fmla="*/ 1415 w 2460"/>
                <a:gd name="T31" fmla="*/ 99 h 158"/>
                <a:gd name="T32" fmla="*/ 1511 w 2460"/>
                <a:gd name="T33" fmla="*/ 107 h 158"/>
                <a:gd name="T34" fmla="*/ 1606 w 2460"/>
                <a:gd name="T35" fmla="*/ 111 h 158"/>
                <a:gd name="T36" fmla="*/ 1702 w 2460"/>
                <a:gd name="T37" fmla="*/ 119 h 158"/>
                <a:gd name="T38" fmla="*/ 1797 w 2460"/>
                <a:gd name="T39" fmla="*/ 123 h 158"/>
                <a:gd name="T40" fmla="*/ 1893 w 2460"/>
                <a:gd name="T41" fmla="*/ 127 h 158"/>
                <a:gd name="T42" fmla="*/ 1983 w 2460"/>
                <a:gd name="T43" fmla="*/ 135 h 158"/>
                <a:gd name="T44" fmla="*/ 2078 w 2460"/>
                <a:gd name="T45" fmla="*/ 139 h 158"/>
                <a:gd name="T46" fmla="*/ 2174 w 2460"/>
                <a:gd name="T47" fmla="*/ 142 h 158"/>
                <a:gd name="T48" fmla="*/ 2269 w 2460"/>
                <a:gd name="T49" fmla="*/ 150 h 158"/>
                <a:gd name="T50" fmla="*/ 2365 w 2460"/>
                <a:gd name="T51" fmla="*/ 154 h 158"/>
                <a:gd name="T52" fmla="*/ 2460 w 2460"/>
                <a:gd name="T53" fmla="*/ 158 h 1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60"/>
                <a:gd name="T82" fmla="*/ 0 h 158"/>
                <a:gd name="T83" fmla="*/ 2460 w 2460"/>
                <a:gd name="T84" fmla="*/ 158 h 1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60" h="158">
                  <a:moveTo>
                    <a:pt x="0" y="0"/>
                  </a:moveTo>
                  <a:lnTo>
                    <a:pt x="95" y="4"/>
                  </a:lnTo>
                  <a:lnTo>
                    <a:pt x="191" y="12"/>
                  </a:lnTo>
                  <a:lnTo>
                    <a:pt x="286" y="24"/>
                  </a:lnTo>
                  <a:lnTo>
                    <a:pt x="376" y="36"/>
                  </a:lnTo>
                  <a:lnTo>
                    <a:pt x="472" y="44"/>
                  </a:lnTo>
                  <a:lnTo>
                    <a:pt x="567" y="56"/>
                  </a:lnTo>
                  <a:lnTo>
                    <a:pt x="663" y="63"/>
                  </a:lnTo>
                  <a:lnTo>
                    <a:pt x="758" y="63"/>
                  </a:lnTo>
                  <a:lnTo>
                    <a:pt x="848" y="63"/>
                  </a:lnTo>
                  <a:lnTo>
                    <a:pt x="944" y="63"/>
                  </a:lnTo>
                  <a:lnTo>
                    <a:pt x="1039" y="67"/>
                  </a:lnTo>
                  <a:lnTo>
                    <a:pt x="1135" y="83"/>
                  </a:lnTo>
                  <a:lnTo>
                    <a:pt x="1230" y="87"/>
                  </a:lnTo>
                  <a:lnTo>
                    <a:pt x="1326" y="95"/>
                  </a:lnTo>
                  <a:lnTo>
                    <a:pt x="1415" y="99"/>
                  </a:lnTo>
                  <a:lnTo>
                    <a:pt x="1511" y="107"/>
                  </a:lnTo>
                  <a:lnTo>
                    <a:pt x="1606" y="111"/>
                  </a:lnTo>
                  <a:lnTo>
                    <a:pt x="1702" y="119"/>
                  </a:lnTo>
                  <a:lnTo>
                    <a:pt x="1797" y="123"/>
                  </a:lnTo>
                  <a:lnTo>
                    <a:pt x="1893" y="127"/>
                  </a:lnTo>
                  <a:lnTo>
                    <a:pt x="1983" y="135"/>
                  </a:lnTo>
                  <a:lnTo>
                    <a:pt x="2078" y="139"/>
                  </a:lnTo>
                  <a:lnTo>
                    <a:pt x="2174" y="142"/>
                  </a:lnTo>
                  <a:lnTo>
                    <a:pt x="2269" y="150"/>
                  </a:lnTo>
                  <a:lnTo>
                    <a:pt x="2365" y="154"/>
                  </a:lnTo>
                  <a:lnTo>
                    <a:pt x="2460" y="158"/>
                  </a:lnTo>
                </a:path>
              </a:pathLst>
            </a:custGeom>
            <a:noFill/>
            <a:ln w="269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6" name="Rectangle 192"/>
            <p:cNvSpPr>
              <a:spLocks noChangeArrowheads="1"/>
            </p:cNvSpPr>
            <p:nvPr/>
          </p:nvSpPr>
          <p:spPr bwMode="auto">
            <a:xfrm>
              <a:off x="3702050" y="4645025"/>
              <a:ext cx="26988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7" name="Rectangle 193"/>
            <p:cNvSpPr>
              <a:spLocks noChangeArrowheads="1"/>
            </p:cNvSpPr>
            <p:nvPr/>
          </p:nvSpPr>
          <p:spPr bwMode="auto">
            <a:xfrm>
              <a:off x="3852863" y="4651375"/>
              <a:ext cx="26987" cy="17463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8" name="Rectangle 194"/>
            <p:cNvSpPr>
              <a:spLocks noChangeArrowheads="1"/>
            </p:cNvSpPr>
            <p:nvPr/>
          </p:nvSpPr>
          <p:spPr bwMode="auto">
            <a:xfrm>
              <a:off x="4005263" y="4664075"/>
              <a:ext cx="25400" cy="17463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9" name="Rectangle 195"/>
            <p:cNvSpPr>
              <a:spLocks noChangeArrowheads="1"/>
            </p:cNvSpPr>
            <p:nvPr/>
          </p:nvSpPr>
          <p:spPr bwMode="auto">
            <a:xfrm>
              <a:off x="4156075" y="4681538"/>
              <a:ext cx="26988" cy="20637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0" name="Rectangle 196"/>
            <p:cNvSpPr>
              <a:spLocks noChangeArrowheads="1"/>
            </p:cNvSpPr>
            <p:nvPr/>
          </p:nvSpPr>
          <p:spPr bwMode="auto">
            <a:xfrm>
              <a:off x="4298950" y="4702175"/>
              <a:ext cx="26988" cy="17463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1" name="Rectangle 197"/>
            <p:cNvSpPr>
              <a:spLocks noChangeArrowheads="1"/>
            </p:cNvSpPr>
            <p:nvPr/>
          </p:nvSpPr>
          <p:spPr bwMode="auto">
            <a:xfrm>
              <a:off x="4451350" y="4714875"/>
              <a:ext cx="25400" cy="17463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2" name="Rectangle 198"/>
            <p:cNvSpPr>
              <a:spLocks noChangeArrowheads="1"/>
            </p:cNvSpPr>
            <p:nvPr/>
          </p:nvSpPr>
          <p:spPr bwMode="auto">
            <a:xfrm>
              <a:off x="4602163" y="4732338"/>
              <a:ext cx="26987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3" name="Rectangle 199"/>
            <p:cNvSpPr>
              <a:spLocks noChangeArrowheads="1"/>
            </p:cNvSpPr>
            <p:nvPr/>
          </p:nvSpPr>
          <p:spPr bwMode="auto">
            <a:xfrm>
              <a:off x="4752975" y="4745038"/>
              <a:ext cx="26988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4" name="Rectangle 200"/>
            <p:cNvSpPr>
              <a:spLocks noChangeArrowheads="1"/>
            </p:cNvSpPr>
            <p:nvPr/>
          </p:nvSpPr>
          <p:spPr bwMode="auto">
            <a:xfrm>
              <a:off x="4905375" y="4745038"/>
              <a:ext cx="26988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5" name="Rectangle 201"/>
            <p:cNvSpPr>
              <a:spLocks noChangeArrowheads="1"/>
            </p:cNvSpPr>
            <p:nvPr/>
          </p:nvSpPr>
          <p:spPr bwMode="auto">
            <a:xfrm>
              <a:off x="5048250" y="4745038"/>
              <a:ext cx="26988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6" name="Rectangle 202"/>
            <p:cNvSpPr>
              <a:spLocks noChangeArrowheads="1"/>
            </p:cNvSpPr>
            <p:nvPr/>
          </p:nvSpPr>
          <p:spPr bwMode="auto">
            <a:xfrm>
              <a:off x="5199063" y="4745038"/>
              <a:ext cx="26987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7" name="Rectangle 203"/>
            <p:cNvSpPr>
              <a:spLocks noChangeArrowheads="1"/>
            </p:cNvSpPr>
            <p:nvPr/>
          </p:nvSpPr>
          <p:spPr bwMode="auto">
            <a:xfrm>
              <a:off x="5349875" y="4751388"/>
              <a:ext cx="26988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8" name="Rectangle 204"/>
            <p:cNvSpPr>
              <a:spLocks noChangeArrowheads="1"/>
            </p:cNvSpPr>
            <p:nvPr/>
          </p:nvSpPr>
          <p:spPr bwMode="auto">
            <a:xfrm>
              <a:off x="5502275" y="4776788"/>
              <a:ext cx="26988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5654675" y="4783138"/>
              <a:ext cx="25400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5805488" y="4795838"/>
              <a:ext cx="26987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1" name="Rectangle 207"/>
            <p:cNvSpPr>
              <a:spLocks noChangeArrowheads="1"/>
            </p:cNvSpPr>
            <p:nvPr/>
          </p:nvSpPr>
          <p:spPr bwMode="auto">
            <a:xfrm>
              <a:off x="5948363" y="4802188"/>
              <a:ext cx="26987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2" name="Rectangle 208"/>
            <p:cNvSpPr>
              <a:spLocks noChangeArrowheads="1"/>
            </p:cNvSpPr>
            <p:nvPr/>
          </p:nvSpPr>
          <p:spPr bwMode="auto">
            <a:xfrm>
              <a:off x="6099175" y="4814888"/>
              <a:ext cx="26988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3" name="Rectangle 209"/>
            <p:cNvSpPr>
              <a:spLocks noChangeArrowheads="1"/>
            </p:cNvSpPr>
            <p:nvPr/>
          </p:nvSpPr>
          <p:spPr bwMode="auto">
            <a:xfrm>
              <a:off x="6251575" y="4821238"/>
              <a:ext cx="26988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4" name="Rectangle 210"/>
            <p:cNvSpPr>
              <a:spLocks noChangeArrowheads="1"/>
            </p:cNvSpPr>
            <p:nvPr/>
          </p:nvSpPr>
          <p:spPr bwMode="auto">
            <a:xfrm>
              <a:off x="6403975" y="4833938"/>
              <a:ext cx="25400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5" name="Rectangle 211"/>
            <p:cNvSpPr>
              <a:spLocks noChangeArrowheads="1"/>
            </p:cNvSpPr>
            <p:nvPr/>
          </p:nvSpPr>
          <p:spPr bwMode="auto">
            <a:xfrm>
              <a:off x="6554788" y="4840288"/>
              <a:ext cx="26987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6" name="Rectangle 212"/>
            <p:cNvSpPr>
              <a:spLocks noChangeArrowheads="1"/>
            </p:cNvSpPr>
            <p:nvPr/>
          </p:nvSpPr>
          <p:spPr bwMode="auto">
            <a:xfrm>
              <a:off x="6705600" y="4846638"/>
              <a:ext cx="26988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7" name="Rectangle 213"/>
            <p:cNvSpPr>
              <a:spLocks noChangeArrowheads="1"/>
            </p:cNvSpPr>
            <p:nvPr/>
          </p:nvSpPr>
          <p:spPr bwMode="auto">
            <a:xfrm>
              <a:off x="6848475" y="4859338"/>
              <a:ext cx="26988" cy="19050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8" name="Rectangle 214"/>
            <p:cNvSpPr>
              <a:spLocks noChangeArrowheads="1"/>
            </p:cNvSpPr>
            <p:nvPr/>
          </p:nvSpPr>
          <p:spPr bwMode="auto">
            <a:xfrm>
              <a:off x="7000875" y="4865688"/>
              <a:ext cx="26988" cy="17462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9" name="Rectangle 215"/>
            <p:cNvSpPr>
              <a:spLocks noChangeArrowheads="1"/>
            </p:cNvSpPr>
            <p:nvPr/>
          </p:nvSpPr>
          <p:spPr bwMode="auto">
            <a:xfrm>
              <a:off x="7151688" y="4870450"/>
              <a:ext cx="26987" cy="20638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0" name="Rectangle 216"/>
            <p:cNvSpPr>
              <a:spLocks noChangeArrowheads="1"/>
            </p:cNvSpPr>
            <p:nvPr/>
          </p:nvSpPr>
          <p:spPr bwMode="auto">
            <a:xfrm>
              <a:off x="7304088" y="4883150"/>
              <a:ext cx="26987" cy="20638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1" name="Rectangle 217"/>
            <p:cNvSpPr>
              <a:spLocks noChangeArrowheads="1"/>
            </p:cNvSpPr>
            <p:nvPr/>
          </p:nvSpPr>
          <p:spPr bwMode="auto">
            <a:xfrm>
              <a:off x="7456488" y="4891088"/>
              <a:ext cx="26987" cy="17462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" name="Rectangle 218"/>
            <p:cNvSpPr>
              <a:spLocks noChangeArrowheads="1"/>
            </p:cNvSpPr>
            <p:nvPr/>
          </p:nvSpPr>
          <p:spPr bwMode="auto">
            <a:xfrm>
              <a:off x="7607300" y="4895850"/>
              <a:ext cx="25400" cy="20638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" name="Rectangle 230"/>
            <p:cNvSpPr>
              <a:spLocks noChangeArrowheads="1"/>
            </p:cNvSpPr>
            <p:nvPr/>
          </p:nvSpPr>
          <p:spPr bwMode="auto">
            <a:xfrm>
              <a:off x="1490663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1980</a:t>
              </a:r>
              <a:endParaRPr lang="en-US" sz="800"/>
            </a:p>
          </p:txBody>
        </p:sp>
        <p:sp>
          <p:nvSpPr>
            <p:cNvPr id="104" name="Rectangle 231"/>
            <p:cNvSpPr>
              <a:spLocks noChangeArrowheads="1"/>
            </p:cNvSpPr>
            <p:nvPr/>
          </p:nvSpPr>
          <p:spPr bwMode="auto">
            <a:xfrm>
              <a:off x="1790700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1982</a:t>
              </a:r>
              <a:endParaRPr lang="en-US" sz="800"/>
            </a:p>
          </p:txBody>
        </p:sp>
        <p:sp>
          <p:nvSpPr>
            <p:cNvPr id="105" name="Rectangle 232"/>
            <p:cNvSpPr>
              <a:spLocks noChangeArrowheads="1"/>
            </p:cNvSpPr>
            <p:nvPr/>
          </p:nvSpPr>
          <p:spPr bwMode="auto">
            <a:xfrm>
              <a:off x="2092325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1984</a:t>
              </a:r>
              <a:endParaRPr lang="en-US" sz="800"/>
            </a:p>
          </p:txBody>
        </p:sp>
        <p:sp>
          <p:nvSpPr>
            <p:cNvPr id="106" name="Rectangle 233"/>
            <p:cNvSpPr>
              <a:spLocks noChangeArrowheads="1"/>
            </p:cNvSpPr>
            <p:nvPr/>
          </p:nvSpPr>
          <p:spPr bwMode="auto">
            <a:xfrm>
              <a:off x="2392363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1986</a:t>
              </a:r>
              <a:endParaRPr lang="en-US" sz="800"/>
            </a:p>
          </p:txBody>
        </p:sp>
        <p:sp>
          <p:nvSpPr>
            <p:cNvPr id="107" name="Rectangle 234"/>
            <p:cNvSpPr>
              <a:spLocks noChangeArrowheads="1"/>
            </p:cNvSpPr>
            <p:nvPr/>
          </p:nvSpPr>
          <p:spPr bwMode="auto">
            <a:xfrm>
              <a:off x="2693988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1988</a:t>
              </a:r>
              <a:endParaRPr lang="en-US" sz="800"/>
            </a:p>
          </p:txBody>
        </p:sp>
        <p:sp>
          <p:nvSpPr>
            <p:cNvPr id="108" name="Rectangle 235"/>
            <p:cNvSpPr>
              <a:spLocks noChangeArrowheads="1"/>
            </p:cNvSpPr>
            <p:nvPr/>
          </p:nvSpPr>
          <p:spPr bwMode="auto">
            <a:xfrm>
              <a:off x="2994025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1990</a:t>
              </a:r>
              <a:endParaRPr lang="en-US" sz="800"/>
            </a:p>
          </p:txBody>
        </p:sp>
        <p:sp>
          <p:nvSpPr>
            <p:cNvPr id="109" name="Rectangle 236"/>
            <p:cNvSpPr>
              <a:spLocks noChangeArrowheads="1"/>
            </p:cNvSpPr>
            <p:nvPr/>
          </p:nvSpPr>
          <p:spPr bwMode="auto">
            <a:xfrm>
              <a:off x="3295650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1992</a:t>
              </a:r>
              <a:endParaRPr lang="en-US" sz="800"/>
            </a:p>
          </p:txBody>
        </p:sp>
        <p:sp>
          <p:nvSpPr>
            <p:cNvPr id="110" name="Rectangle 237"/>
            <p:cNvSpPr>
              <a:spLocks noChangeArrowheads="1"/>
            </p:cNvSpPr>
            <p:nvPr/>
          </p:nvSpPr>
          <p:spPr bwMode="auto">
            <a:xfrm>
              <a:off x="3595688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1994</a:t>
              </a:r>
              <a:endParaRPr lang="en-US" sz="800"/>
            </a:p>
          </p:txBody>
        </p:sp>
        <p:sp>
          <p:nvSpPr>
            <p:cNvPr id="111" name="Rectangle 238"/>
            <p:cNvSpPr>
              <a:spLocks noChangeArrowheads="1"/>
            </p:cNvSpPr>
            <p:nvPr/>
          </p:nvSpPr>
          <p:spPr bwMode="auto">
            <a:xfrm>
              <a:off x="3897313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1996</a:t>
              </a:r>
              <a:endParaRPr lang="en-US" sz="800"/>
            </a:p>
          </p:txBody>
        </p:sp>
        <p:sp>
          <p:nvSpPr>
            <p:cNvPr id="112" name="Rectangle 239"/>
            <p:cNvSpPr>
              <a:spLocks noChangeArrowheads="1"/>
            </p:cNvSpPr>
            <p:nvPr/>
          </p:nvSpPr>
          <p:spPr bwMode="auto">
            <a:xfrm>
              <a:off x="4197350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1998</a:t>
              </a:r>
              <a:endParaRPr lang="en-US" sz="800"/>
            </a:p>
          </p:txBody>
        </p:sp>
        <p:sp>
          <p:nvSpPr>
            <p:cNvPr id="113" name="Rectangle 240"/>
            <p:cNvSpPr>
              <a:spLocks noChangeArrowheads="1"/>
            </p:cNvSpPr>
            <p:nvPr/>
          </p:nvSpPr>
          <p:spPr bwMode="auto">
            <a:xfrm>
              <a:off x="4498975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2000</a:t>
              </a:r>
              <a:endParaRPr lang="en-US" sz="800"/>
            </a:p>
          </p:txBody>
        </p:sp>
        <p:sp>
          <p:nvSpPr>
            <p:cNvPr id="114" name="Rectangle 241"/>
            <p:cNvSpPr>
              <a:spLocks noChangeArrowheads="1"/>
            </p:cNvSpPr>
            <p:nvPr/>
          </p:nvSpPr>
          <p:spPr bwMode="auto">
            <a:xfrm>
              <a:off x="4800600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2002</a:t>
              </a:r>
              <a:endParaRPr lang="en-US" sz="800"/>
            </a:p>
          </p:txBody>
        </p:sp>
        <p:sp>
          <p:nvSpPr>
            <p:cNvPr id="115" name="Rectangle 242"/>
            <p:cNvSpPr>
              <a:spLocks noChangeArrowheads="1"/>
            </p:cNvSpPr>
            <p:nvPr/>
          </p:nvSpPr>
          <p:spPr bwMode="auto">
            <a:xfrm>
              <a:off x="5100638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2004</a:t>
              </a:r>
              <a:endParaRPr lang="en-US" sz="800"/>
            </a:p>
          </p:txBody>
        </p:sp>
        <p:sp>
          <p:nvSpPr>
            <p:cNvPr id="116" name="Rectangle 243"/>
            <p:cNvSpPr>
              <a:spLocks noChangeArrowheads="1"/>
            </p:cNvSpPr>
            <p:nvPr/>
          </p:nvSpPr>
          <p:spPr bwMode="auto">
            <a:xfrm>
              <a:off x="5402263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2006</a:t>
              </a:r>
              <a:endParaRPr lang="en-US" sz="800"/>
            </a:p>
          </p:txBody>
        </p:sp>
        <p:sp>
          <p:nvSpPr>
            <p:cNvPr id="117" name="Rectangle 244"/>
            <p:cNvSpPr>
              <a:spLocks noChangeArrowheads="1"/>
            </p:cNvSpPr>
            <p:nvPr/>
          </p:nvSpPr>
          <p:spPr bwMode="auto">
            <a:xfrm>
              <a:off x="5702300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2008</a:t>
              </a:r>
              <a:endParaRPr lang="en-US" sz="800"/>
            </a:p>
          </p:txBody>
        </p:sp>
        <p:sp>
          <p:nvSpPr>
            <p:cNvPr id="118" name="Rectangle 245"/>
            <p:cNvSpPr>
              <a:spLocks noChangeArrowheads="1"/>
            </p:cNvSpPr>
            <p:nvPr/>
          </p:nvSpPr>
          <p:spPr bwMode="auto">
            <a:xfrm>
              <a:off x="6003925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2010</a:t>
              </a:r>
              <a:endParaRPr lang="en-US" sz="800"/>
            </a:p>
          </p:txBody>
        </p:sp>
        <p:sp>
          <p:nvSpPr>
            <p:cNvPr id="119" name="Rectangle 246"/>
            <p:cNvSpPr>
              <a:spLocks noChangeArrowheads="1"/>
            </p:cNvSpPr>
            <p:nvPr/>
          </p:nvSpPr>
          <p:spPr bwMode="auto">
            <a:xfrm>
              <a:off x="6303963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2012</a:t>
              </a:r>
              <a:endParaRPr lang="en-US" sz="800"/>
            </a:p>
          </p:txBody>
        </p:sp>
        <p:sp>
          <p:nvSpPr>
            <p:cNvPr id="120" name="Rectangle 247"/>
            <p:cNvSpPr>
              <a:spLocks noChangeArrowheads="1"/>
            </p:cNvSpPr>
            <p:nvPr/>
          </p:nvSpPr>
          <p:spPr bwMode="auto">
            <a:xfrm>
              <a:off x="6605588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2014</a:t>
              </a:r>
              <a:endParaRPr lang="en-US" sz="800"/>
            </a:p>
          </p:txBody>
        </p:sp>
        <p:sp>
          <p:nvSpPr>
            <p:cNvPr id="121" name="Rectangle 248"/>
            <p:cNvSpPr>
              <a:spLocks noChangeArrowheads="1"/>
            </p:cNvSpPr>
            <p:nvPr/>
          </p:nvSpPr>
          <p:spPr bwMode="auto">
            <a:xfrm>
              <a:off x="6905625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2016</a:t>
              </a:r>
              <a:endParaRPr lang="en-US" sz="800"/>
            </a:p>
          </p:txBody>
        </p:sp>
        <p:sp>
          <p:nvSpPr>
            <p:cNvPr id="122" name="Rectangle 249"/>
            <p:cNvSpPr>
              <a:spLocks noChangeArrowheads="1"/>
            </p:cNvSpPr>
            <p:nvPr/>
          </p:nvSpPr>
          <p:spPr bwMode="auto">
            <a:xfrm>
              <a:off x="7207250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2018</a:t>
              </a:r>
              <a:endParaRPr lang="en-US" sz="800"/>
            </a:p>
          </p:txBody>
        </p:sp>
        <p:sp>
          <p:nvSpPr>
            <p:cNvPr id="123" name="Rectangle 250"/>
            <p:cNvSpPr>
              <a:spLocks noChangeArrowheads="1"/>
            </p:cNvSpPr>
            <p:nvPr/>
          </p:nvSpPr>
          <p:spPr bwMode="auto">
            <a:xfrm>
              <a:off x="7508875" y="5715000"/>
              <a:ext cx="228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2020</a:t>
              </a:r>
              <a:endParaRPr lang="en-US" sz="800"/>
            </a:p>
          </p:txBody>
        </p:sp>
        <p:sp>
          <p:nvSpPr>
            <p:cNvPr id="124" name="Line 251"/>
            <p:cNvSpPr>
              <a:spLocks noChangeShapeType="1"/>
            </p:cNvSpPr>
            <p:nvPr/>
          </p:nvSpPr>
          <p:spPr bwMode="auto">
            <a:xfrm>
              <a:off x="7856538" y="3453706"/>
              <a:ext cx="212726" cy="0"/>
            </a:xfrm>
            <a:prstGeom prst="line">
              <a:avLst/>
            </a:prstGeom>
            <a:noFill/>
            <a:ln w="26988">
              <a:solidFill>
                <a:srgbClr val="CCD6E3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5" name="Rectangle 252"/>
            <p:cNvSpPr>
              <a:spLocks noChangeArrowheads="1"/>
            </p:cNvSpPr>
            <p:nvPr/>
          </p:nvSpPr>
          <p:spPr bwMode="auto">
            <a:xfrm>
              <a:off x="8115300" y="3391794"/>
              <a:ext cx="555847" cy="469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 dirty="0">
                  <a:solidFill>
                    <a:srgbClr val="000000"/>
                  </a:solidFill>
                </a:rPr>
                <a:t>North </a:t>
              </a:r>
              <a:endParaRPr lang="hu-HU" sz="1000" b="0" dirty="0" smtClean="0">
                <a:solidFill>
                  <a:srgbClr val="000000"/>
                </a:solidFill>
              </a:endParaRPr>
            </a:p>
            <a:p>
              <a:r>
                <a:rPr lang="en-US" sz="1000" b="0" dirty="0" smtClean="0">
                  <a:solidFill>
                    <a:srgbClr val="000000"/>
                  </a:solidFill>
                </a:rPr>
                <a:t>America</a:t>
              </a:r>
              <a:endParaRPr lang="en-US" dirty="0"/>
            </a:p>
          </p:txBody>
        </p:sp>
        <p:sp>
          <p:nvSpPr>
            <p:cNvPr id="126" name="Line 253"/>
            <p:cNvSpPr>
              <a:spLocks noChangeShapeType="1"/>
            </p:cNvSpPr>
            <p:nvPr/>
          </p:nvSpPr>
          <p:spPr bwMode="auto">
            <a:xfrm>
              <a:off x="7856538" y="3893220"/>
              <a:ext cx="212726" cy="0"/>
            </a:xfrm>
            <a:prstGeom prst="line">
              <a:avLst/>
            </a:prstGeom>
            <a:noFill/>
            <a:ln w="26988">
              <a:solidFill>
                <a:srgbClr val="68820B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7" name="Rectangle 254"/>
            <p:cNvSpPr>
              <a:spLocks noChangeArrowheads="1"/>
            </p:cNvSpPr>
            <p:nvPr/>
          </p:nvSpPr>
          <p:spPr bwMode="auto">
            <a:xfrm>
              <a:off x="8115300" y="3831306"/>
              <a:ext cx="3048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 dirty="0">
                  <a:solidFill>
                    <a:srgbClr val="000000"/>
                  </a:solidFill>
                </a:rPr>
                <a:t>Brazil</a:t>
              </a:r>
              <a:endParaRPr lang="en-US" dirty="0"/>
            </a:p>
          </p:txBody>
        </p:sp>
        <p:sp>
          <p:nvSpPr>
            <p:cNvPr id="128" name="Line 255"/>
            <p:cNvSpPr>
              <a:spLocks noChangeShapeType="1"/>
            </p:cNvSpPr>
            <p:nvPr/>
          </p:nvSpPr>
          <p:spPr bwMode="auto">
            <a:xfrm>
              <a:off x="7856538" y="4082132"/>
              <a:ext cx="212726" cy="0"/>
            </a:xfrm>
            <a:prstGeom prst="line">
              <a:avLst/>
            </a:prstGeom>
            <a:noFill/>
            <a:ln w="269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9" name="Rectangle 256"/>
            <p:cNvSpPr>
              <a:spLocks noChangeArrowheads="1"/>
            </p:cNvSpPr>
            <p:nvPr/>
          </p:nvSpPr>
          <p:spPr bwMode="auto">
            <a:xfrm>
              <a:off x="8115300" y="4020220"/>
              <a:ext cx="37306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 dirty="0">
                  <a:solidFill>
                    <a:srgbClr val="000000"/>
                  </a:solidFill>
                </a:rPr>
                <a:t>Russia</a:t>
              </a:r>
              <a:endParaRPr lang="en-US" dirty="0"/>
            </a:p>
          </p:txBody>
        </p:sp>
        <p:sp>
          <p:nvSpPr>
            <p:cNvPr id="130" name="Line 257"/>
            <p:cNvSpPr>
              <a:spLocks noChangeShapeType="1"/>
            </p:cNvSpPr>
            <p:nvPr/>
          </p:nvSpPr>
          <p:spPr bwMode="auto">
            <a:xfrm>
              <a:off x="7856538" y="4269457"/>
              <a:ext cx="212726" cy="0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1" name="Rectangle 258"/>
            <p:cNvSpPr>
              <a:spLocks noChangeArrowheads="1"/>
            </p:cNvSpPr>
            <p:nvPr/>
          </p:nvSpPr>
          <p:spPr bwMode="auto">
            <a:xfrm>
              <a:off x="8115300" y="4209132"/>
              <a:ext cx="3159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 dirty="0">
                  <a:solidFill>
                    <a:srgbClr val="000000"/>
                  </a:solidFill>
                </a:rPr>
                <a:t>China</a:t>
              </a:r>
              <a:endParaRPr lang="en-US" dirty="0"/>
            </a:p>
          </p:txBody>
        </p:sp>
        <p:sp>
          <p:nvSpPr>
            <p:cNvPr id="132" name="Line 259"/>
            <p:cNvSpPr>
              <a:spLocks noChangeShapeType="1"/>
            </p:cNvSpPr>
            <p:nvPr/>
          </p:nvSpPr>
          <p:spPr bwMode="auto">
            <a:xfrm>
              <a:off x="7856538" y="4458370"/>
              <a:ext cx="212726" cy="0"/>
            </a:xfrm>
            <a:prstGeom prst="line">
              <a:avLst/>
            </a:prstGeom>
            <a:noFill/>
            <a:ln w="26988">
              <a:solidFill>
                <a:srgbClr val="F06A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" name="Rectangle 260"/>
            <p:cNvSpPr>
              <a:spLocks noChangeArrowheads="1"/>
            </p:cNvSpPr>
            <p:nvPr/>
          </p:nvSpPr>
          <p:spPr bwMode="auto">
            <a:xfrm>
              <a:off x="8115300" y="4398045"/>
              <a:ext cx="2667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India</a:t>
              </a:r>
              <a:endParaRPr lang="en-US"/>
            </a:p>
          </p:txBody>
        </p:sp>
        <p:sp>
          <p:nvSpPr>
            <p:cNvPr id="134" name="Line 261"/>
            <p:cNvSpPr>
              <a:spLocks noChangeShapeType="1"/>
            </p:cNvSpPr>
            <p:nvPr/>
          </p:nvSpPr>
          <p:spPr bwMode="auto">
            <a:xfrm>
              <a:off x="7856538" y="4647282"/>
              <a:ext cx="212726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5" name="Rectangle 262"/>
            <p:cNvSpPr>
              <a:spLocks noChangeArrowheads="1"/>
            </p:cNvSpPr>
            <p:nvPr/>
          </p:nvSpPr>
          <p:spPr bwMode="auto">
            <a:xfrm>
              <a:off x="7945438" y="4634581"/>
              <a:ext cx="26986" cy="19051"/>
            </a:xfrm>
            <a:prstGeom prst="rect">
              <a:avLst/>
            </a:prstGeom>
            <a:noFill/>
            <a:ln w="9525" cap="rnd">
              <a:solidFill>
                <a:srgbClr val="8AA5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6" name="Rectangle 263"/>
            <p:cNvSpPr>
              <a:spLocks noChangeArrowheads="1"/>
            </p:cNvSpPr>
            <p:nvPr/>
          </p:nvSpPr>
          <p:spPr bwMode="auto">
            <a:xfrm>
              <a:off x="8115300" y="4586957"/>
              <a:ext cx="3381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 dirty="0">
                  <a:solidFill>
                    <a:srgbClr val="000000"/>
                  </a:solidFill>
                </a:rPr>
                <a:t>World</a:t>
              </a:r>
              <a:endParaRPr lang="en-US" dirty="0"/>
            </a:p>
          </p:txBody>
        </p:sp>
        <p:sp>
          <p:nvSpPr>
            <p:cNvPr id="137" name="Rectangle 264"/>
            <p:cNvSpPr>
              <a:spLocks noChangeArrowheads="1"/>
            </p:cNvSpPr>
            <p:nvPr/>
          </p:nvSpPr>
          <p:spPr bwMode="auto">
            <a:xfrm>
              <a:off x="1124140" y="1813409"/>
              <a:ext cx="56515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 dirty="0">
                  <a:solidFill>
                    <a:srgbClr val="000000"/>
                  </a:solidFill>
                </a:rPr>
                <a:t>(toe/M USD)</a:t>
              </a:r>
              <a:endParaRPr lang="en-US" sz="800" b="0" dirty="0"/>
            </a:p>
          </p:txBody>
        </p:sp>
        <p:sp>
          <p:nvSpPr>
            <p:cNvPr id="138" name="Line 281"/>
            <p:cNvSpPr>
              <a:spLocks noChangeShapeType="1"/>
            </p:cNvSpPr>
            <p:nvPr/>
          </p:nvSpPr>
          <p:spPr bwMode="auto">
            <a:xfrm>
              <a:off x="1543050" y="2035175"/>
              <a:ext cx="6153150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" name="Line 283"/>
            <p:cNvSpPr>
              <a:spLocks noChangeShapeType="1"/>
            </p:cNvSpPr>
            <p:nvPr/>
          </p:nvSpPr>
          <p:spPr bwMode="auto">
            <a:xfrm>
              <a:off x="1481138" y="5581650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0" name="Line 284"/>
            <p:cNvSpPr>
              <a:spLocks noChangeShapeType="1"/>
            </p:cNvSpPr>
            <p:nvPr/>
          </p:nvSpPr>
          <p:spPr bwMode="auto">
            <a:xfrm>
              <a:off x="1481138" y="5229225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1" name="Line 285"/>
            <p:cNvSpPr>
              <a:spLocks noChangeShapeType="1"/>
            </p:cNvSpPr>
            <p:nvPr/>
          </p:nvSpPr>
          <p:spPr bwMode="auto">
            <a:xfrm>
              <a:off x="1481138" y="4870450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2" name="Line 286"/>
            <p:cNvSpPr>
              <a:spLocks noChangeShapeType="1"/>
            </p:cNvSpPr>
            <p:nvPr/>
          </p:nvSpPr>
          <p:spPr bwMode="auto">
            <a:xfrm>
              <a:off x="1481138" y="4519613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" name="Line 287"/>
            <p:cNvSpPr>
              <a:spLocks noChangeShapeType="1"/>
            </p:cNvSpPr>
            <p:nvPr/>
          </p:nvSpPr>
          <p:spPr bwMode="auto">
            <a:xfrm>
              <a:off x="1481138" y="4160838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4" name="Line 288"/>
            <p:cNvSpPr>
              <a:spLocks noChangeShapeType="1"/>
            </p:cNvSpPr>
            <p:nvPr/>
          </p:nvSpPr>
          <p:spPr bwMode="auto">
            <a:xfrm>
              <a:off x="1481138" y="3808413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5" name="Line 289"/>
            <p:cNvSpPr>
              <a:spLocks noChangeShapeType="1"/>
            </p:cNvSpPr>
            <p:nvPr/>
          </p:nvSpPr>
          <p:spPr bwMode="auto">
            <a:xfrm>
              <a:off x="1481138" y="3455988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6" name="Line 290"/>
            <p:cNvSpPr>
              <a:spLocks noChangeShapeType="1"/>
            </p:cNvSpPr>
            <p:nvPr/>
          </p:nvSpPr>
          <p:spPr bwMode="auto">
            <a:xfrm>
              <a:off x="1481138" y="3098800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7" name="Line 291"/>
            <p:cNvSpPr>
              <a:spLocks noChangeShapeType="1"/>
            </p:cNvSpPr>
            <p:nvPr/>
          </p:nvSpPr>
          <p:spPr bwMode="auto">
            <a:xfrm>
              <a:off x="1481138" y="2744788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8" name="Line 292"/>
            <p:cNvSpPr>
              <a:spLocks noChangeShapeType="1"/>
            </p:cNvSpPr>
            <p:nvPr/>
          </p:nvSpPr>
          <p:spPr bwMode="auto">
            <a:xfrm>
              <a:off x="1481138" y="2387600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9" name="Line 293"/>
            <p:cNvSpPr>
              <a:spLocks noChangeShapeType="1"/>
            </p:cNvSpPr>
            <p:nvPr/>
          </p:nvSpPr>
          <p:spPr bwMode="auto">
            <a:xfrm>
              <a:off x="1481138" y="2035175"/>
              <a:ext cx="619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0" name="Line 295"/>
            <p:cNvSpPr>
              <a:spLocks noChangeShapeType="1"/>
            </p:cNvSpPr>
            <p:nvPr/>
          </p:nvSpPr>
          <p:spPr bwMode="auto">
            <a:xfrm flipV="1">
              <a:off x="15430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1" name="Line 296"/>
            <p:cNvSpPr>
              <a:spLocks noChangeShapeType="1"/>
            </p:cNvSpPr>
            <p:nvPr/>
          </p:nvSpPr>
          <p:spPr bwMode="auto">
            <a:xfrm flipV="1">
              <a:off x="16954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2" name="Line 297"/>
            <p:cNvSpPr>
              <a:spLocks noChangeShapeType="1"/>
            </p:cNvSpPr>
            <p:nvPr/>
          </p:nvSpPr>
          <p:spPr bwMode="auto">
            <a:xfrm flipV="1">
              <a:off x="18478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" name="Line 298"/>
            <p:cNvSpPr>
              <a:spLocks noChangeShapeType="1"/>
            </p:cNvSpPr>
            <p:nvPr/>
          </p:nvSpPr>
          <p:spPr bwMode="auto">
            <a:xfrm flipV="1">
              <a:off x="1989138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4" name="Line 299"/>
            <p:cNvSpPr>
              <a:spLocks noChangeShapeType="1"/>
            </p:cNvSpPr>
            <p:nvPr/>
          </p:nvSpPr>
          <p:spPr bwMode="auto">
            <a:xfrm flipV="1">
              <a:off x="21399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5" name="Line 300"/>
            <p:cNvSpPr>
              <a:spLocks noChangeShapeType="1"/>
            </p:cNvSpPr>
            <p:nvPr/>
          </p:nvSpPr>
          <p:spPr bwMode="auto">
            <a:xfrm flipV="1">
              <a:off x="22923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6" name="Line 301"/>
            <p:cNvSpPr>
              <a:spLocks noChangeShapeType="1"/>
            </p:cNvSpPr>
            <p:nvPr/>
          </p:nvSpPr>
          <p:spPr bwMode="auto">
            <a:xfrm flipV="1">
              <a:off x="24447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7" name="Line 302"/>
            <p:cNvSpPr>
              <a:spLocks noChangeShapeType="1"/>
            </p:cNvSpPr>
            <p:nvPr/>
          </p:nvSpPr>
          <p:spPr bwMode="auto">
            <a:xfrm flipV="1">
              <a:off x="2595563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8" name="Line 303"/>
            <p:cNvSpPr>
              <a:spLocks noChangeShapeType="1"/>
            </p:cNvSpPr>
            <p:nvPr/>
          </p:nvSpPr>
          <p:spPr bwMode="auto">
            <a:xfrm flipV="1">
              <a:off x="27463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9" name="Line 304"/>
            <p:cNvSpPr>
              <a:spLocks noChangeShapeType="1"/>
            </p:cNvSpPr>
            <p:nvPr/>
          </p:nvSpPr>
          <p:spPr bwMode="auto">
            <a:xfrm flipV="1">
              <a:off x="28892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0" name="Line 305"/>
            <p:cNvSpPr>
              <a:spLocks noChangeShapeType="1"/>
            </p:cNvSpPr>
            <p:nvPr/>
          </p:nvSpPr>
          <p:spPr bwMode="auto">
            <a:xfrm flipV="1">
              <a:off x="30416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1" name="Line 306"/>
            <p:cNvSpPr>
              <a:spLocks noChangeShapeType="1"/>
            </p:cNvSpPr>
            <p:nvPr/>
          </p:nvSpPr>
          <p:spPr bwMode="auto">
            <a:xfrm flipV="1">
              <a:off x="31940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" name="Line 307"/>
            <p:cNvSpPr>
              <a:spLocks noChangeShapeType="1"/>
            </p:cNvSpPr>
            <p:nvPr/>
          </p:nvSpPr>
          <p:spPr bwMode="auto">
            <a:xfrm flipV="1">
              <a:off x="33432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" name="Line 308"/>
            <p:cNvSpPr>
              <a:spLocks noChangeShapeType="1"/>
            </p:cNvSpPr>
            <p:nvPr/>
          </p:nvSpPr>
          <p:spPr bwMode="auto">
            <a:xfrm flipV="1">
              <a:off x="34956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4" name="Line 309"/>
            <p:cNvSpPr>
              <a:spLocks noChangeShapeType="1"/>
            </p:cNvSpPr>
            <p:nvPr/>
          </p:nvSpPr>
          <p:spPr bwMode="auto">
            <a:xfrm flipV="1">
              <a:off x="36480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5" name="Line 310"/>
            <p:cNvSpPr>
              <a:spLocks noChangeShapeType="1"/>
            </p:cNvSpPr>
            <p:nvPr/>
          </p:nvSpPr>
          <p:spPr bwMode="auto">
            <a:xfrm flipV="1">
              <a:off x="37909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6" name="Line 311"/>
            <p:cNvSpPr>
              <a:spLocks noChangeShapeType="1"/>
            </p:cNvSpPr>
            <p:nvPr/>
          </p:nvSpPr>
          <p:spPr bwMode="auto">
            <a:xfrm flipV="1">
              <a:off x="394335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7" name="Line 312"/>
            <p:cNvSpPr>
              <a:spLocks noChangeShapeType="1"/>
            </p:cNvSpPr>
            <p:nvPr/>
          </p:nvSpPr>
          <p:spPr bwMode="auto">
            <a:xfrm flipV="1">
              <a:off x="40925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8" name="Line 313"/>
            <p:cNvSpPr>
              <a:spLocks noChangeShapeType="1"/>
            </p:cNvSpPr>
            <p:nvPr/>
          </p:nvSpPr>
          <p:spPr bwMode="auto">
            <a:xfrm flipV="1">
              <a:off x="42449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9" name="Line 314"/>
            <p:cNvSpPr>
              <a:spLocks noChangeShapeType="1"/>
            </p:cNvSpPr>
            <p:nvPr/>
          </p:nvSpPr>
          <p:spPr bwMode="auto">
            <a:xfrm flipV="1">
              <a:off x="43973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0" name="Line 315"/>
            <p:cNvSpPr>
              <a:spLocks noChangeShapeType="1"/>
            </p:cNvSpPr>
            <p:nvPr/>
          </p:nvSpPr>
          <p:spPr bwMode="auto">
            <a:xfrm flipV="1">
              <a:off x="45497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1" name="Line 316"/>
            <p:cNvSpPr>
              <a:spLocks noChangeShapeType="1"/>
            </p:cNvSpPr>
            <p:nvPr/>
          </p:nvSpPr>
          <p:spPr bwMode="auto">
            <a:xfrm flipV="1">
              <a:off x="4691063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2" name="Line 317"/>
            <p:cNvSpPr>
              <a:spLocks noChangeShapeType="1"/>
            </p:cNvSpPr>
            <p:nvPr/>
          </p:nvSpPr>
          <p:spPr bwMode="auto">
            <a:xfrm flipV="1">
              <a:off x="48418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3" name="Line 318"/>
            <p:cNvSpPr>
              <a:spLocks noChangeShapeType="1"/>
            </p:cNvSpPr>
            <p:nvPr/>
          </p:nvSpPr>
          <p:spPr bwMode="auto">
            <a:xfrm flipV="1">
              <a:off x="49942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" name="Line 319"/>
            <p:cNvSpPr>
              <a:spLocks noChangeShapeType="1"/>
            </p:cNvSpPr>
            <p:nvPr/>
          </p:nvSpPr>
          <p:spPr bwMode="auto">
            <a:xfrm flipV="1">
              <a:off x="51466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5" name="Line 320"/>
            <p:cNvSpPr>
              <a:spLocks noChangeShapeType="1"/>
            </p:cNvSpPr>
            <p:nvPr/>
          </p:nvSpPr>
          <p:spPr bwMode="auto">
            <a:xfrm flipV="1">
              <a:off x="5297488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6" name="Line 321"/>
            <p:cNvSpPr>
              <a:spLocks noChangeShapeType="1"/>
            </p:cNvSpPr>
            <p:nvPr/>
          </p:nvSpPr>
          <p:spPr bwMode="auto">
            <a:xfrm flipV="1">
              <a:off x="54483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7" name="Line 322"/>
            <p:cNvSpPr>
              <a:spLocks noChangeShapeType="1"/>
            </p:cNvSpPr>
            <p:nvPr/>
          </p:nvSpPr>
          <p:spPr bwMode="auto">
            <a:xfrm flipV="1">
              <a:off x="55911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8" name="Line 323"/>
            <p:cNvSpPr>
              <a:spLocks noChangeShapeType="1"/>
            </p:cNvSpPr>
            <p:nvPr/>
          </p:nvSpPr>
          <p:spPr bwMode="auto">
            <a:xfrm flipV="1">
              <a:off x="57435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9" name="Line 324"/>
            <p:cNvSpPr>
              <a:spLocks noChangeShapeType="1"/>
            </p:cNvSpPr>
            <p:nvPr/>
          </p:nvSpPr>
          <p:spPr bwMode="auto">
            <a:xfrm flipV="1">
              <a:off x="58959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0" name="Line 325"/>
            <p:cNvSpPr>
              <a:spLocks noChangeShapeType="1"/>
            </p:cNvSpPr>
            <p:nvPr/>
          </p:nvSpPr>
          <p:spPr bwMode="auto">
            <a:xfrm flipV="1">
              <a:off x="60452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1" name="Line 326"/>
            <p:cNvSpPr>
              <a:spLocks noChangeShapeType="1"/>
            </p:cNvSpPr>
            <p:nvPr/>
          </p:nvSpPr>
          <p:spPr bwMode="auto">
            <a:xfrm flipV="1">
              <a:off x="61976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2" name="Line 327"/>
            <p:cNvSpPr>
              <a:spLocks noChangeShapeType="1"/>
            </p:cNvSpPr>
            <p:nvPr/>
          </p:nvSpPr>
          <p:spPr bwMode="auto">
            <a:xfrm flipV="1">
              <a:off x="63500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3" name="Line 328"/>
            <p:cNvSpPr>
              <a:spLocks noChangeShapeType="1"/>
            </p:cNvSpPr>
            <p:nvPr/>
          </p:nvSpPr>
          <p:spPr bwMode="auto">
            <a:xfrm flipV="1">
              <a:off x="64928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" name="Line 329"/>
            <p:cNvSpPr>
              <a:spLocks noChangeShapeType="1"/>
            </p:cNvSpPr>
            <p:nvPr/>
          </p:nvSpPr>
          <p:spPr bwMode="auto">
            <a:xfrm flipV="1">
              <a:off x="6645275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" name="Line 330"/>
            <p:cNvSpPr>
              <a:spLocks noChangeShapeType="1"/>
            </p:cNvSpPr>
            <p:nvPr/>
          </p:nvSpPr>
          <p:spPr bwMode="auto">
            <a:xfrm flipV="1">
              <a:off x="67945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6" name="Line 331"/>
            <p:cNvSpPr>
              <a:spLocks noChangeShapeType="1"/>
            </p:cNvSpPr>
            <p:nvPr/>
          </p:nvSpPr>
          <p:spPr bwMode="auto">
            <a:xfrm flipV="1">
              <a:off x="69469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7" name="Line 332"/>
            <p:cNvSpPr>
              <a:spLocks noChangeShapeType="1"/>
            </p:cNvSpPr>
            <p:nvPr/>
          </p:nvSpPr>
          <p:spPr bwMode="auto">
            <a:xfrm flipV="1">
              <a:off x="70993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8" name="Line 333"/>
            <p:cNvSpPr>
              <a:spLocks noChangeShapeType="1"/>
            </p:cNvSpPr>
            <p:nvPr/>
          </p:nvSpPr>
          <p:spPr bwMode="auto">
            <a:xfrm flipV="1">
              <a:off x="7250113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9" name="Line 334"/>
            <p:cNvSpPr>
              <a:spLocks noChangeShapeType="1"/>
            </p:cNvSpPr>
            <p:nvPr/>
          </p:nvSpPr>
          <p:spPr bwMode="auto">
            <a:xfrm flipV="1">
              <a:off x="7392988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0" name="Line 335"/>
            <p:cNvSpPr>
              <a:spLocks noChangeShapeType="1"/>
            </p:cNvSpPr>
            <p:nvPr/>
          </p:nvSpPr>
          <p:spPr bwMode="auto">
            <a:xfrm flipV="1">
              <a:off x="75438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1" name="Line 336"/>
            <p:cNvSpPr>
              <a:spLocks noChangeShapeType="1"/>
            </p:cNvSpPr>
            <p:nvPr/>
          </p:nvSpPr>
          <p:spPr bwMode="auto">
            <a:xfrm flipV="1">
              <a:off x="7696200" y="5581650"/>
              <a:ext cx="0" cy="444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2" name="Rectangle 370"/>
            <p:cNvSpPr>
              <a:spLocks noChangeArrowheads="1"/>
            </p:cNvSpPr>
            <p:nvPr/>
          </p:nvSpPr>
          <p:spPr bwMode="auto">
            <a:xfrm>
              <a:off x="1389063" y="5521325"/>
              <a:ext cx="698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0</a:t>
              </a:r>
              <a:endParaRPr lang="en-US" sz="1000"/>
            </a:p>
          </p:txBody>
        </p:sp>
        <p:sp>
          <p:nvSpPr>
            <p:cNvPr id="193" name="Rectangle 371"/>
            <p:cNvSpPr>
              <a:spLocks noChangeArrowheads="1"/>
            </p:cNvSpPr>
            <p:nvPr/>
          </p:nvSpPr>
          <p:spPr bwMode="auto">
            <a:xfrm>
              <a:off x="1249363" y="5168900"/>
              <a:ext cx="209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194" name="Rectangle 372"/>
            <p:cNvSpPr>
              <a:spLocks noChangeArrowheads="1"/>
            </p:cNvSpPr>
            <p:nvPr/>
          </p:nvSpPr>
          <p:spPr bwMode="auto">
            <a:xfrm>
              <a:off x="1249363" y="4810125"/>
              <a:ext cx="209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195" name="Rectangle 373"/>
            <p:cNvSpPr>
              <a:spLocks noChangeArrowheads="1"/>
            </p:cNvSpPr>
            <p:nvPr/>
          </p:nvSpPr>
          <p:spPr bwMode="auto">
            <a:xfrm>
              <a:off x="1249363" y="4457700"/>
              <a:ext cx="209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300</a:t>
              </a:r>
              <a:endParaRPr lang="en-US"/>
            </a:p>
          </p:txBody>
        </p:sp>
        <p:sp>
          <p:nvSpPr>
            <p:cNvPr id="196" name="Rectangle 374"/>
            <p:cNvSpPr>
              <a:spLocks noChangeArrowheads="1"/>
            </p:cNvSpPr>
            <p:nvPr/>
          </p:nvSpPr>
          <p:spPr bwMode="auto">
            <a:xfrm>
              <a:off x="1249363" y="4100513"/>
              <a:ext cx="209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400</a:t>
              </a:r>
              <a:endParaRPr lang="en-US"/>
            </a:p>
          </p:txBody>
        </p:sp>
        <p:sp>
          <p:nvSpPr>
            <p:cNvPr id="197" name="Rectangle 375"/>
            <p:cNvSpPr>
              <a:spLocks noChangeArrowheads="1"/>
            </p:cNvSpPr>
            <p:nvPr/>
          </p:nvSpPr>
          <p:spPr bwMode="auto">
            <a:xfrm>
              <a:off x="1249363" y="3746500"/>
              <a:ext cx="209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500</a:t>
              </a:r>
              <a:endParaRPr lang="en-US"/>
            </a:p>
          </p:txBody>
        </p:sp>
        <p:sp>
          <p:nvSpPr>
            <p:cNvPr id="198" name="Rectangle 376"/>
            <p:cNvSpPr>
              <a:spLocks noChangeArrowheads="1"/>
            </p:cNvSpPr>
            <p:nvPr/>
          </p:nvSpPr>
          <p:spPr bwMode="auto">
            <a:xfrm>
              <a:off x="1249363" y="3395663"/>
              <a:ext cx="209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600</a:t>
              </a:r>
              <a:endParaRPr lang="en-US"/>
            </a:p>
          </p:txBody>
        </p:sp>
        <p:sp>
          <p:nvSpPr>
            <p:cNvPr id="199" name="Rectangle 377"/>
            <p:cNvSpPr>
              <a:spLocks noChangeArrowheads="1"/>
            </p:cNvSpPr>
            <p:nvPr/>
          </p:nvSpPr>
          <p:spPr bwMode="auto">
            <a:xfrm>
              <a:off x="1249363" y="3036888"/>
              <a:ext cx="209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700</a:t>
              </a:r>
              <a:endParaRPr lang="en-US"/>
            </a:p>
          </p:txBody>
        </p:sp>
        <p:sp>
          <p:nvSpPr>
            <p:cNvPr id="200" name="Rectangle 378"/>
            <p:cNvSpPr>
              <a:spLocks noChangeArrowheads="1"/>
            </p:cNvSpPr>
            <p:nvPr/>
          </p:nvSpPr>
          <p:spPr bwMode="auto">
            <a:xfrm>
              <a:off x="1249363" y="2686050"/>
              <a:ext cx="209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800</a:t>
              </a:r>
              <a:endParaRPr lang="en-US"/>
            </a:p>
          </p:txBody>
        </p:sp>
        <p:sp>
          <p:nvSpPr>
            <p:cNvPr id="201" name="Rectangle 379"/>
            <p:cNvSpPr>
              <a:spLocks noChangeArrowheads="1"/>
            </p:cNvSpPr>
            <p:nvPr/>
          </p:nvSpPr>
          <p:spPr bwMode="auto">
            <a:xfrm>
              <a:off x="1249363" y="2327275"/>
              <a:ext cx="209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900</a:t>
              </a:r>
              <a:endParaRPr lang="en-US"/>
            </a:p>
          </p:txBody>
        </p:sp>
        <p:sp>
          <p:nvSpPr>
            <p:cNvPr id="202" name="Rectangle 380"/>
            <p:cNvSpPr>
              <a:spLocks noChangeArrowheads="1"/>
            </p:cNvSpPr>
            <p:nvPr/>
          </p:nvSpPr>
          <p:spPr bwMode="auto">
            <a:xfrm>
              <a:off x="1179513" y="1974850"/>
              <a:ext cx="279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</p:grpSp>
      <p:grpSp>
        <p:nvGrpSpPr>
          <p:cNvPr id="206" name="Group 97"/>
          <p:cNvGrpSpPr>
            <a:grpSpLocks/>
          </p:cNvGrpSpPr>
          <p:nvPr/>
        </p:nvGrpSpPr>
        <p:grpSpPr bwMode="auto">
          <a:xfrm>
            <a:off x="2510927" y="861815"/>
            <a:ext cx="6480937" cy="2629692"/>
            <a:chOff x="217" y="1140"/>
            <a:chExt cx="5261" cy="2552"/>
          </a:xfrm>
        </p:grpSpPr>
        <p:grpSp>
          <p:nvGrpSpPr>
            <p:cNvPr id="207" name="Group 206"/>
            <p:cNvGrpSpPr>
              <a:grpSpLocks/>
            </p:cNvGrpSpPr>
            <p:nvPr/>
          </p:nvGrpSpPr>
          <p:grpSpPr bwMode="auto">
            <a:xfrm>
              <a:off x="2462" y="1140"/>
              <a:ext cx="2443" cy="2373"/>
              <a:chOff x="2722" y="852"/>
              <a:chExt cx="2949" cy="2249"/>
            </a:xfrm>
          </p:grpSpPr>
          <p:sp>
            <p:nvSpPr>
              <p:cNvPr id="290" name="Rectangle 4"/>
              <p:cNvSpPr>
                <a:spLocks noChangeArrowheads="1"/>
              </p:cNvSpPr>
              <p:nvPr/>
            </p:nvSpPr>
            <p:spPr bwMode="auto">
              <a:xfrm>
                <a:off x="2725" y="933"/>
                <a:ext cx="2946" cy="2166"/>
              </a:xfrm>
              <a:prstGeom prst="rect">
                <a:avLst/>
              </a:prstGeom>
              <a:solidFill>
                <a:srgbClr val="DDDDDD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91" name="Rectangle 5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724" y="855"/>
                <a:ext cx="2947" cy="212"/>
              </a:xfrm>
              <a:prstGeom prst="rect">
                <a:avLst/>
              </a:prstGeom>
              <a:solidFill>
                <a:srgbClr val="C0C0C0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72000" tIns="72000" rIns="36000" bIns="7200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4D4D4D"/>
                    </a:solidFill>
                  </a:rPr>
                  <a:t>Forecast</a:t>
                </a:r>
              </a:p>
            </p:txBody>
          </p:sp>
          <p:sp>
            <p:nvSpPr>
              <p:cNvPr id="292" name="Line 6"/>
              <p:cNvSpPr>
                <a:spLocks noChangeShapeType="1"/>
              </p:cNvSpPr>
              <p:nvPr/>
            </p:nvSpPr>
            <p:spPr bwMode="auto">
              <a:xfrm>
                <a:off x="2722" y="852"/>
                <a:ext cx="0" cy="2249"/>
              </a:xfrm>
              <a:prstGeom prst="line">
                <a:avLst/>
              </a:prstGeom>
              <a:noFill/>
              <a:ln w="63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208" name="Line 13"/>
            <p:cNvSpPr>
              <a:spLocks noChangeShapeType="1"/>
            </p:cNvSpPr>
            <p:nvPr/>
          </p:nvSpPr>
          <p:spPr bwMode="auto">
            <a:xfrm>
              <a:off x="463" y="3220"/>
              <a:ext cx="4433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9" name="Line 14"/>
            <p:cNvSpPr>
              <a:spLocks noChangeShapeType="1"/>
            </p:cNvSpPr>
            <p:nvPr/>
          </p:nvSpPr>
          <p:spPr bwMode="auto">
            <a:xfrm>
              <a:off x="463" y="2908"/>
              <a:ext cx="4433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0" name="Line 15"/>
            <p:cNvSpPr>
              <a:spLocks noChangeShapeType="1"/>
            </p:cNvSpPr>
            <p:nvPr/>
          </p:nvSpPr>
          <p:spPr bwMode="auto">
            <a:xfrm>
              <a:off x="463" y="2604"/>
              <a:ext cx="4433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1" name="Line 16"/>
            <p:cNvSpPr>
              <a:spLocks noChangeShapeType="1"/>
            </p:cNvSpPr>
            <p:nvPr/>
          </p:nvSpPr>
          <p:spPr bwMode="auto">
            <a:xfrm>
              <a:off x="463" y="2292"/>
              <a:ext cx="4433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2" name="Line 17"/>
            <p:cNvSpPr>
              <a:spLocks noChangeShapeType="1"/>
            </p:cNvSpPr>
            <p:nvPr/>
          </p:nvSpPr>
          <p:spPr bwMode="auto">
            <a:xfrm>
              <a:off x="463" y="1988"/>
              <a:ext cx="4433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3" name="Line 18"/>
            <p:cNvSpPr>
              <a:spLocks noChangeShapeType="1"/>
            </p:cNvSpPr>
            <p:nvPr/>
          </p:nvSpPr>
          <p:spPr bwMode="auto">
            <a:xfrm>
              <a:off x="463" y="1677"/>
              <a:ext cx="4433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4" name="Line 19"/>
            <p:cNvSpPr>
              <a:spLocks noChangeShapeType="1"/>
            </p:cNvSpPr>
            <p:nvPr/>
          </p:nvSpPr>
          <p:spPr bwMode="auto">
            <a:xfrm>
              <a:off x="463" y="1373"/>
              <a:ext cx="4433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" name="Line 20"/>
            <p:cNvSpPr>
              <a:spLocks noChangeShapeType="1"/>
            </p:cNvSpPr>
            <p:nvPr/>
          </p:nvSpPr>
          <p:spPr bwMode="auto">
            <a:xfrm>
              <a:off x="463" y="1373"/>
              <a:ext cx="0" cy="2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" name="Line 21"/>
            <p:cNvSpPr>
              <a:spLocks noChangeShapeType="1"/>
            </p:cNvSpPr>
            <p:nvPr/>
          </p:nvSpPr>
          <p:spPr bwMode="auto">
            <a:xfrm>
              <a:off x="438" y="3523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7" name="Line 22"/>
            <p:cNvSpPr>
              <a:spLocks noChangeShapeType="1"/>
            </p:cNvSpPr>
            <p:nvPr/>
          </p:nvSpPr>
          <p:spPr bwMode="auto">
            <a:xfrm>
              <a:off x="438" y="3220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8" name="Line 23"/>
            <p:cNvSpPr>
              <a:spLocks noChangeShapeType="1"/>
            </p:cNvSpPr>
            <p:nvPr/>
          </p:nvSpPr>
          <p:spPr bwMode="auto">
            <a:xfrm>
              <a:off x="438" y="2908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9" name="Line 24"/>
            <p:cNvSpPr>
              <a:spLocks noChangeShapeType="1"/>
            </p:cNvSpPr>
            <p:nvPr/>
          </p:nvSpPr>
          <p:spPr bwMode="auto">
            <a:xfrm>
              <a:off x="438" y="2604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0" name="Line 25"/>
            <p:cNvSpPr>
              <a:spLocks noChangeShapeType="1"/>
            </p:cNvSpPr>
            <p:nvPr/>
          </p:nvSpPr>
          <p:spPr bwMode="auto">
            <a:xfrm>
              <a:off x="438" y="2292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1" name="Line 26"/>
            <p:cNvSpPr>
              <a:spLocks noChangeShapeType="1"/>
            </p:cNvSpPr>
            <p:nvPr/>
          </p:nvSpPr>
          <p:spPr bwMode="auto">
            <a:xfrm>
              <a:off x="438" y="1988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2" name="Line 27"/>
            <p:cNvSpPr>
              <a:spLocks noChangeShapeType="1"/>
            </p:cNvSpPr>
            <p:nvPr/>
          </p:nvSpPr>
          <p:spPr bwMode="auto">
            <a:xfrm>
              <a:off x="438" y="1677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3" name="Line 28"/>
            <p:cNvSpPr>
              <a:spLocks noChangeShapeType="1"/>
            </p:cNvSpPr>
            <p:nvPr/>
          </p:nvSpPr>
          <p:spPr bwMode="auto">
            <a:xfrm>
              <a:off x="438" y="1373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4" name="Line 29"/>
            <p:cNvSpPr>
              <a:spLocks noChangeShapeType="1"/>
            </p:cNvSpPr>
            <p:nvPr/>
          </p:nvSpPr>
          <p:spPr bwMode="auto">
            <a:xfrm>
              <a:off x="463" y="3523"/>
              <a:ext cx="443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" name="Line 30"/>
            <p:cNvSpPr>
              <a:spLocks noChangeShapeType="1"/>
            </p:cNvSpPr>
            <p:nvPr/>
          </p:nvSpPr>
          <p:spPr bwMode="auto">
            <a:xfrm flipV="1">
              <a:off x="463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6" name="Line 31"/>
            <p:cNvSpPr>
              <a:spLocks noChangeShapeType="1"/>
            </p:cNvSpPr>
            <p:nvPr/>
          </p:nvSpPr>
          <p:spPr bwMode="auto">
            <a:xfrm flipV="1">
              <a:off x="685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7" name="Line 32"/>
            <p:cNvSpPr>
              <a:spLocks noChangeShapeType="1"/>
            </p:cNvSpPr>
            <p:nvPr/>
          </p:nvSpPr>
          <p:spPr bwMode="auto">
            <a:xfrm flipV="1">
              <a:off x="906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8" name="Line 33"/>
            <p:cNvSpPr>
              <a:spLocks noChangeShapeType="1"/>
            </p:cNvSpPr>
            <p:nvPr/>
          </p:nvSpPr>
          <p:spPr bwMode="auto">
            <a:xfrm flipV="1">
              <a:off x="1128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9" name="Line 34"/>
            <p:cNvSpPr>
              <a:spLocks noChangeShapeType="1"/>
            </p:cNvSpPr>
            <p:nvPr/>
          </p:nvSpPr>
          <p:spPr bwMode="auto">
            <a:xfrm flipV="1">
              <a:off x="1350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0" name="Line 35"/>
            <p:cNvSpPr>
              <a:spLocks noChangeShapeType="1"/>
            </p:cNvSpPr>
            <p:nvPr/>
          </p:nvSpPr>
          <p:spPr bwMode="auto">
            <a:xfrm flipV="1">
              <a:off x="1571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1" name="Line 36"/>
            <p:cNvSpPr>
              <a:spLocks noChangeShapeType="1"/>
            </p:cNvSpPr>
            <p:nvPr/>
          </p:nvSpPr>
          <p:spPr bwMode="auto">
            <a:xfrm flipV="1">
              <a:off x="1793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2" name="Line 37"/>
            <p:cNvSpPr>
              <a:spLocks noChangeShapeType="1"/>
            </p:cNvSpPr>
            <p:nvPr/>
          </p:nvSpPr>
          <p:spPr bwMode="auto">
            <a:xfrm flipV="1">
              <a:off x="2015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3" name="Line 38"/>
            <p:cNvSpPr>
              <a:spLocks noChangeShapeType="1"/>
            </p:cNvSpPr>
            <p:nvPr/>
          </p:nvSpPr>
          <p:spPr bwMode="auto">
            <a:xfrm flipV="1">
              <a:off x="2236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4" name="Line 39"/>
            <p:cNvSpPr>
              <a:spLocks noChangeShapeType="1"/>
            </p:cNvSpPr>
            <p:nvPr/>
          </p:nvSpPr>
          <p:spPr bwMode="auto">
            <a:xfrm flipV="1">
              <a:off x="2458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" name="Line 40"/>
            <p:cNvSpPr>
              <a:spLocks noChangeShapeType="1"/>
            </p:cNvSpPr>
            <p:nvPr/>
          </p:nvSpPr>
          <p:spPr bwMode="auto">
            <a:xfrm flipV="1">
              <a:off x="2679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6" name="Line 41"/>
            <p:cNvSpPr>
              <a:spLocks noChangeShapeType="1"/>
            </p:cNvSpPr>
            <p:nvPr/>
          </p:nvSpPr>
          <p:spPr bwMode="auto">
            <a:xfrm flipV="1">
              <a:off x="2901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7" name="Line 42"/>
            <p:cNvSpPr>
              <a:spLocks noChangeShapeType="1"/>
            </p:cNvSpPr>
            <p:nvPr/>
          </p:nvSpPr>
          <p:spPr bwMode="auto">
            <a:xfrm flipV="1">
              <a:off x="3123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8" name="Line 43"/>
            <p:cNvSpPr>
              <a:spLocks noChangeShapeType="1"/>
            </p:cNvSpPr>
            <p:nvPr/>
          </p:nvSpPr>
          <p:spPr bwMode="auto">
            <a:xfrm flipV="1">
              <a:off x="3344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9" name="Line 44"/>
            <p:cNvSpPr>
              <a:spLocks noChangeShapeType="1"/>
            </p:cNvSpPr>
            <p:nvPr/>
          </p:nvSpPr>
          <p:spPr bwMode="auto">
            <a:xfrm flipV="1">
              <a:off x="3566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0" name="Line 45"/>
            <p:cNvSpPr>
              <a:spLocks noChangeShapeType="1"/>
            </p:cNvSpPr>
            <p:nvPr/>
          </p:nvSpPr>
          <p:spPr bwMode="auto">
            <a:xfrm flipV="1">
              <a:off x="3788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1" name="Line 46"/>
            <p:cNvSpPr>
              <a:spLocks noChangeShapeType="1"/>
            </p:cNvSpPr>
            <p:nvPr/>
          </p:nvSpPr>
          <p:spPr bwMode="auto">
            <a:xfrm flipV="1">
              <a:off x="4009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2" name="Line 47"/>
            <p:cNvSpPr>
              <a:spLocks noChangeShapeType="1"/>
            </p:cNvSpPr>
            <p:nvPr/>
          </p:nvSpPr>
          <p:spPr bwMode="auto">
            <a:xfrm flipV="1">
              <a:off x="4231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3" name="Line 48"/>
            <p:cNvSpPr>
              <a:spLocks noChangeShapeType="1"/>
            </p:cNvSpPr>
            <p:nvPr/>
          </p:nvSpPr>
          <p:spPr bwMode="auto">
            <a:xfrm flipV="1">
              <a:off x="4452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4" name="Line 49"/>
            <p:cNvSpPr>
              <a:spLocks noChangeShapeType="1"/>
            </p:cNvSpPr>
            <p:nvPr/>
          </p:nvSpPr>
          <p:spPr bwMode="auto">
            <a:xfrm flipV="1">
              <a:off x="4674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" name="Line 50"/>
            <p:cNvSpPr>
              <a:spLocks noChangeShapeType="1"/>
            </p:cNvSpPr>
            <p:nvPr/>
          </p:nvSpPr>
          <p:spPr bwMode="auto">
            <a:xfrm flipV="1">
              <a:off x="4896" y="3523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" name="Freeform 51"/>
            <p:cNvSpPr>
              <a:spLocks/>
            </p:cNvSpPr>
            <p:nvPr/>
          </p:nvSpPr>
          <p:spPr bwMode="auto">
            <a:xfrm>
              <a:off x="463" y="2530"/>
              <a:ext cx="4433" cy="99"/>
            </a:xfrm>
            <a:custGeom>
              <a:avLst/>
              <a:gdLst>
                <a:gd name="T0" fmla="*/ 0 w 540"/>
                <a:gd name="T1" fmla="*/ 0 h 12"/>
                <a:gd name="T2" fmla="*/ 27 w 540"/>
                <a:gd name="T3" fmla="*/ 5 h 12"/>
                <a:gd name="T4" fmla="*/ 54 w 540"/>
                <a:gd name="T5" fmla="*/ 8 h 12"/>
                <a:gd name="T6" fmla="*/ 81 w 540"/>
                <a:gd name="T7" fmla="*/ 9 h 12"/>
                <a:gd name="T8" fmla="*/ 108 w 540"/>
                <a:gd name="T9" fmla="*/ 6 h 12"/>
                <a:gd name="T10" fmla="*/ 135 w 540"/>
                <a:gd name="T11" fmla="*/ 8 h 12"/>
                <a:gd name="T12" fmla="*/ 162 w 540"/>
                <a:gd name="T13" fmla="*/ 6 h 12"/>
                <a:gd name="T14" fmla="*/ 189 w 540"/>
                <a:gd name="T15" fmla="*/ 6 h 12"/>
                <a:gd name="T16" fmla="*/ 216 w 540"/>
                <a:gd name="T17" fmla="*/ 7 h 12"/>
                <a:gd name="T18" fmla="*/ 243 w 540"/>
                <a:gd name="T19" fmla="*/ 8 h 12"/>
                <a:gd name="T20" fmla="*/ 270 w 540"/>
                <a:gd name="T21" fmla="*/ 9 h 12"/>
                <a:gd name="T22" fmla="*/ 297 w 540"/>
                <a:gd name="T23" fmla="*/ 9 h 12"/>
                <a:gd name="T24" fmla="*/ 324 w 540"/>
                <a:gd name="T25" fmla="*/ 9 h 12"/>
                <a:gd name="T26" fmla="*/ 351 w 540"/>
                <a:gd name="T27" fmla="*/ 10 h 12"/>
                <a:gd name="T28" fmla="*/ 378 w 540"/>
                <a:gd name="T29" fmla="*/ 10 h 12"/>
                <a:gd name="T30" fmla="*/ 405 w 540"/>
                <a:gd name="T31" fmla="*/ 11 h 12"/>
                <a:gd name="T32" fmla="*/ 432 w 540"/>
                <a:gd name="T33" fmla="*/ 11 h 12"/>
                <a:gd name="T34" fmla="*/ 459 w 540"/>
                <a:gd name="T35" fmla="*/ 11 h 12"/>
                <a:gd name="T36" fmla="*/ 486 w 540"/>
                <a:gd name="T37" fmla="*/ 12 h 12"/>
                <a:gd name="T38" fmla="*/ 513 w 540"/>
                <a:gd name="T39" fmla="*/ 12 h 12"/>
                <a:gd name="T40" fmla="*/ 540 w 540"/>
                <a:gd name="T41" fmla="*/ 12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0"/>
                <a:gd name="T64" fmla="*/ 0 h 12"/>
                <a:gd name="T65" fmla="*/ 540 w 540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0" h="12">
                  <a:moveTo>
                    <a:pt x="0" y="0"/>
                  </a:moveTo>
                  <a:lnTo>
                    <a:pt x="27" y="5"/>
                  </a:lnTo>
                  <a:lnTo>
                    <a:pt x="54" y="8"/>
                  </a:lnTo>
                  <a:lnTo>
                    <a:pt x="81" y="9"/>
                  </a:lnTo>
                  <a:lnTo>
                    <a:pt x="108" y="6"/>
                  </a:lnTo>
                  <a:lnTo>
                    <a:pt x="135" y="8"/>
                  </a:lnTo>
                  <a:lnTo>
                    <a:pt x="162" y="6"/>
                  </a:lnTo>
                  <a:lnTo>
                    <a:pt x="189" y="6"/>
                  </a:lnTo>
                  <a:lnTo>
                    <a:pt x="216" y="7"/>
                  </a:lnTo>
                  <a:lnTo>
                    <a:pt x="243" y="8"/>
                  </a:lnTo>
                  <a:lnTo>
                    <a:pt x="270" y="9"/>
                  </a:lnTo>
                  <a:lnTo>
                    <a:pt x="297" y="9"/>
                  </a:lnTo>
                  <a:lnTo>
                    <a:pt x="324" y="9"/>
                  </a:lnTo>
                  <a:lnTo>
                    <a:pt x="351" y="10"/>
                  </a:lnTo>
                  <a:lnTo>
                    <a:pt x="378" y="10"/>
                  </a:lnTo>
                  <a:lnTo>
                    <a:pt x="405" y="11"/>
                  </a:lnTo>
                  <a:lnTo>
                    <a:pt x="432" y="11"/>
                  </a:lnTo>
                  <a:lnTo>
                    <a:pt x="459" y="11"/>
                  </a:lnTo>
                  <a:lnTo>
                    <a:pt x="486" y="12"/>
                  </a:lnTo>
                  <a:lnTo>
                    <a:pt x="513" y="12"/>
                  </a:lnTo>
                  <a:lnTo>
                    <a:pt x="540" y="12"/>
                  </a:lnTo>
                </a:path>
              </a:pathLst>
            </a:custGeom>
            <a:noFill/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63" y="2785"/>
              <a:ext cx="4433" cy="172"/>
            </a:xfrm>
            <a:custGeom>
              <a:avLst/>
              <a:gdLst>
                <a:gd name="T0" fmla="*/ 0 w 540"/>
                <a:gd name="T1" fmla="*/ 3 h 21"/>
                <a:gd name="T2" fmla="*/ 27 w 540"/>
                <a:gd name="T3" fmla="*/ 1 h 21"/>
                <a:gd name="T4" fmla="*/ 54 w 540"/>
                <a:gd name="T5" fmla="*/ 0 h 21"/>
                <a:gd name="T6" fmla="*/ 81 w 540"/>
                <a:gd name="T7" fmla="*/ 0 h 21"/>
                <a:gd name="T8" fmla="*/ 108 w 540"/>
                <a:gd name="T9" fmla="*/ 0 h 21"/>
                <a:gd name="T10" fmla="*/ 135 w 540"/>
                <a:gd name="T11" fmla="*/ 2 h 21"/>
                <a:gd name="T12" fmla="*/ 162 w 540"/>
                <a:gd name="T13" fmla="*/ 9 h 21"/>
                <a:gd name="T14" fmla="*/ 189 w 540"/>
                <a:gd name="T15" fmla="*/ 10 h 21"/>
                <a:gd name="T16" fmla="*/ 216 w 540"/>
                <a:gd name="T17" fmla="*/ 11 h 21"/>
                <a:gd name="T18" fmla="*/ 243 w 540"/>
                <a:gd name="T19" fmla="*/ 12 h 21"/>
                <a:gd name="T20" fmla="*/ 270 w 540"/>
                <a:gd name="T21" fmla="*/ 13 h 21"/>
                <a:gd name="T22" fmla="*/ 297 w 540"/>
                <a:gd name="T23" fmla="*/ 14 h 21"/>
                <a:gd name="T24" fmla="*/ 324 w 540"/>
                <a:gd name="T25" fmla="*/ 15 h 21"/>
                <a:gd name="T26" fmla="*/ 351 w 540"/>
                <a:gd name="T27" fmla="*/ 15 h 21"/>
                <a:gd name="T28" fmla="*/ 378 w 540"/>
                <a:gd name="T29" fmla="*/ 16 h 21"/>
                <a:gd name="T30" fmla="*/ 405 w 540"/>
                <a:gd name="T31" fmla="*/ 17 h 21"/>
                <a:gd name="T32" fmla="*/ 432 w 540"/>
                <a:gd name="T33" fmla="*/ 18 h 21"/>
                <a:gd name="T34" fmla="*/ 459 w 540"/>
                <a:gd name="T35" fmla="*/ 19 h 21"/>
                <a:gd name="T36" fmla="*/ 486 w 540"/>
                <a:gd name="T37" fmla="*/ 20 h 21"/>
                <a:gd name="T38" fmla="*/ 513 w 540"/>
                <a:gd name="T39" fmla="*/ 20 h 21"/>
                <a:gd name="T40" fmla="*/ 540 w 540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0"/>
                <a:gd name="T64" fmla="*/ 0 h 21"/>
                <a:gd name="T65" fmla="*/ 540 w 540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0" h="21">
                  <a:moveTo>
                    <a:pt x="0" y="3"/>
                  </a:moveTo>
                  <a:lnTo>
                    <a:pt x="27" y="1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108" y="0"/>
                  </a:lnTo>
                  <a:lnTo>
                    <a:pt x="135" y="2"/>
                  </a:lnTo>
                  <a:lnTo>
                    <a:pt x="162" y="9"/>
                  </a:lnTo>
                  <a:lnTo>
                    <a:pt x="189" y="10"/>
                  </a:lnTo>
                  <a:lnTo>
                    <a:pt x="216" y="11"/>
                  </a:lnTo>
                  <a:lnTo>
                    <a:pt x="243" y="12"/>
                  </a:lnTo>
                  <a:lnTo>
                    <a:pt x="270" y="13"/>
                  </a:lnTo>
                  <a:lnTo>
                    <a:pt x="297" y="14"/>
                  </a:lnTo>
                  <a:lnTo>
                    <a:pt x="324" y="15"/>
                  </a:lnTo>
                  <a:lnTo>
                    <a:pt x="351" y="15"/>
                  </a:lnTo>
                  <a:lnTo>
                    <a:pt x="378" y="16"/>
                  </a:lnTo>
                  <a:lnTo>
                    <a:pt x="405" y="17"/>
                  </a:lnTo>
                  <a:lnTo>
                    <a:pt x="432" y="18"/>
                  </a:lnTo>
                  <a:lnTo>
                    <a:pt x="459" y="19"/>
                  </a:lnTo>
                  <a:lnTo>
                    <a:pt x="486" y="20"/>
                  </a:lnTo>
                  <a:lnTo>
                    <a:pt x="513" y="20"/>
                  </a:lnTo>
                  <a:lnTo>
                    <a:pt x="540" y="21"/>
                  </a:lnTo>
                </a:path>
              </a:pathLst>
            </a:custGeom>
            <a:noFill/>
            <a:ln w="25400">
              <a:solidFill>
                <a:srgbClr val="0C2D8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463" y="1767"/>
              <a:ext cx="4433" cy="771"/>
            </a:xfrm>
            <a:custGeom>
              <a:avLst/>
              <a:gdLst>
                <a:gd name="T0" fmla="*/ 0 w 540"/>
                <a:gd name="T1" fmla="*/ 8 h 94"/>
                <a:gd name="T2" fmla="*/ 27 w 540"/>
                <a:gd name="T3" fmla="*/ 0 h 94"/>
                <a:gd name="T4" fmla="*/ 54 w 540"/>
                <a:gd name="T5" fmla="*/ 10 h 94"/>
                <a:gd name="T6" fmla="*/ 81 w 540"/>
                <a:gd name="T7" fmla="*/ 9 h 94"/>
                <a:gd name="T8" fmla="*/ 108 w 540"/>
                <a:gd name="T9" fmla="*/ 17 h 94"/>
                <a:gd name="T10" fmla="*/ 135 w 540"/>
                <a:gd name="T11" fmla="*/ 21 h 94"/>
                <a:gd name="T12" fmla="*/ 162 w 540"/>
                <a:gd name="T13" fmla="*/ 24 h 94"/>
                <a:gd name="T14" fmla="*/ 189 w 540"/>
                <a:gd name="T15" fmla="*/ 32 h 94"/>
                <a:gd name="T16" fmla="*/ 216 w 540"/>
                <a:gd name="T17" fmla="*/ 40 h 94"/>
                <a:gd name="T18" fmla="*/ 243 w 540"/>
                <a:gd name="T19" fmla="*/ 48 h 94"/>
                <a:gd name="T20" fmla="*/ 270 w 540"/>
                <a:gd name="T21" fmla="*/ 55 h 94"/>
                <a:gd name="T22" fmla="*/ 297 w 540"/>
                <a:gd name="T23" fmla="*/ 60 h 94"/>
                <a:gd name="T24" fmla="*/ 324 w 540"/>
                <a:gd name="T25" fmla="*/ 66 h 94"/>
                <a:gd name="T26" fmla="*/ 351 w 540"/>
                <a:gd name="T27" fmla="*/ 71 h 94"/>
                <a:gd name="T28" fmla="*/ 378 w 540"/>
                <a:gd name="T29" fmla="*/ 75 h 94"/>
                <a:gd name="T30" fmla="*/ 405 w 540"/>
                <a:gd name="T31" fmla="*/ 79 h 94"/>
                <a:gd name="T32" fmla="*/ 432 w 540"/>
                <a:gd name="T33" fmla="*/ 82 h 94"/>
                <a:gd name="T34" fmla="*/ 459 w 540"/>
                <a:gd name="T35" fmla="*/ 85 h 94"/>
                <a:gd name="T36" fmla="*/ 486 w 540"/>
                <a:gd name="T37" fmla="*/ 88 h 94"/>
                <a:gd name="T38" fmla="*/ 513 w 540"/>
                <a:gd name="T39" fmla="*/ 91 h 94"/>
                <a:gd name="T40" fmla="*/ 540 w 540"/>
                <a:gd name="T41" fmla="*/ 94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0"/>
                <a:gd name="T64" fmla="*/ 0 h 94"/>
                <a:gd name="T65" fmla="*/ 540 w 540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0" h="94">
                  <a:moveTo>
                    <a:pt x="0" y="8"/>
                  </a:moveTo>
                  <a:lnTo>
                    <a:pt x="27" y="0"/>
                  </a:lnTo>
                  <a:lnTo>
                    <a:pt x="54" y="10"/>
                  </a:lnTo>
                  <a:lnTo>
                    <a:pt x="81" y="9"/>
                  </a:lnTo>
                  <a:lnTo>
                    <a:pt x="108" y="17"/>
                  </a:lnTo>
                  <a:lnTo>
                    <a:pt x="135" y="21"/>
                  </a:lnTo>
                  <a:lnTo>
                    <a:pt x="162" y="24"/>
                  </a:lnTo>
                  <a:lnTo>
                    <a:pt x="189" y="32"/>
                  </a:lnTo>
                  <a:lnTo>
                    <a:pt x="216" y="40"/>
                  </a:lnTo>
                  <a:lnTo>
                    <a:pt x="243" y="48"/>
                  </a:lnTo>
                  <a:lnTo>
                    <a:pt x="270" y="55"/>
                  </a:lnTo>
                  <a:lnTo>
                    <a:pt x="297" y="60"/>
                  </a:lnTo>
                  <a:lnTo>
                    <a:pt x="324" y="66"/>
                  </a:lnTo>
                  <a:lnTo>
                    <a:pt x="351" y="71"/>
                  </a:lnTo>
                  <a:lnTo>
                    <a:pt x="378" y="75"/>
                  </a:lnTo>
                  <a:lnTo>
                    <a:pt x="405" y="79"/>
                  </a:lnTo>
                  <a:lnTo>
                    <a:pt x="432" y="82"/>
                  </a:lnTo>
                  <a:lnTo>
                    <a:pt x="459" y="85"/>
                  </a:lnTo>
                  <a:lnTo>
                    <a:pt x="486" y="88"/>
                  </a:lnTo>
                  <a:lnTo>
                    <a:pt x="513" y="91"/>
                  </a:lnTo>
                  <a:lnTo>
                    <a:pt x="540" y="94"/>
                  </a:lnTo>
                </a:path>
              </a:pathLst>
            </a:custGeom>
            <a:noFill/>
            <a:ln w="25400">
              <a:solidFill>
                <a:srgbClr val="F38E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463" y="3088"/>
              <a:ext cx="4433" cy="50"/>
            </a:xfrm>
            <a:custGeom>
              <a:avLst/>
              <a:gdLst>
                <a:gd name="T0" fmla="*/ 0 w 540"/>
                <a:gd name="T1" fmla="*/ 1 h 6"/>
                <a:gd name="T2" fmla="*/ 27 w 540"/>
                <a:gd name="T3" fmla="*/ 0 h 6"/>
                <a:gd name="T4" fmla="*/ 54 w 540"/>
                <a:gd name="T5" fmla="*/ 0 h 6"/>
                <a:gd name="T6" fmla="*/ 81 w 540"/>
                <a:gd name="T7" fmla="*/ 4 h 6"/>
                <a:gd name="T8" fmla="*/ 108 w 540"/>
                <a:gd name="T9" fmla="*/ 6 h 6"/>
                <a:gd name="T10" fmla="*/ 135 w 540"/>
                <a:gd name="T11" fmla="*/ 2 h 6"/>
                <a:gd name="T12" fmla="*/ 162 w 540"/>
                <a:gd name="T13" fmla="*/ 6 h 6"/>
                <a:gd name="T14" fmla="*/ 189 w 540"/>
                <a:gd name="T15" fmla="*/ 3 h 6"/>
                <a:gd name="T16" fmla="*/ 216 w 540"/>
                <a:gd name="T17" fmla="*/ 3 h 6"/>
                <a:gd name="T18" fmla="*/ 243 w 540"/>
                <a:gd name="T19" fmla="*/ 3 h 6"/>
                <a:gd name="T20" fmla="*/ 270 w 540"/>
                <a:gd name="T21" fmla="*/ 3 h 6"/>
                <a:gd name="T22" fmla="*/ 297 w 540"/>
                <a:gd name="T23" fmla="*/ 3 h 6"/>
                <a:gd name="T24" fmla="*/ 324 w 540"/>
                <a:gd name="T25" fmla="*/ 3 h 6"/>
                <a:gd name="T26" fmla="*/ 351 w 540"/>
                <a:gd name="T27" fmla="*/ 3 h 6"/>
                <a:gd name="T28" fmla="*/ 378 w 540"/>
                <a:gd name="T29" fmla="*/ 3 h 6"/>
                <a:gd name="T30" fmla="*/ 405 w 540"/>
                <a:gd name="T31" fmla="*/ 3 h 6"/>
                <a:gd name="T32" fmla="*/ 432 w 540"/>
                <a:gd name="T33" fmla="*/ 3 h 6"/>
                <a:gd name="T34" fmla="*/ 459 w 540"/>
                <a:gd name="T35" fmla="*/ 3 h 6"/>
                <a:gd name="T36" fmla="*/ 486 w 540"/>
                <a:gd name="T37" fmla="*/ 3 h 6"/>
                <a:gd name="T38" fmla="*/ 513 w 540"/>
                <a:gd name="T39" fmla="*/ 3 h 6"/>
                <a:gd name="T40" fmla="*/ 540 w 540"/>
                <a:gd name="T41" fmla="*/ 3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0"/>
                <a:gd name="T64" fmla="*/ 0 h 6"/>
                <a:gd name="T65" fmla="*/ 540 w 540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0" h="6">
                  <a:moveTo>
                    <a:pt x="0" y="1"/>
                  </a:moveTo>
                  <a:lnTo>
                    <a:pt x="27" y="0"/>
                  </a:lnTo>
                  <a:lnTo>
                    <a:pt x="54" y="0"/>
                  </a:lnTo>
                  <a:lnTo>
                    <a:pt x="81" y="4"/>
                  </a:lnTo>
                  <a:lnTo>
                    <a:pt x="108" y="6"/>
                  </a:lnTo>
                  <a:lnTo>
                    <a:pt x="135" y="2"/>
                  </a:lnTo>
                  <a:lnTo>
                    <a:pt x="162" y="6"/>
                  </a:lnTo>
                  <a:lnTo>
                    <a:pt x="189" y="3"/>
                  </a:lnTo>
                  <a:lnTo>
                    <a:pt x="216" y="3"/>
                  </a:lnTo>
                  <a:lnTo>
                    <a:pt x="243" y="3"/>
                  </a:lnTo>
                  <a:lnTo>
                    <a:pt x="270" y="3"/>
                  </a:lnTo>
                  <a:lnTo>
                    <a:pt x="297" y="3"/>
                  </a:lnTo>
                  <a:lnTo>
                    <a:pt x="324" y="3"/>
                  </a:lnTo>
                  <a:lnTo>
                    <a:pt x="351" y="3"/>
                  </a:lnTo>
                  <a:lnTo>
                    <a:pt x="378" y="3"/>
                  </a:lnTo>
                  <a:lnTo>
                    <a:pt x="405" y="3"/>
                  </a:lnTo>
                  <a:lnTo>
                    <a:pt x="432" y="3"/>
                  </a:lnTo>
                  <a:lnTo>
                    <a:pt x="459" y="3"/>
                  </a:lnTo>
                  <a:lnTo>
                    <a:pt x="486" y="3"/>
                  </a:lnTo>
                  <a:lnTo>
                    <a:pt x="513" y="3"/>
                  </a:lnTo>
                  <a:lnTo>
                    <a:pt x="540" y="3"/>
                  </a:lnTo>
                </a:path>
              </a:pathLst>
            </a:custGeom>
            <a:noFill/>
            <a:ln w="25400">
              <a:solidFill>
                <a:srgbClr val="C4402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463" y="2974"/>
              <a:ext cx="4433" cy="57"/>
            </a:xfrm>
            <a:custGeom>
              <a:avLst/>
              <a:gdLst>
                <a:gd name="T0" fmla="*/ 0 w 540"/>
                <a:gd name="T1" fmla="*/ 1 h 7"/>
                <a:gd name="T2" fmla="*/ 27 w 540"/>
                <a:gd name="T3" fmla="*/ 3 h 7"/>
                <a:gd name="T4" fmla="*/ 54 w 540"/>
                <a:gd name="T5" fmla="*/ 0 h 7"/>
                <a:gd name="T6" fmla="*/ 81 w 540"/>
                <a:gd name="T7" fmla="*/ 2 h 7"/>
                <a:gd name="T8" fmla="*/ 108 w 540"/>
                <a:gd name="T9" fmla="*/ 2 h 7"/>
                <a:gd name="T10" fmla="*/ 135 w 540"/>
                <a:gd name="T11" fmla="*/ 2 h 7"/>
                <a:gd name="T12" fmla="*/ 162 w 540"/>
                <a:gd name="T13" fmla="*/ 3 h 7"/>
                <a:gd name="T14" fmla="*/ 189 w 540"/>
                <a:gd name="T15" fmla="*/ 3 h 7"/>
                <a:gd name="T16" fmla="*/ 216 w 540"/>
                <a:gd name="T17" fmla="*/ 3 h 7"/>
                <a:gd name="T18" fmla="*/ 243 w 540"/>
                <a:gd name="T19" fmla="*/ 4 h 7"/>
                <a:gd name="T20" fmla="*/ 270 w 540"/>
                <a:gd name="T21" fmla="*/ 4 h 7"/>
                <a:gd name="T22" fmla="*/ 297 w 540"/>
                <a:gd name="T23" fmla="*/ 4 h 7"/>
                <a:gd name="T24" fmla="*/ 324 w 540"/>
                <a:gd name="T25" fmla="*/ 5 h 7"/>
                <a:gd name="T26" fmla="*/ 351 w 540"/>
                <a:gd name="T27" fmla="*/ 5 h 7"/>
                <a:gd name="T28" fmla="*/ 378 w 540"/>
                <a:gd name="T29" fmla="*/ 5 h 7"/>
                <a:gd name="T30" fmla="*/ 405 w 540"/>
                <a:gd name="T31" fmla="*/ 6 h 7"/>
                <a:gd name="T32" fmla="*/ 432 w 540"/>
                <a:gd name="T33" fmla="*/ 6 h 7"/>
                <a:gd name="T34" fmla="*/ 459 w 540"/>
                <a:gd name="T35" fmla="*/ 6 h 7"/>
                <a:gd name="T36" fmla="*/ 486 w 540"/>
                <a:gd name="T37" fmla="*/ 7 h 7"/>
                <a:gd name="T38" fmla="*/ 513 w 540"/>
                <a:gd name="T39" fmla="*/ 7 h 7"/>
                <a:gd name="T40" fmla="*/ 540 w 540"/>
                <a:gd name="T41" fmla="*/ 7 h 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0"/>
                <a:gd name="T64" fmla="*/ 0 h 7"/>
                <a:gd name="T65" fmla="*/ 540 w 540"/>
                <a:gd name="T66" fmla="*/ 7 h 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0" h="7">
                  <a:moveTo>
                    <a:pt x="0" y="1"/>
                  </a:moveTo>
                  <a:lnTo>
                    <a:pt x="27" y="3"/>
                  </a:lnTo>
                  <a:lnTo>
                    <a:pt x="54" y="0"/>
                  </a:lnTo>
                  <a:lnTo>
                    <a:pt x="81" y="2"/>
                  </a:lnTo>
                  <a:lnTo>
                    <a:pt x="108" y="2"/>
                  </a:lnTo>
                  <a:lnTo>
                    <a:pt x="135" y="2"/>
                  </a:lnTo>
                  <a:lnTo>
                    <a:pt x="162" y="3"/>
                  </a:lnTo>
                  <a:lnTo>
                    <a:pt x="189" y="3"/>
                  </a:lnTo>
                  <a:lnTo>
                    <a:pt x="216" y="3"/>
                  </a:lnTo>
                  <a:lnTo>
                    <a:pt x="243" y="4"/>
                  </a:lnTo>
                  <a:lnTo>
                    <a:pt x="270" y="4"/>
                  </a:lnTo>
                  <a:lnTo>
                    <a:pt x="297" y="4"/>
                  </a:lnTo>
                  <a:lnTo>
                    <a:pt x="324" y="5"/>
                  </a:lnTo>
                  <a:lnTo>
                    <a:pt x="351" y="5"/>
                  </a:lnTo>
                  <a:lnTo>
                    <a:pt x="378" y="5"/>
                  </a:lnTo>
                  <a:lnTo>
                    <a:pt x="405" y="6"/>
                  </a:lnTo>
                  <a:lnTo>
                    <a:pt x="432" y="6"/>
                  </a:lnTo>
                  <a:lnTo>
                    <a:pt x="459" y="6"/>
                  </a:lnTo>
                  <a:lnTo>
                    <a:pt x="486" y="7"/>
                  </a:lnTo>
                  <a:lnTo>
                    <a:pt x="513" y="7"/>
                  </a:lnTo>
                  <a:lnTo>
                    <a:pt x="540" y="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1" name="Rectangle 5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66" y="3466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0%</a:t>
              </a:r>
              <a:endParaRPr lang="en-US" sz="1000"/>
            </a:p>
          </p:txBody>
        </p:sp>
        <p:sp>
          <p:nvSpPr>
            <p:cNvPr id="252" name="Rectangle 5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6" y="3162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5%</a:t>
              </a:r>
              <a:endParaRPr lang="en-US" sz="1000"/>
            </a:p>
          </p:txBody>
        </p:sp>
        <p:sp>
          <p:nvSpPr>
            <p:cNvPr id="253" name="Rectangle 5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7" y="2850"/>
              <a:ext cx="1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10%</a:t>
              </a:r>
              <a:endParaRPr lang="en-US" sz="1000"/>
            </a:p>
          </p:txBody>
        </p:sp>
        <p:sp>
          <p:nvSpPr>
            <p:cNvPr id="254" name="Rectangle 6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7" y="2547"/>
              <a:ext cx="1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15%</a:t>
              </a:r>
              <a:endParaRPr lang="en-US" sz="1000"/>
            </a:p>
          </p:txBody>
        </p:sp>
        <p:sp>
          <p:nvSpPr>
            <p:cNvPr id="255" name="Rectangle 6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7" y="2235"/>
              <a:ext cx="1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20%</a:t>
              </a:r>
              <a:endParaRPr lang="en-US" sz="1000"/>
            </a:p>
          </p:txBody>
        </p:sp>
        <p:sp>
          <p:nvSpPr>
            <p:cNvPr id="256" name="Rectangle 6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7" y="1931"/>
              <a:ext cx="1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25%</a:t>
              </a:r>
              <a:endParaRPr lang="en-US" sz="1000"/>
            </a:p>
          </p:txBody>
        </p:sp>
        <p:sp>
          <p:nvSpPr>
            <p:cNvPr id="257" name="Rectangle 6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7" y="1619"/>
              <a:ext cx="1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30%</a:t>
              </a:r>
              <a:endParaRPr lang="en-US" sz="1000"/>
            </a:p>
          </p:txBody>
        </p:sp>
        <p:sp>
          <p:nvSpPr>
            <p:cNvPr id="258" name="Rectangle 6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7" y="1315"/>
              <a:ext cx="1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35%</a:t>
              </a:r>
              <a:endParaRPr lang="en-US" sz="1000"/>
            </a:p>
          </p:txBody>
        </p:sp>
        <p:sp>
          <p:nvSpPr>
            <p:cNvPr id="259" name="Rectangle 6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9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2000</a:t>
              </a:r>
              <a:endParaRPr lang="en-US" sz="800"/>
            </a:p>
          </p:txBody>
        </p:sp>
        <p:sp>
          <p:nvSpPr>
            <p:cNvPr id="260" name="Rectangle 6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1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2001</a:t>
              </a:r>
              <a:endParaRPr lang="en-US" sz="800"/>
            </a:p>
          </p:txBody>
        </p:sp>
        <p:sp>
          <p:nvSpPr>
            <p:cNvPr id="261" name="Rectangle 6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32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2002</a:t>
              </a:r>
              <a:endParaRPr lang="en-US" sz="800"/>
            </a:p>
          </p:txBody>
        </p:sp>
        <p:sp>
          <p:nvSpPr>
            <p:cNvPr id="262" name="Rectangle 6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054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2003</a:t>
              </a:r>
              <a:endParaRPr lang="en-US" sz="800"/>
            </a:p>
          </p:txBody>
        </p:sp>
        <p:sp>
          <p:nvSpPr>
            <p:cNvPr id="263" name="Rectangle 6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76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 dirty="0">
                  <a:solidFill>
                    <a:srgbClr val="000000"/>
                  </a:solidFill>
                </a:rPr>
                <a:t> 2004</a:t>
              </a:r>
              <a:endParaRPr lang="en-US" sz="800" dirty="0"/>
            </a:p>
          </p:txBody>
        </p:sp>
        <p:sp>
          <p:nvSpPr>
            <p:cNvPr id="264" name="Rectangle 7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497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2005</a:t>
              </a:r>
              <a:endParaRPr lang="en-US" sz="800"/>
            </a:p>
          </p:txBody>
        </p:sp>
        <p:sp>
          <p:nvSpPr>
            <p:cNvPr id="265" name="Rectangle 7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19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2006</a:t>
              </a:r>
              <a:endParaRPr lang="en-US" sz="800"/>
            </a:p>
          </p:txBody>
        </p:sp>
        <p:sp>
          <p:nvSpPr>
            <p:cNvPr id="266" name="Rectangle 7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941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2007</a:t>
              </a:r>
              <a:endParaRPr lang="en-US" sz="800"/>
            </a:p>
          </p:txBody>
        </p:sp>
        <p:sp>
          <p:nvSpPr>
            <p:cNvPr id="267" name="Rectangle 7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162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2008</a:t>
              </a:r>
              <a:endParaRPr lang="en-US" sz="800"/>
            </a:p>
          </p:txBody>
        </p:sp>
        <p:sp>
          <p:nvSpPr>
            <p:cNvPr id="268" name="Rectangle 7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84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2009</a:t>
              </a:r>
              <a:endParaRPr lang="en-US" sz="800"/>
            </a:p>
          </p:txBody>
        </p:sp>
        <p:sp>
          <p:nvSpPr>
            <p:cNvPr id="269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06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2010</a:t>
              </a:r>
              <a:endParaRPr lang="en-US" sz="800"/>
            </a:p>
          </p:txBody>
        </p:sp>
        <p:sp>
          <p:nvSpPr>
            <p:cNvPr id="270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27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2011</a:t>
              </a:r>
              <a:endParaRPr lang="en-US" sz="800"/>
            </a:p>
          </p:txBody>
        </p:sp>
        <p:sp>
          <p:nvSpPr>
            <p:cNvPr id="271" name="Rectangle 7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049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2012</a:t>
              </a:r>
              <a:endParaRPr lang="en-US" sz="800"/>
            </a:p>
          </p:txBody>
        </p:sp>
        <p:sp>
          <p:nvSpPr>
            <p:cNvPr id="272" name="Rectangle 7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70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2013</a:t>
              </a:r>
              <a:endParaRPr lang="en-US" sz="800"/>
            </a:p>
          </p:txBody>
        </p:sp>
        <p:sp>
          <p:nvSpPr>
            <p:cNvPr id="273" name="Rectangle 7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492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2014</a:t>
              </a:r>
              <a:endParaRPr lang="en-US" sz="800"/>
            </a:p>
          </p:txBody>
        </p:sp>
        <p:sp>
          <p:nvSpPr>
            <p:cNvPr id="274" name="Rectangle 8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714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2015</a:t>
              </a:r>
              <a:endParaRPr lang="en-US" sz="800"/>
            </a:p>
          </p:txBody>
        </p:sp>
        <p:sp>
          <p:nvSpPr>
            <p:cNvPr id="275" name="Rectangle 8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935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2016</a:t>
              </a:r>
              <a:endParaRPr lang="en-US" sz="800"/>
            </a:p>
          </p:txBody>
        </p:sp>
        <p:sp>
          <p:nvSpPr>
            <p:cNvPr id="276" name="Rectangle 8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157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2017</a:t>
              </a:r>
              <a:endParaRPr lang="en-US" sz="800"/>
            </a:p>
          </p:txBody>
        </p:sp>
        <p:sp>
          <p:nvSpPr>
            <p:cNvPr id="277" name="Rectangle 8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79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2018</a:t>
              </a:r>
              <a:endParaRPr lang="en-US" sz="800"/>
            </a:p>
          </p:txBody>
        </p:sp>
        <p:sp>
          <p:nvSpPr>
            <p:cNvPr id="278" name="Rectangle 8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600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2019</a:t>
              </a:r>
              <a:endParaRPr lang="en-US" sz="800"/>
            </a:p>
          </p:txBody>
        </p:sp>
        <p:sp>
          <p:nvSpPr>
            <p:cNvPr id="279" name="Rectangle 8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822" y="3573"/>
              <a:ext cx="2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 2020</a:t>
              </a:r>
              <a:endParaRPr lang="en-US" sz="800"/>
            </a:p>
          </p:txBody>
        </p:sp>
        <p:sp>
          <p:nvSpPr>
            <p:cNvPr id="280" name="Line 86"/>
            <p:cNvSpPr>
              <a:spLocks noChangeShapeType="1"/>
            </p:cNvSpPr>
            <p:nvPr/>
          </p:nvSpPr>
          <p:spPr bwMode="auto">
            <a:xfrm>
              <a:off x="4978" y="1747"/>
              <a:ext cx="23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1" name="Rectangle 8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232" y="1673"/>
              <a:ext cx="20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 dirty="0">
                  <a:solidFill>
                    <a:srgbClr val="000000"/>
                  </a:solidFill>
                </a:rPr>
                <a:t>Brazil</a:t>
              </a:r>
              <a:endParaRPr lang="en-US" sz="1000" dirty="0"/>
            </a:p>
          </p:txBody>
        </p:sp>
        <p:sp>
          <p:nvSpPr>
            <p:cNvPr id="282" name="Line 88"/>
            <p:cNvSpPr>
              <a:spLocks noChangeShapeType="1"/>
            </p:cNvSpPr>
            <p:nvPr/>
          </p:nvSpPr>
          <p:spPr bwMode="auto">
            <a:xfrm>
              <a:off x="4978" y="2108"/>
              <a:ext cx="230" cy="0"/>
            </a:xfrm>
            <a:prstGeom prst="line">
              <a:avLst/>
            </a:prstGeom>
            <a:noFill/>
            <a:ln w="25400">
              <a:solidFill>
                <a:srgbClr val="0C2D83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3" name="Rectangle 8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232" y="2034"/>
              <a:ext cx="24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 dirty="0">
                  <a:solidFill>
                    <a:srgbClr val="000000"/>
                  </a:solidFill>
                </a:rPr>
                <a:t>Russia</a:t>
              </a:r>
              <a:endParaRPr lang="en-US" sz="1000" dirty="0"/>
            </a:p>
          </p:txBody>
        </p:sp>
        <p:sp>
          <p:nvSpPr>
            <p:cNvPr id="284" name="Line 90"/>
            <p:cNvSpPr>
              <a:spLocks noChangeShapeType="1"/>
            </p:cNvSpPr>
            <p:nvPr/>
          </p:nvSpPr>
          <p:spPr bwMode="auto">
            <a:xfrm>
              <a:off x="4978" y="2469"/>
              <a:ext cx="230" cy="0"/>
            </a:xfrm>
            <a:prstGeom prst="line">
              <a:avLst/>
            </a:prstGeom>
            <a:noFill/>
            <a:ln w="25400">
              <a:solidFill>
                <a:srgbClr val="F38E3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5" name="Rectangle 9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232" y="2395"/>
              <a:ext cx="17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India</a:t>
              </a:r>
              <a:endParaRPr lang="en-US" sz="1000"/>
            </a:p>
          </p:txBody>
        </p:sp>
        <p:sp>
          <p:nvSpPr>
            <p:cNvPr id="286" name="Line 92"/>
            <p:cNvSpPr>
              <a:spLocks noChangeShapeType="1"/>
            </p:cNvSpPr>
            <p:nvPr/>
          </p:nvSpPr>
          <p:spPr bwMode="auto">
            <a:xfrm>
              <a:off x="4978" y="2822"/>
              <a:ext cx="230" cy="0"/>
            </a:xfrm>
            <a:prstGeom prst="line">
              <a:avLst/>
            </a:prstGeom>
            <a:noFill/>
            <a:ln w="25400">
              <a:solidFill>
                <a:srgbClr val="C4402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" name="Rectangle 9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232" y="2748"/>
              <a:ext cx="21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China</a:t>
              </a:r>
              <a:endParaRPr lang="en-US" sz="1000"/>
            </a:p>
          </p:txBody>
        </p:sp>
        <p:sp>
          <p:nvSpPr>
            <p:cNvPr id="288" name="Rectangle 9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33" y="2863"/>
              <a:ext cx="67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 dirty="0">
                  <a:solidFill>
                    <a:srgbClr val="000000"/>
                  </a:solidFill>
                </a:rPr>
                <a:t>World average</a:t>
              </a:r>
              <a:endParaRPr lang="en-US" sz="1000" dirty="0"/>
            </a:p>
          </p:txBody>
        </p:sp>
      </p:grpSp>
      <p:sp>
        <p:nvSpPr>
          <p:cNvPr id="295" name="TextBox 294"/>
          <p:cNvSpPr txBox="1"/>
          <p:nvPr/>
        </p:nvSpPr>
        <p:spPr>
          <a:xfrm>
            <a:off x="72008" y="3548623"/>
            <a:ext cx="2339752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Az energiahatékonysági fejlesztések eredményeként Kínában és Oroszországban javul leginkább az energiaintenzitási mutató.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Oroszországnak további erőfeszítésekre lesz szüksége a hatékonyság területén.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Egyedül Brazíliában nem mutat állandó csökkenő tendenciát az amúgy is rendkívül alacsony szintű energiaintenzitási mutató.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72008" y="956335"/>
            <a:ext cx="2267744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A BRIC országok közül Indiában csökken a legnagyobb mértékben az elosztási veszteség.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A vízerőművek és a városok közötti nagy távolságok miatt Brazília nem tudja jelentősen csökkenteni a veszteségeit 2020-ig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A hálózatok fejlesztése feladat marad Oroszországban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Teljes- és az egy főre eső villamosenergia-fogyasztás</a:t>
            </a:r>
            <a:endParaRPr lang="hu-HU" dirty="0"/>
          </a:p>
        </p:txBody>
      </p:sp>
      <p:grpSp>
        <p:nvGrpSpPr>
          <p:cNvPr id="3" name="Group 794"/>
          <p:cNvGrpSpPr>
            <a:grpSpLocks/>
          </p:cNvGrpSpPr>
          <p:nvPr/>
        </p:nvGrpSpPr>
        <p:grpSpPr bwMode="auto">
          <a:xfrm>
            <a:off x="2051720" y="3573016"/>
            <a:ext cx="6984776" cy="2736304"/>
            <a:chOff x="93" y="1018"/>
            <a:chExt cx="5793" cy="2556"/>
          </a:xfrm>
        </p:grpSpPr>
        <p:grpSp>
          <p:nvGrpSpPr>
            <p:cNvPr id="4" name="Group 180"/>
            <p:cNvGrpSpPr>
              <a:grpSpLocks/>
            </p:cNvGrpSpPr>
            <p:nvPr/>
          </p:nvGrpSpPr>
          <p:grpSpPr bwMode="auto">
            <a:xfrm>
              <a:off x="2763" y="1018"/>
              <a:ext cx="3117" cy="2262"/>
              <a:chOff x="2722" y="849"/>
              <a:chExt cx="2949" cy="2252"/>
            </a:xfrm>
          </p:grpSpPr>
          <p:sp>
            <p:nvSpPr>
              <p:cNvPr id="174" name="Rectangle 181"/>
              <p:cNvSpPr>
                <a:spLocks noChangeArrowheads="1"/>
              </p:cNvSpPr>
              <p:nvPr/>
            </p:nvSpPr>
            <p:spPr bwMode="auto">
              <a:xfrm>
                <a:off x="2725" y="933"/>
                <a:ext cx="2946" cy="2166"/>
              </a:xfrm>
              <a:prstGeom prst="rect">
                <a:avLst/>
              </a:prstGeom>
              <a:solidFill>
                <a:srgbClr val="DDDDDD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75" name="Rectangle 18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725" y="849"/>
                <a:ext cx="2946" cy="224"/>
              </a:xfrm>
              <a:prstGeom prst="rect">
                <a:avLst/>
              </a:prstGeom>
              <a:solidFill>
                <a:srgbClr val="C0C0C0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72000" tIns="72000" rIns="36000" bIns="72000" anchor="ctr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4D4D4D"/>
                    </a:solidFill>
                  </a:rPr>
                  <a:t>Forecast</a:t>
                </a:r>
              </a:p>
            </p:txBody>
          </p:sp>
          <p:sp>
            <p:nvSpPr>
              <p:cNvPr id="176" name="Line 183"/>
              <p:cNvSpPr>
                <a:spLocks noChangeShapeType="1"/>
              </p:cNvSpPr>
              <p:nvPr/>
            </p:nvSpPr>
            <p:spPr bwMode="auto">
              <a:xfrm>
                <a:off x="2722" y="852"/>
                <a:ext cx="0" cy="2249"/>
              </a:xfrm>
              <a:prstGeom prst="line">
                <a:avLst/>
              </a:prstGeom>
              <a:noFill/>
              <a:ln w="63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</p:grpSp>
        <p:grpSp>
          <p:nvGrpSpPr>
            <p:cNvPr id="5" name="Group 178"/>
            <p:cNvGrpSpPr>
              <a:grpSpLocks/>
            </p:cNvGrpSpPr>
            <p:nvPr/>
          </p:nvGrpSpPr>
          <p:grpSpPr bwMode="auto">
            <a:xfrm>
              <a:off x="1711" y="3488"/>
              <a:ext cx="2560" cy="86"/>
              <a:chOff x="1890" y="3488"/>
              <a:chExt cx="2560" cy="86"/>
            </a:xfrm>
          </p:grpSpPr>
          <p:sp>
            <p:nvSpPr>
              <p:cNvPr id="166" name="Rectangle 164"/>
              <p:cNvSpPr>
                <a:spLocks noChangeArrowheads="1"/>
              </p:cNvSpPr>
              <p:nvPr/>
            </p:nvSpPr>
            <p:spPr bwMode="auto">
              <a:xfrm>
                <a:off x="1890" y="3516"/>
                <a:ext cx="125" cy="38"/>
              </a:xfrm>
              <a:prstGeom prst="rect">
                <a:avLst/>
              </a:prstGeom>
              <a:solidFill>
                <a:srgbClr val="8CA042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7" name="Rectangle 165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037" y="3488"/>
                <a:ext cx="1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Brazil</a:t>
                </a:r>
                <a:endParaRPr lang="en-US"/>
              </a:p>
            </p:txBody>
          </p:sp>
          <p:sp>
            <p:nvSpPr>
              <p:cNvPr id="168" name="Rectangle 166"/>
              <p:cNvSpPr>
                <a:spLocks noChangeArrowheads="1"/>
              </p:cNvSpPr>
              <p:nvPr/>
            </p:nvSpPr>
            <p:spPr bwMode="auto">
              <a:xfrm>
                <a:off x="2632" y="3516"/>
                <a:ext cx="126" cy="38"/>
              </a:xfrm>
              <a:prstGeom prst="rect">
                <a:avLst/>
              </a:prstGeom>
              <a:solidFill>
                <a:srgbClr val="0C2D8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9" name="Rectangle 167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780" y="3488"/>
                <a:ext cx="21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Russia</a:t>
                </a:r>
                <a:endParaRPr lang="en-US"/>
              </a:p>
            </p:txBody>
          </p:sp>
          <p:sp>
            <p:nvSpPr>
              <p:cNvPr id="170" name="Rectangle 168"/>
              <p:cNvSpPr>
                <a:spLocks noChangeArrowheads="1"/>
              </p:cNvSpPr>
              <p:nvPr/>
            </p:nvSpPr>
            <p:spPr bwMode="auto">
              <a:xfrm>
                <a:off x="3380" y="3516"/>
                <a:ext cx="126" cy="38"/>
              </a:xfrm>
              <a:prstGeom prst="rect">
                <a:avLst/>
              </a:prstGeom>
              <a:solidFill>
                <a:srgbClr val="F38E31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1" name="Rectangle 169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527" y="3488"/>
                <a:ext cx="1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India</a:t>
                </a:r>
                <a:endParaRPr lang="en-US"/>
              </a:p>
            </p:txBody>
          </p:sp>
          <p:sp>
            <p:nvSpPr>
              <p:cNvPr id="172" name="Rectangle 170"/>
              <p:cNvSpPr>
                <a:spLocks noChangeArrowheads="1"/>
              </p:cNvSpPr>
              <p:nvPr/>
            </p:nvSpPr>
            <p:spPr bwMode="auto">
              <a:xfrm>
                <a:off x="4122" y="3516"/>
                <a:ext cx="126" cy="38"/>
              </a:xfrm>
              <a:prstGeom prst="rect">
                <a:avLst/>
              </a:prstGeom>
              <a:solidFill>
                <a:srgbClr val="C44026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3" name="Rectangle 17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270" y="3488"/>
                <a:ext cx="18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China</a:t>
                </a:r>
                <a:endParaRPr lang="en-US"/>
              </a:p>
            </p:txBody>
          </p:sp>
        </p:grpSp>
        <p:sp>
          <p:nvSpPr>
            <p:cNvPr id="6" name="Rectangle 17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95" y="1273"/>
              <a:ext cx="504" cy="86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North America</a:t>
              </a:r>
              <a:endParaRPr lang="en-US"/>
            </a:p>
          </p:txBody>
        </p:sp>
        <p:sp>
          <p:nvSpPr>
            <p:cNvPr id="7" name="Rectangle 17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95" y="2221"/>
              <a:ext cx="552" cy="86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Western Europe</a:t>
              </a:r>
              <a:endParaRPr lang="en-US"/>
            </a:p>
          </p:txBody>
        </p:sp>
        <p:sp>
          <p:nvSpPr>
            <p:cNvPr id="8" name="Rectangle 17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95" y="2851"/>
              <a:ext cx="208" cy="86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World</a:t>
              </a:r>
              <a:endParaRPr lang="en-US"/>
            </a:p>
          </p:txBody>
        </p:sp>
        <p:grpSp>
          <p:nvGrpSpPr>
            <p:cNvPr id="9" name="Group 637"/>
            <p:cNvGrpSpPr>
              <a:grpSpLocks/>
            </p:cNvGrpSpPr>
            <p:nvPr/>
          </p:nvGrpSpPr>
          <p:grpSpPr bwMode="auto">
            <a:xfrm>
              <a:off x="93" y="1066"/>
              <a:ext cx="5793" cy="2372"/>
              <a:chOff x="98" y="1066"/>
              <a:chExt cx="5793" cy="2372"/>
            </a:xfrm>
          </p:grpSpPr>
          <p:sp>
            <p:nvSpPr>
              <p:cNvPr id="10" name="Line 638"/>
              <p:cNvSpPr>
                <a:spLocks noChangeShapeType="1"/>
              </p:cNvSpPr>
              <p:nvPr/>
            </p:nvSpPr>
            <p:spPr bwMode="auto">
              <a:xfrm>
                <a:off x="422" y="2985"/>
                <a:ext cx="5469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" name="Line 639"/>
              <p:cNvSpPr>
                <a:spLocks noChangeShapeType="1"/>
              </p:cNvSpPr>
              <p:nvPr/>
            </p:nvSpPr>
            <p:spPr bwMode="auto">
              <a:xfrm>
                <a:off x="422" y="2699"/>
                <a:ext cx="5469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Line 640"/>
              <p:cNvSpPr>
                <a:spLocks noChangeShapeType="1"/>
              </p:cNvSpPr>
              <p:nvPr/>
            </p:nvSpPr>
            <p:spPr bwMode="auto">
              <a:xfrm>
                <a:off x="422" y="2406"/>
                <a:ext cx="5469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Line 641"/>
              <p:cNvSpPr>
                <a:spLocks noChangeShapeType="1"/>
              </p:cNvSpPr>
              <p:nvPr/>
            </p:nvSpPr>
            <p:spPr bwMode="auto">
              <a:xfrm>
                <a:off x="422" y="2119"/>
                <a:ext cx="5469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" name="Line 642"/>
              <p:cNvSpPr>
                <a:spLocks noChangeShapeType="1"/>
              </p:cNvSpPr>
              <p:nvPr/>
            </p:nvSpPr>
            <p:spPr bwMode="auto">
              <a:xfrm>
                <a:off x="422" y="1827"/>
                <a:ext cx="5469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" name="Line 643"/>
              <p:cNvSpPr>
                <a:spLocks noChangeShapeType="1"/>
              </p:cNvSpPr>
              <p:nvPr/>
            </p:nvSpPr>
            <p:spPr bwMode="auto">
              <a:xfrm>
                <a:off x="422" y="1540"/>
                <a:ext cx="5469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" name="Line 644"/>
              <p:cNvSpPr>
                <a:spLocks noChangeShapeType="1"/>
              </p:cNvSpPr>
              <p:nvPr/>
            </p:nvSpPr>
            <p:spPr bwMode="auto">
              <a:xfrm>
                <a:off x="422" y="1247"/>
                <a:ext cx="5469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" name="Rectangle 645"/>
              <p:cNvSpPr>
                <a:spLocks noChangeArrowheads="1"/>
              </p:cNvSpPr>
              <p:nvPr/>
            </p:nvSpPr>
            <p:spPr bwMode="auto">
              <a:xfrm>
                <a:off x="456" y="3003"/>
                <a:ext cx="49" cy="275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" name="Rectangle 646"/>
              <p:cNvSpPr>
                <a:spLocks noChangeArrowheads="1"/>
              </p:cNvSpPr>
              <p:nvPr/>
            </p:nvSpPr>
            <p:spPr bwMode="auto">
              <a:xfrm>
                <a:off x="714" y="3020"/>
                <a:ext cx="50" cy="258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" name="Rectangle 647"/>
              <p:cNvSpPr>
                <a:spLocks noChangeArrowheads="1"/>
              </p:cNvSpPr>
              <p:nvPr/>
            </p:nvSpPr>
            <p:spPr bwMode="auto">
              <a:xfrm>
                <a:off x="979" y="3015"/>
                <a:ext cx="49" cy="263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" name="Rectangle 648"/>
              <p:cNvSpPr>
                <a:spLocks noChangeArrowheads="1"/>
              </p:cNvSpPr>
              <p:nvPr/>
            </p:nvSpPr>
            <p:spPr bwMode="auto">
              <a:xfrm>
                <a:off x="1238" y="3003"/>
                <a:ext cx="49" cy="275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" name="Rectangle 649"/>
              <p:cNvSpPr>
                <a:spLocks noChangeArrowheads="1"/>
              </p:cNvSpPr>
              <p:nvPr/>
            </p:nvSpPr>
            <p:spPr bwMode="auto">
              <a:xfrm>
                <a:off x="1496" y="2991"/>
                <a:ext cx="50" cy="287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" name="Rectangle 650"/>
              <p:cNvSpPr>
                <a:spLocks noChangeArrowheads="1"/>
              </p:cNvSpPr>
              <p:nvPr/>
            </p:nvSpPr>
            <p:spPr bwMode="auto">
              <a:xfrm>
                <a:off x="1755" y="2980"/>
                <a:ext cx="50" cy="298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3" name="Rectangle 651"/>
              <p:cNvSpPr>
                <a:spLocks noChangeArrowheads="1"/>
              </p:cNvSpPr>
              <p:nvPr/>
            </p:nvSpPr>
            <p:spPr bwMode="auto">
              <a:xfrm>
                <a:off x="2020" y="2974"/>
                <a:ext cx="49" cy="304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" name="Rectangle 652"/>
              <p:cNvSpPr>
                <a:spLocks noChangeArrowheads="1"/>
              </p:cNvSpPr>
              <p:nvPr/>
            </p:nvSpPr>
            <p:spPr bwMode="auto">
              <a:xfrm>
                <a:off x="2278" y="2962"/>
                <a:ext cx="50" cy="316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5" name="Rectangle 653"/>
              <p:cNvSpPr>
                <a:spLocks noChangeArrowheads="1"/>
              </p:cNvSpPr>
              <p:nvPr/>
            </p:nvSpPr>
            <p:spPr bwMode="auto">
              <a:xfrm>
                <a:off x="2537" y="2962"/>
                <a:ext cx="50" cy="316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" name="Rectangle 654"/>
              <p:cNvSpPr>
                <a:spLocks noChangeArrowheads="1"/>
              </p:cNvSpPr>
              <p:nvPr/>
            </p:nvSpPr>
            <p:spPr bwMode="auto">
              <a:xfrm>
                <a:off x="2802" y="2956"/>
                <a:ext cx="49" cy="322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" name="Rectangle 655"/>
              <p:cNvSpPr>
                <a:spLocks noChangeArrowheads="1"/>
              </p:cNvSpPr>
              <p:nvPr/>
            </p:nvSpPr>
            <p:spPr bwMode="auto">
              <a:xfrm>
                <a:off x="3060" y="2950"/>
                <a:ext cx="50" cy="328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" name="Rectangle 656"/>
              <p:cNvSpPr>
                <a:spLocks noChangeArrowheads="1"/>
              </p:cNvSpPr>
              <p:nvPr/>
            </p:nvSpPr>
            <p:spPr bwMode="auto">
              <a:xfrm>
                <a:off x="3319" y="2939"/>
                <a:ext cx="50" cy="339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" name="Rectangle 657"/>
              <p:cNvSpPr>
                <a:spLocks noChangeArrowheads="1"/>
              </p:cNvSpPr>
              <p:nvPr/>
            </p:nvSpPr>
            <p:spPr bwMode="auto">
              <a:xfrm>
                <a:off x="3578" y="2927"/>
                <a:ext cx="50" cy="351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" name="Rectangle 658"/>
              <p:cNvSpPr>
                <a:spLocks noChangeArrowheads="1"/>
              </p:cNvSpPr>
              <p:nvPr/>
            </p:nvSpPr>
            <p:spPr bwMode="auto">
              <a:xfrm>
                <a:off x="3843" y="2915"/>
                <a:ext cx="49" cy="363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" name="Rectangle 659"/>
              <p:cNvSpPr>
                <a:spLocks noChangeArrowheads="1"/>
              </p:cNvSpPr>
              <p:nvPr/>
            </p:nvSpPr>
            <p:spPr bwMode="auto">
              <a:xfrm>
                <a:off x="4101" y="2903"/>
                <a:ext cx="50" cy="375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" name="Rectangle 660"/>
              <p:cNvSpPr>
                <a:spLocks noChangeArrowheads="1"/>
              </p:cNvSpPr>
              <p:nvPr/>
            </p:nvSpPr>
            <p:spPr bwMode="auto">
              <a:xfrm>
                <a:off x="4360" y="2886"/>
                <a:ext cx="50" cy="392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" name="Rectangle 661"/>
              <p:cNvSpPr>
                <a:spLocks noChangeArrowheads="1"/>
              </p:cNvSpPr>
              <p:nvPr/>
            </p:nvSpPr>
            <p:spPr bwMode="auto">
              <a:xfrm>
                <a:off x="4625" y="2874"/>
                <a:ext cx="49" cy="404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" name="Rectangle 662"/>
              <p:cNvSpPr>
                <a:spLocks noChangeArrowheads="1"/>
              </p:cNvSpPr>
              <p:nvPr/>
            </p:nvSpPr>
            <p:spPr bwMode="auto">
              <a:xfrm>
                <a:off x="4883" y="2857"/>
                <a:ext cx="50" cy="421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" name="Rectangle 663"/>
              <p:cNvSpPr>
                <a:spLocks noChangeArrowheads="1"/>
              </p:cNvSpPr>
              <p:nvPr/>
            </p:nvSpPr>
            <p:spPr bwMode="auto">
              <a:xfrm>
                <a:off x="5142" y="2845"/>
                <a:ext cx="50" cy="433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" name="Rectangle 664"/>
              <p:cNvSpPr>
                <a:spLocks noChangeArrowheads="1"/>
              </p:cNvSpPr>
              <p:nvPr/>
            </p:nvSpPr>
            <p:spPr bwMode="auto">
              <a:xfrm>
                <a:off x="5401" y="2827"/>
                <a:ext cx="50" cy="451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" name="Rectangle 665"/>
              <p:cNvSpPr>
                <a:spLocks noChangeArrowheads="1"/>
              </p:cNvSpPr>
              <p:nvPr/>
            </p:nvSpPr>
            <p:spPr bwMode="auto">
              <a:xfrm>
                <a:off x="5665" y="2810"/>
                <a:ext cx="50" cy="468"/>
              </a:xfrm>
              <a:prstGeom prst="rect">
                <a:avLst/>
              </a:prstGeom>
              <a:solidFill>
                <a:srgbClr val="8CA04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" name="Rectangle 666"/>
              <p:cNvSpPr>
                <a:spLocks noChangeArrowheads="1"/>
              </p:cNvSpPr>
              <p:nvPr/>
            </p:nvSpPr>
            <p:spPr bwMode="auto">
              <a:xfrm>
                <a:off x="505" y="2570"/>
                <a:ext cx="44" cy="708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" name="Rectangle 667"/>
              <p:cNvSpPr>
                <a:spLocks noChangeArrowheads="1"/>
              </p:cNvSpPr>
              <p:nvPr/>
            </p:nvSpPr>
            <p:spPr bwMode="auto">
              <a:xfrm>
                <a:off x="764" y="2558"/>
                <a:ext cx="50" cy="720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0" name="Rectangle 668"/>
              <p:cNvSpPr>
                <a:spLocks noChangeArrowheads="1"/>
              </p:cNvSpPr>
              <p:nvPr/>
            </p:nvSpPr>
            <p:spPr bwMode="auto">
              <a:xfrm>
                <a:off x="1028" y="2546"/>
                <a:ext cx="44" cy="732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1" name="Rectangle 669"/>
              <p:cNvSpPr>
                <a:spLocks noChangeArrowheads="1"/>
              </p:cNvSpPr>
              <p:nvPr/>
            </p:nvSpPr>
            <p:spPr bwMode="auto">
              <a:xfrm>
                <a:off x="1287" y="2529"/>
                <a:ext cx="44" cy="749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2" name="Rectangle 670"/>
              <p:cNvSpPr>
                <a:spLocks noChangeArrowheads="1"/>
              </p:cNvSpPr>
              <p:nvPr/>
            </p:nvSpPr>
            <p:spPr bwMode="auto">
              <a:xfrm>
                <a:off x="1546" y="2505"/>
                <a:ext cx="44" cy="773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" name="Rectangle 671"/>
              <p:cNvSpPr>
                <a:spLocks noChangeArrowheads="1"/>
              </p:cNvSpPr>
              <p:nvPr/>
            </p:nvSpPr>
            <p:spPr bwMode="auto">
              <a:xfrm>
                <a:off x="1805" y="2488"/>
                <a:ext cx="49" cy="790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" name="Rectangle 672"/>
              <p:cNvSpPr>
                <a:spLocks noChangeArrowheads="1"/>
              </p:cNvSpPr>
              <p:nvPr/>
            </p:nvSpPr>
            <p:spPr bwMode="auto">
              <a:xfrm>
                <a:off x="2069" y="2447"/>
                <a:ext cx="44" cy="831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5" name="Rectangle 673"/>
              <p:cNvSpPr>
                <a:spLocks noChangeArrowheads="1"/>
              </p:cNvSpPr>
              <p:nvPr/>
            </p:nvSpPr>
            <p:spPr bwMode="auto">
              <a:xfrm>
                <a:off x="2328" y="2424"/>
                <a:ext cx="44" cy="854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" name="Rectangle 674"/>
              <p:cNvSpPr>
                <a:spLocks noChangeArrowheads="1"/>
              </p:cNvSpPr>
              <p:nvPr/>
            </p:nvSpPr>
            <p:spPr bwMode="auto">
              <a:xfrm>
                <a:off x="2587" y="2412"/>
                <a:ext cx="49" cy="866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7" name="Rectangle 675"/>
              <p:cNvSpPr>
                <a:spLocks noChangeArrowheads="1"/>
              </p:cNvSpPr>
              <p:nvPr/>
            </p:nvSpPr>
            <p:spPr bwMode="auto">
              <a:xfrm>
                <a:off x="2851" y="2435"/>
                <a:ext cx="44" cy="843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8" name="Rectangle 676"/>
              <p:cNvSpPr>
                <a:spLocks noChangeArrowheads="1"/>
              </p:cNvSpPr>
              <p:nvPr/>
            </p:nvSpPr>
            <p:spPr bwMode="auto">
              <a:xfrm>
                <a:off x="3110" y="2418"/>
                <a:ext cx="44" cy="860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9" name="Rectangle 677"/>
              <p:cNvSpPr>
                <a:spLocks noChangeArrowheads="1"/>
              </p:cNvSpPr>
              <p:nvPr/>
            </p:nvSpPr>
            <p:spPr bwMode="auto">
              <a:xfrm>
                <a:off x="3369" y="2400"/>
                <a:ext cx="44" cy="878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" name="Rectangle 678"/>
              <p:cNvSpPr>
                <a:spLocks noChangeArrowheads="1"/>
              </p:cNvSpPr>
              <p:nvPr/>
            </p:nvSpPr>
            <p:spPr bwMode="auto">
              <a:xfrm>
                <a:off x="3628" y="2371"/>
                <a:ext cx="49" cy="907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" name="Rectangle 679"/>
              <p:cNvSpPr>
                <a:spLocks noChangeArrowheads="1"/>
              </p:cNvSpPr>
              <p:nvPr/>
            </p:nvSpPr>
            <p:spPr bwMode="auto">
              <a:xfrm>
                <a:off x="3892" y="2342"/>
                <a:ext cx="44" cy="936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2" name="Rectangle 680"/>
              <p:cNvSpPr>
                <a:spLocks noChangeArrowheads="1"/>
              </p:cNvSpPr>
              <p:nvPr/>
            </p:nvSpPr>
            <p:spPr bwMode="auto">
              <a:xfrm>
                <a:off x="4151" y="2312"/>
                <a:ext cx="44" cy="966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3" name="Rectangle 681"/>
              <p:cNvSpPr>
                <a:spLocks noChangeArrowheads="1"/>
              </p:cNvSpPr>
              <p:nvPr/>
            </p:nvSpPr>
            <p:spPr bwMode="auto">
              <a:xfrm>
                <a:off x="4410" y="2283"/>
                <a:ext cx="49" cy="995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4" name="Rectangle 682"/>
              <p:cNvSpPr>
                <a:spLocks noChangeArrowheads="1"/>
              </p:cNvSpPr>
              <p:nvPr/>
            </p:nvSpPr>
            <p:spPr bwMode="auto">
              <a:xfrm>
                <a:off x="4674" y="2248"/>
                <a:ext cx="44" cy="1030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5" name="Rectangle 683"/>
              <p:cNvSpPr>
                <a:spLocks noChangeArrowheads="1"/>
              </p:cNvSpPr>
              <p:nvPr/>
            </p:nvSpPr>
            <p:spPr bwMode="auto">
              <a:xfrm>
                <a:off x="4933" y="2219"/>
                <a:ext cx="44" cy="1059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" name="Rectangle 684"/>
              <p:cNvSpPr>
                <a:spLocks noChangeArrowheads="1"/>
              </p:cNvSpPr>
              <p:nvPr/>
            </p:nvSpPr>
            <p:spPr bwMode="auto">
              <a:xfrm>
                <a:off x="5192" y="2184"/>
                <a:ext cx="44" cy="1094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7" name="Rectangle 685"/>
              <p:cNvSpPr>
                <a:spLocks noChangeArrowheads="1"/>
              </p:cNvSpPr>
              <p:nvPr/>
            </p:nvSpPr>
            <p:spPr bwMode="auto">
              <a:xfrm>
                <a:off x="5451" y="2148"/>
                <a:ext cx="49" cy="1130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8" name="Rectangle 686"/>
              <p:cNvSpPr>
                <a:spLocks noChangeArrowheads="1"/>
              </p:cNvSpPr>
              <p:nvPr/>
            </p:nvSpPr>
            <p:spPr bwMode="auto">
              <a:xfrm>
                <a:off x="5715" y="2113"/>
                <a:ext cx="44" cy="1165"/>
              </a:xfrm>
              <a:prstGeom prst="rect">
                <a:avLst/>
              </a:prstGeom>
              <a:solidFill>
                <a:srgbClr val="0C2D8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9" name="Rectangle 687"/>
              <p:cNvSpPr>
                <a:spLocks noChangeArrowheads="1"/>
              </p:cNvSpPr>
              <p:nvPr/>
            </p:nvSpPr>
            <p:spPr bwMode="auto">
              <a:xfrm>
                <a:off x="549" y="3225"/>
                <a:ext cx="50" cy="53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0" name="Rectangle 688"/>
              <p:cNvSpPr>
                <a:spLocks noChangeArrowheads="1"/>
              </p:cNvSpPr>
              <p:nvPr/>
            </p:nvSpPr>
            <p:spPr bwMode="auto">
              <a:xfrm>
                <a:off x="814" y="3225"/>
                <a:ext cx="44" cy="53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" name="Rectangle 689"/>
              <p:cNvSpPr>
                <a:spLocks noChangeArrowheads="1"/>
              </p:cNvSpPr>
              <p:nvPr/>
            </p:nvSpPr>
            <p:spPr bwMode="auto">
              <a:xfrm>
                <a:off x="1072" y="3219"/>
                <a:ext cx="50" cy="59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2" name="Rectangle 690"/>
              <p:cNvSpPr>
                <a:spLocks noChangeArrowheads="1"/>
              </p:cNvSpPr>
              <p:nvPr/>
            </p:nvSpPr>
            <p:spPr bwMode="auto">
              <a:xfrm>
                <a:off x="1331" y="3219"/>
                <a:ext cx="50" cy="59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3" name="Rectangle 691"/>
              <p:cNvSpPr>
                <a:spLocks noChangeArrowheads="1"/>
              </p:cNvSpPr>
              <p:nvPr/>
            </p:nvSpPr>
            <p:spPr bwMode="auto">
              <a:xfrm>
                <a:off x="1590" y="3214"/>
                <a:ext cx="50" cy="64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" name="Rectangle 692"/>
              <p:cNvSpPr>
                <a:spLocks noChangeArrowheads="1"/>
              </p:cNvSpPr>
              <p:nvPr/>
            </p:nvSpPr>
            <p:spPr bwMode="auto">
              <a:xfrm>
                <a:off x="1854" y="3214"/>
                <a:ext cx="44" cy="64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5" name="Rectangle 693"/>
              <p:cNvSpPr>
                <a:spLocks noChangeArrowheads="1"/>
              </p:cNvSpPr>
              <p:nvPr/>
            </p:nvSpPr>
            <p:spPr bwMode="auto">
              <a:xfrm>
                <a:off x="2113" y="3208"/>
                <a:ext cx="50" cy="70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6" name="Rectangle 694"/>
              <p:cNvSpPr>
                <a:spLocks noChangeArrowheads="1"/>
              </p:cNvSpPr>
              <p:nvPr/>
            </p:nvSpPr>
            <p:spPr bwMode="auto">
              <a:xfrm>
                <a:off x="2372" y="3208"/>
                <a:ext cx="50" cy="70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7" name="Rectangle 695"/>
              <p:cNvSpPr>
                <a:spLocks noChangeArrowheads="1"/>
              </p:cNvSpPr>
              <p:nvPr/>
            </p:nvSpPr>
            <p:spPr bwMode="auto">
              <a:xfrm>
                <a:off x="2636" y="3202"/>
                <a:ext cx="44" cy="76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8" name="Rectangle 696"/>
              <p:cNvSpPr>
                <a:spLocks noChangeArrowheads="1"/>
              </p:cNvSpPr>
              <p:nvPr/>
            </p:nvSpPr>
            <p:spPr bwMode="auto">
              <a:xfrm>
                <a:off x="2895" y="3202"/>
                <a:ext cx="50" cy="76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9" name="Rectangle 697"/>
              <p:cNvSpPr>
                <a:spLocks noChangeArrowheads="1"/>
              </p:cNvSpPr>
              <p:nvPr/>
            </p:nvSpPr>
            <p:spPr bwMode="auto">
              <a:xfrm>
                <a:off x="3154" y="3196"/>
                <a:ext cx="50" cy="82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" name="Rectangle 698"/>
              <p:cNvSpPr>
                <a:spLocks noChangeArrowheads="1"/>
              </p:cNvSpPr>
              <p:nvPr/>
            </p:nvSpPr>
            <p:spPr bwMode="auto">
              <a:xfrm>
                <a:off x="3413" y="3196"/>
                <a:ext cx="50" cy="82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" name="Rectangle 699"/>
              <p:cNvSpPr>
                <a:spLocks noChangeArrowheads="1"/>
              </p:cNvSpPr>
              <p:nvPr/>
            </p:nvSpPr>
            <p:spPr bwMode="auto">
              <a:xfrm>
                <a:off x="3677" y="3190"/>
                <a:ext cx="44" cy="88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" name="Rectangle 700"/>
              <p:cNvSpPr>
                <a:spLocks noChangeArrowheads="1"/>
              </p:cNvSpPr>
              <p:nvPr/>
            </p:nvSpPr>
            <p:spPr bwMode="auto">
              <a:xfrm>
                <a:off x="3936" y="3184"/>
                <a:ext cx="50" cy="94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" name="Rectangle 701"/>
              <p:cNvSpPr>
                <a:spLocks noChangeArrowheads="1"/>
              </p:cNvSpPr>
              <p:nvPr/>
            </p:nvSpPr>
            <p:spPr bwMode="auto">
              <a:xfrm>
                <a:off x="4195" y="3184"/>
                <a:ext cx="50" cy="94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4" name="Rectangle 702"/>
              <p:cNvSpPr>
                <a:spLocks noChangeArrowheads="1"/>
              </p:cNvSpPr>
              <p:nvPr/>
            </p:nvSpPr>
            <p:spPr bwMode="auto">
              <a:xfrm>
                <a:off x="4459" y="3179"/>
                <a:ext cx="44" cy="99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5" name="Rectangle 703"/>
              <p:cNvSpPr>
                <a:spLocks noChangeArrowheads="1"/>
              </p:cNvSpPr>
              <p:nvPr/>
            </p:nvSpPr>
            <p:spPr bwMode="auto">
              <a:xfrm>
                <a:off x="4718" y="3173"/>
                <a:ext cx="50" cy="105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6" name="Rectangle 704"/>
              <p:cNvSpPr>
                <a:spLocks noChangeArrowheads="1"/>
              </p:cNvSpPr>
              <p:nvPr/>
            </p:nvSpPr>
            <p:spPr bwMode="auto">
              <a:xfrm>
                <a:off x="4977" y="3173"/>
                <a:ext cx="50" cy="105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7" name="Rectangle 705"/>
              <p:cNvSpPr>
                <a:spLocks noChangeArrowheads="1"/>
              </p:cNvSpPr>
              <p:nvPr/>
            </p:nvSpPr>
            <p:spPr bwMode="auto">
              <a:xfrm>
                <a:off x="5236" y="3167"/>
                <a:ext cx="49" cy="111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8" name="Rectangle 706"/>
              <p:cNvSpPr>
                <a:spLocks noChangeArrowheads="1"/>
              </p:cNvSpPr>
              <p:nvPr/>
            </p:nvSpPr>
            <p:spPr bwMode="auto">
              <a:xfrm>
                <a:off x="5500" y="3161"/>
                <a:ext cx="44" cy="117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9" name="Rectangle 707"/>
              <p:cNvSpPr>
                <a:spLocks noChangeArrowheads="1"/>
              </p:cNvSpPr>
              <p:nvPr/>
            </p:nvSpPr>
            <p:spPr bwMode="auto">
              <a:xfrm>
                <a:off x="5759" y="3155"/>
                <a:ext cx="50" cy="123"/>
              </a:xfrm>
              <a:prstGeom prst="rect">
                <a:avLst/>
              </a:prstGeom>
              <a:solidFill>
                <a:srgbClr val="F38E3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0" name="Rectangle 708"/>
              <p:cNvSpPr>
                <a:spLocks noChangeArrowheads="1"/>
              </p:cNvSpPr>
              <p:nvPr/>
            </p:nvSpPr>
            <p:spPr bwMode="auto">
              <a:xfrm>
                <a:off x="599" y="3132"/>
                <a:ext cx="44" cy="146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1" name="Rectangle 709"/>
              <p:cNvSpPr>
                <a:spLocks noChangeArrowheads="1"/>
              </p:cNvSpPr>
              <p:nvPr/>
            </p:nvSpPr>
            <p:spPr bwMode="auto">
              <a:xfrm>
                <a:off x="858" y="3126"/>
                <a:ext cx="49" cy="152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" name="Rectangle 710"/>
              <p:cNvSpPr>
                <a:spLocks noChangeArrowheads="1"/>
              </p:cNvSpPr>
              <p:nvPr/>
            </p:nvSpPr>
            <p:spPr bwMode="auto">
              <a:xfrm>
                <a:off x="1122" y="3108"/>
                <a:ext cx="44" cy="170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3" name="Rectangle 711"/>
              <p:cNvSpPr>
                <a:spLocks noChangeArrowheads="1"/>
              </p:cNvSpPr>
              <p:nvPr/>
            </p:nvSpPr>
            <p:spPr bwMode="auto">
              <a:xfrm>
                <a:off x="1381" y="3079"/>
                <a:ext cx="44" cy="199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" name="Rectangle 712"/>
              <p:cNvSpPr>
                <a:spLocks noChangeArrowheads="1"/>
              </p:cNvSpPr>
              <p:nvPr/>
            </p:nvSpPr>
            <p:spPr bwMode="auto">
              <a:xfrm>
                <a:off x="1640" y="3050"/>
                <a:ext cx="44" cy="228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5" name="Rectangle 713"/>
              <p:cNvSpPr>
                <a:spLocks noChangeArrowheads="1"/>
              </p:cNvSpPr>
              <p:nvPr/>
            </p:nvSpPr>
            <p:spPr bwMode="auto">
              <a:xfrm>
                <a:off x="1898" y="3020"/>
                <a:ext cx="50" cy="258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6" name="Rectangle 714"/>
              <p:cNvSpPr>
                <a:spLocks noChangeArrowheads="1"/>
              </p:cNvSpPr>
              <p:nvPr/>
            </p:nvSpPr>
            <p:spPr bwMode="auto">
              <a:xfrm>
                <a:off x="2163" y="2985"/>
                <a:ext cx="44" cy="293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7" name="Rectangle 715"/>
              <p:cNvSpPr>
                <a:spLocks noChangeArrowheads="1"/>
              </p:cNvSpPr>
              <p:nvPr/>
            </p:nvSpPr>
            <p:spPr bwMode="auto">
              <a:xfrm>
                <a:off x="2422" y="2939"/>
                <a:ext cx="44" cy="339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8" name="Rectangle 716"/>
              <p:cNvSpPr>
                <a:spLocks noChangeArrowheads="1"/>
              </p:cNvSpPr>
              <p:nvPr/>
            </p:nvSpPr>
            <p:spPr bwMode="auto">
              <a:xfrm>
                <a:off x="2680" y="2927"/>
                <a:ext cx="50" cy="351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" name="Rectangle 717"/>
              <p:cNvSpPr>
                <a:spLocks noChangeArrowheads="1"/>
              </p:cNvSpPr>
              <p:nvPr/>
            </p:nvSpPr>
            <p:spPr bwMode="auto">
              <a:xfrm>
                <a:off x="2945" y="2915"/>
                <a:ext cx="44" cy="363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" name="Rectangle 718"/>
              <p:cNvSpPr>
                <a:spLocks noChangeArrowheads="1"/>
              </p:cNvSpPr>
              <p:nvPr/>
            </p:nvSpPr>
            <p:spPr bwMode="auto">
              <a:xfrm>
                <a:off x="3204" y="2898"/>
                <a:ext cx="44" cy="380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1" name="Rectangle 719"/>
              <p:cNvSpPr>
                <a:spLocks noChangeArrowheads="1"/>
              </p:cNvSpPr>
              <p:nvPr/>
            </p:nvSpPr>
            <p:spPr bwMode="auto">
              <a:xfrm>
                <a:off x="3463" y="2874"/>
                <a:ext cx="44" cy="404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" name="Rectangle 720"/>
              <p:cNvSpPr>
                <a:spLocks noChangeArrowheads="1"/>
              </p:cNvSpPr>
              <p:nvPr/>
            </p:nvSpPr>
            <p:spPr bwMode="auto">
              <a:xfrm>
                <a:off x="3721" y="2845"/>
                <a:ext cx="50" cy="433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" name="Rectangle 721"/>
              <p:cNvSpPr>
                <a:spLocks noChangeArrowheads="1"/>
              </p:cNvSpPr>
              <p:nvPr/>
            </p:nvSpPr>
            <p:spPr bwMode="auto">
              <a:xfrm>
                <a:off x="3986" y="2816"/>
                <a:ext cx="44" cy="462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4" name="Rectangle 722"/>
              <p:cNvSpPr>
                <a:spLocks noChangeArrowheads="1"/>
              </p:cNvSpPr>
              <p:nvPr/>
            </p:nvSpPr>
            <p:spPr bwMode="auto">
              <a:xfrm>
                <a:off x="4245" y="2786"/>
                <a:ext cx="44" cy="492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5" name="Rectangle 723"/>
              <p:cNvSpPr>
                <a:spLocks noChangeArrowheads="1"/>
              </p:cNvSpPr>
              <p:nvPr/>
            </p:nvSpPr>
            <p:spPr bwMode="auto">
              <a:xfrm>
                <a:off x="4503" y="2757"/>
                <a:ext cx="50" cy="521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6" name="Rectangle 724"/>
              <p:cNvSpPr>
                <a:spLocks noChangeArrowheads="1"/>
              </p:cNvSpPr>
              <p:nvPr/>
            </p:nvSpPr>
            <p:spPr bwMode="auto">
              <a:xfrm>
                <a:off x="4768" y="2728"/>
                <a:ext cx="44" cy="550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7" name="Rectangle 725"/>
              <p:cNvSpPr>
                <a:spLocks noChangeArrowheads="1"/>
              </p:cNvSpPr>
              <p:nvPr/>
            </p:nvSpPr>
            <p:spPr bwMode="auto">
              <a:xfrm>
                <a:off x="5027" y="2704"/>
                <a:ext cx="44" cy="574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8" name="Rectangle 726"/>
              <p:cNvSpPr>
                <a:spLocks noChangeArrowheads="1"/>
              </p:cNvSpPr>
              <p:nvPr/>
            </p:nvSpPr>
            <p:spPr bwMode="auto">
              <a:xfrm>
                <a:off x="5285" y="2681"/>
                <a:ext cx="44" cy="597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9" name="Rectangle 727"/>
              <p:cNvSpPr>
                <a:spLocks noChangeArrowheads="1"/>
              </p:cNvSpPr>
              <p:nvPr/>
            </p:nvSpPr>
            <p:spPr bwMode="auto">
              <a:xfrm>
                <a:off x="5544" y="2652"/>
                <a:ext cx="50" cy="626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0" name="Rectangle 728"/>
              <p:cNvSpPr>
                <a:spLocks noChangeArrowheads="1"/>
              </p:cNvSpPr>
              <p:nvPr/>
            </p:nvSpPr>
            <p:spPr bwMode="auto">
              <a:xfrm>
                <a:off x="5809" y="2623"/>
                <a:ext cx="44" cy="655"/>
              </a:xfrm>
              <a:prstGeom prst="rect">
                <a:avLst/>
              </a:prstGeom>
              <a:solidFill>
                <a:srgbClr val="C4402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1" name="Line 729"/>
              <p:cNvSpPr>
                <a:spLocks noChangeShapeType="1"/>
              </p:cNvSpPr>
              <p:nvPr/>
            </p:nvSpPr>
            <p:spPr bwMode="auto">
              <a:xfrm>
                <a:off x="422" y="1247"/>
                <a:ext cx="0" cy="20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" name="Line 730"/>
              <p:cNvSpPr>
                <a:spLocks noChangeShapeType="1"/>
              </p:cNvSpPr>
              <p:nvPr/>
            </p:nvSpPr>
            <p:spPr bwMode="auto">
              <a:xfrm>
                <a:off x="400" y="3278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3" name="Line 731"/>
              <p:cNvSpPr>
                <a:spLocks noChangeShapeType="1"/>
              </p:cNvSpPr>
              <p:nvPr/>
            </p:nvSpPr>
            <p:spPr bwMode="auto">
              <a:xfrm>
                <a:off x="400" y="2985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4" name="Line 732"/>
              <p:cNvSpPr>
                <a:spLocks noChangeShapeType="1"/>
              </p:cNvSpPr>
              <p:nvPr/>
            </p:nvSpPr>
            <p:spPr bwMode="auto">
              <a:xfrm>
                <a:off x="400" y="2699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5" name="Line 733"/>
              <p:cNvSpPr>
                <a:spLocks noChangeShapeType="1"/>
              </p:cNvSpPr>
              <p:nvPr/>
            </p:nvSpPr>
            <p:spPr bwMode="auto">
              <a:xfrm>
                <a:off x="400" y="2406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6" name="Line 734"/>
              <p:cNvSpPr>
                <a:spLocks noChangeShapeType="1"/>
              </p:cNvSpPr>
              <p:nvPr/>
            </p:nvSpPr>
            <p:spPr bwMode="auto">
              <a:xfrm>
                <a:off x="400" y="2119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7" name="Line 735"/>
              <p:cNvSpPr>
                <a:spLocks noChangeShapeType="1"/>
              </p:cNvSpPr>
              <p:nvPr/>
            </p:nvSpPr>
            <p:spPr bwMode="auto">
              <a:xfrm>
                <a:off x="400" y="1827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8" name="Line 736"/>
              <p:cNvSpPr>
                <a:spLocks noChangeShapeType="1"/>
              </p:cNvSpPr>
              <p:nvPr/>
            </p:nvSpPr>
            <p:spPr bwMode="auto">
              <a:xfrm>
                <a:off x="400" y="1540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9" name="Line 737"/>
              <p:cNvSpPr>
                <a:spLocks noChangeShapeType="1"/>
              </p:cNvSpPr>
              <p:nvPr/>
            </p:nvSpPr>
            <p:spPr bwMode="auto">
              <a:xfrm>
                <a:off x="400" y="1247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0" name="Line 738"/>
              <p:cNvSpPr>
                <a:spLocks noChangeShapeType="1"/>
              </p:cNvSpPr>
              <p:nvPr/>
            </p:nvSpPr>
            <p:spPr bwMode="auto">
              <a:xfrm>
                <a:off x="422" y="3278"/>
                <a:ext cx="54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1" name="Line 739"/>
              <p:cNvSpPr>
                <a:spLocks noChangeShapeType="1"/>
              </p:cNvSpPr>
              <p:nvPr/>
            </p:nvSpPr>
            <p:spPr bwMode="auto">
              <a:xfrm flipV="1">
                <a:off x="422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2" name="Line 740"/>
              <p:cNvSpPr>
                <a:spLocks noChangeShapeType="1"/>
              </p:cNvSpPr>
              <p:nvPr/>
            </p:nvSpPr>
            <p:spPr bwMode="auto">
              <a:xfrm flipV="1">
                <a:off x="681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3" name="Line 741"/>
              <p:cNvSpPr>
                <a:spLocks noChangeShapeType="1"/>
              </p:cNvSpPr>
              <p:nvPr/>
            </p:nvSpPr>
            <p:spPr bwMode="auto">
              <a:xfrm flipV="1">
                <a:off x="946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4" name="Line 742"/>
              <p:cNvSpPr>
                <a:spLocks noChangeShapeType="1"/>
              </p:cNvSpPr>
              <p:nvPr/>
            </p:nvSpPr>
            <p:spPr bwMode="auto">
              <a:xfrm flipV="1">
                <a:off x="1205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5" name="Line 743"/>
              <p:cNvSpPr>
                <a:spLocks noChangeShapeType="1"/>
              </p:cNvSpPr>
              <p:nvPr/>
            </p:nvSpPr>
            <p:spPr bwMode="auto">
              <a:xfrm flipV="1">
                <a:off x="1463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6" name="Line 744"/>
              <p:cNvSpPr>
                <a:spLocks noChangeShapeType="1"/>
              </p:cNvSpPr>
              <p:nvPr/>
            </p:nvSpPr>
            <p:spPr bwMode="auto">
              <a:xfrm flipV="1">
                <a:off x="1722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7" name="Line 745"/>
              <p:cNvSpPr>
                <a:spLocks noChangeShapeType="1"/>
              </p:cNvSpPr>
              <p:nvPr/>
            </p:nvSpPr>
            <p:spPr bwMode="auto">
              <a:xfrm flipV="1">
                <a:off x="1987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8" name="Line 746"/>
              <p:cNvSpPr>
                <a:spLocks noChangeShapeType="1"/>
              </p:cNvSpPr>
              <p:nvPr/>
            </p:nvSpPr>
            <p:spPr bwMode="auto">
              <a:xfrm flipV="1">
                <a:off x="2245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9" name="Line 747"/>
              <p:cNvSpPr>
                <a:spLocks noChangeShapeType="1"/>
              </p:cNvSpPr>
              <p:nvPr/>
            </p:nvSpPr>
            <p:spPr bwMode="auto">
              <a:xfrm flipV="1">
                <a:off x="2504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0" name="Line 748"/>
              <p:cNvSpPr>
                <a:spLocks noChangeShapeType="1"/>
              </p:cNvSpPr>
              <p:nvPr/>
            </p:nvSpPr>
            <p:spPr bwMode="auto">
              <a:xfrm flipV="1">
                <a:off x="2769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1" name="Line 749"/>
              <p:cNvSpPr>
                <a:spLocks noChangeShapeType="1"/>
              </p:cNvSpPr>
              <p:nvPr/>
            </p:nvSpPr>
            <p:spPr bwMode="auto">
              <a:xfrm flipV="1">
                <a:off x="3027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2" name="Line 750"/>
              <p:cNvSpPr>
                <a:spLocks noChangeShapeType="1"/>
              </p:cNvSpPr>
              <p:nvPr/>
            </p:nvSpPr>
            <p:spPr bwMode="auto">
              <a:xfrm flipV="1">
                <a:off x="3286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" name="Line 751"/>
              <p:cNvSpPr>
                <a:spLocks noChangeShapeType="1"/>
              </p:cNvSpPr>
              <p:nvPr/>
            </p:nvSpPr>
            <p:spPr bwMode="auto">
              <a:xfrm flipV="1">
                <a:off x="3545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" name="Line 752"/>
              <p:cNvSpPr>
                <a:spLocks noChangeShapeType="1"/>
              </p:cNvSpPr>
              <p:nvPr/>
            </p:nvSpPr>
            <p:spPr bwMode="auto">
              <a:xfrm flipV="1">
                <a:off x="3809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5" name="Line 753"/>
              <p:cNvSpPr>
                <a:spLocks noChangeShapeType="1"/>
              </p:cNvSpPr>
              <p:nvPr/>
            </p:nvSpPr>
            <p:spPr bwMode="auto">
              <a:xfrm flipV="1">
                <a:off x="4068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6" name="Line 754"/>
              <p:cNvSpPr>
                <a:spLocks noChangeShapeType="1"/>
              </p:cNvSpPr>
              <p:nvPr/>
            </p:nvSpPr>
            <p:spPr bwMode="auto">
              <a:xfrm flipV="1">
                <a:off x="4327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7" name="Line 755"/>
              <p:cNvSpPr>
                <a:spLocks noChangeShapeType="1"/>
              </p:cNvSpPr>
              <p:nvPr/>
            </p:nvSpPr>
            <p:spPr bwMode="auto">
              <a:xfrm flipV="1">
                <a:off x="4592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8" name="Line 756"/>
              <p:cNvSpPr>
                <a:spLocks noChangeShapeType="1"/>
              </p:cNvSpPr>
              <p:nvPr/>
            </p:nvSpPr>
            <p:spPr bwMode="auto">
              <a:xfrm flipV="1">
                <a:off x="4850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9" name="Line 757"/>
              <p:cNvSpPr>
                <a:spLocks noChangeShapeType="1"/>
              </p:cNvSpPr>
              <p:nvPr/>
            </p:nvSpPr>
            <p:spPr bwMode="auto">
              <a:xfrm flipV="1">
                <a:off x="5109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0" name="Line 758"/>
              <p:cNvSpPr>
                <a:spLocks noChangeShapeType="1"/>
              </p:cNvSpPr>
              <p:nvPr/>
            </p:nvSpPr>
            <p:spPr bwMode="auto">
              <a:xfrm flipV="1">
                <a:off x="5368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1" name="Line 759"/>
              <p:cNvSpPr>
                <a:spLocks noChangeShapeType="1"/>
              </p:cNvSpPr>
              <p:nvPr/>
            </p:nvSpPr>
            <p:spPr bwMode="auto">
              <a:xfrm flipV="1">
                <a:off x="5632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2" name="Line 760"/>
              <p:cNvSpPr>
                <a:spLocks noChangeShapeType="1"/>
              </p:cNvSpPr>
              <p:nvPr/>
            </p:nvSpPr>
            <p:spPr bwMode="auto">
              <a:xfrm flipV="1">
                <a:off x="5891" y="327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3" name="Freeform 761"/>
              <p:cNvSpPr>
                <a:spLocks/>
              </p:cNvSpPr>
              <p:nvPr/>
            </p:nvSpPr>
            <p:spPr bwMode="auto">
              <a:xfrm>
                <a:off x="555" y="1353"/>
                <a:ext cx="5204" cy="99"/>
              </a:xfrm>
              <a:custGeom>
                <a:avLst/>
                <a:gdLst>
                  <a:gd name="T0" fmla="*/ 0 w 945"/>
                  <a:gd name="T1" fmla="*/ 4 h 17"/>
                  <a:gd name="T2" fmla="*/ 47 w 945"/>
                  <a:gd name="T3" fmla="*/ 10 h 17"/>
                  <a:gd name="T4" fmla="*/ 94 w 945"/>
                  <a:gd name="T5" fmla="*/ 7 h 17"/>
                  <a:gd name="T6" fmla="*/ 142 w 945"/>
                  <a:gd name="T7" fmla="*/ 7 h 17"/>
                  <a:gd name="T8" fmla="*/ 189 w 945"/>
                  <a:gd name="T9" fmla="*/ 6 h 17"/>
                  <a:gd name="T10" fmla="*/ 236 w 945"/>
                  <a:gd name="T11" fmla="*/ 0 h 17"/>
                  <a:gd name="T12" fmla="*/ 283 w 945"/>
                  <a:gd name="T13" fmla="*/ 4 h 17"/>
                  <a:gd name="T14" fmla="*/ 331 w 945"/>
                  <a:gd name="T15" fmla="*/ 0 h 17"/>
                  <a:gd name="T16" fmla="*/ 378 w 945"/>
                  <a:gd name="T17" fmla="*/ 3 h 17"/>
                  <a:gd name="T18" fmla="*/ 425 w 945"/>
                  <a:gd name="T19" fmla="*/ 11 h 17"/>
                  <a:gd name="T20" fmla="*/ 473 w 945"/>
                  <a:gd name="T21" fmla="*/ 14 h 17"/>
                  <a:gd name="T22" fmla="*/ 520 w 945"/>
                  <a:gd name="T23" fmla="*/ 14 h 17"/>
                  <a:gd name="T24" fmla="*/ 567 w 945"/>
                  <a:gd name="T25" fmla="*/ 14 h 17"/>
                  <a:gd name="T26" fmla="*/ 614 w 945"/>
                  <a:gd name="T27" fmla="*/ 13 h 17"/>
                  <a:gd name="T28" fmla="*/ 662 w 945"/>
                  <a:gd name="T29" fmla="*/ 13 h 17"/>
                  <a:gd name="T30" fmla="*/ 709 w 945"/>
                  <a:gd name="T31" fmla="*/ 14 h 17"/>
                  <a:gd name="T32" fmla="*/ 756 w 945"/>
                  <a:gd name="T33" fmla="*/ 15 h 17"/>
                  <a:gd name="T34" fmla="*/ 804 w 945"/>
                  <a:gd name="T35" fmla="*/ 15 h 17"/>
                  <a:gd name="T36" fmla="*/ 851 w 945"/>
                  <a:gd name="T37" fmla="*/ 16 h 17"/>
                  <a:gd name="T38" fmla="*/ 898 w 945"/>
                  <a:gd name="T39" fmla="*/ 16 h 17"/>
                  <a:gd name="T40" fmla="*/ 945 w 945"/>
                  <a:gd name="T41" fmla="*/ 17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45"/>
                  <a:gd name="T64" fmla="*/ 0 h 17"/>
                  <a:gd name="T65" fmla="*/ 945 w 945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45" h="17">
                    <a:moveTo>
                      <a:pt x="0" y="4"/>
                    </a:moveTo>
                    <a:lnTo>
                      <a:pt x="47" y="10"/>
                    </a:lnTo>
                    <a:lnTo>
                      <a:pt x="94" y="7"/>
                    </a:lnTo>
                    <a:lnTo>
                      <a:pt x="142" y="7"/>
                    </a:lnTo>
                    <a:lnTo>
                      <a:pt x="189" y="6"/>
                    </a:lnTo>
                    <a:lnTo>
                      <a:pt x="236" y="0"/>
                    </a:lnTo>
                    <a:lnTo>
                      <a:pt x="283" y="4"/>
                    </a:lnTo>
                    <a:lnTo>
                      <a:pt x="331" y="0"/>
                    </a:lnTo>
                    <a:lnTo>
                      <a:pt x="378" y="3"/>
                    </a:lnTo>
                    <a:lnTo>
                      <a:pt x="425" y="11"/>
                    </a:lnTo>
                    <a:lnTo>
                      <a:pt x="473" y="14"/>
                    </a:lnTo>
                    <a:lnTo>
                      <a:pt x="520" y="14"/>
                    </a:lnTo>
                    <a:lnTo>
                      <a:pt x="567" y="14"/>
                    </a:lnTo>
                    <a:lnTo>
                      <a:pt x="614" y="13"/>
                    </a:lnTo>
                    <a:lnTo>
                      <a:pt x="662" y="13"/>
                    </a:lnTo>
                    <a:lnTo>
                      <a:pt x="709" y="14"/>
                    </a:lnTo>
                    <a:lnTo>
                      <a:pt x="756" y="15"/>
                    </a:lnTo>
                    <a:lnTo>
                      <a:pt x="804" y="15"/>
                    </a:lnTo>
                    <a:lnTo>
                      <a:pt x="851" y="16"/>
                    </a:lnTo>
                    <a:lnTo>
                      <a:pt x="898" y="16"/>
                    </a:lnTo>
                    <a:lnTo>
                      <a:pt x="945" y="17"/>
                    </a:lnTo>
                  </a:path>
                </a:pathLst>
              </a:custGeom>
              <a:noFill/>
              <a:ln w="26988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" name="Freeform 762"/>
              <p:cNvSpPr>
                <a:spLocks/>
              </p:cNvSpPr>
              <p:nvPr/>
            </p:nvSpPr>
            <p:spPr bwMode="auto">
              <a:xfrm>
                <a:off x="555" y="2230"/>
                <a:ext cx="5204" cy="123"/>
              </a:xfrm>
              <a:custGeom>
                <a:avLst/>
                <a:gdLst>
                  <a:gd name="T0" fmla="*/ 0 w 945"/>
                  <a:gd name="T1" fmla="*/ 21 h 21"/>
                  <a:gd name="T2" fmla="*/ 47 w 945"/>
                  <a:gd name="T3" fmla="*/ 18 h 21"/>
                  <a:gd name="T4" fmla="*/ 94 w 945"/>
                  <a:gd name="T5" fmla="*/ 18 h 21"/>
                  <a:gd name="T6" fmla="*/ 142 w 945"/>
                  <a:gd name="T7" fmla="*/ 15 h 21"/>
                  <a:gd name="T8" fmla="*/ 189 w 945"/>
                  <a:gd name="T9" fmla="*/ 13 h 21"/>
                  <a:gd name="T10" fmla="*/ 236 w 945"/>
                  <a:gd name="T11" fmla="*/ 11 h 21"/>
                  <a:gd name="T12" fmla="*/ 283 w 945"/>
                  <a:gd name="T13" fmla="*/ 10 h 21"/>
                  <a:gd name="T14" fmla="*/ 331 w 945"/>
                  <a:gd name="T15" fmla="*/ 8 h 21"/>
                  <a:gd name="T16" fmla="*/ 378 w 945"/>
                  <a:gd name="T17" fmla="*/ 7 h 21"/>
                  <a:gd name="T18" fmla="*/ 425 w 945"/>
                  <a:gd name="T19" fmla="*/ 10 h 21"/>
                  <a:gd name="T20" fmla="*/ 473 w 945"/>
                  <a:gd name="T21" fmla="*/ 11 h 21"/>
                  <a:gd name="T22" fmla="*/ 520 w 945"/>
                  <a:gd name="T23" fmla="*/ 10 h 21"/>
                  <a:gd name="T24" fmla="*/ 567 w 945"/>
                  <a:gd name="T25" fmla="*/ 9 h 21"/>
                  <a:gd name="T26" fmla="*/ 614 w 945"/>
                  <a:gd name="T27" fmla="*/ 8 h 21"/>
                  <a:gd name="T28" fmla="*/ 662 w 945"/>
                  <a:gd name="T29" fmla="*/ 7 h 21"/>
                  <a:gd name="T30" fmla="*/ 709 w 945"/>
                  <a:gd name="T31" fmla="*/ 6 h 21"/>
                  <a:gd name="T32" fmla="*/ 756 w 945"/>
                  <a:gd name="T33" fmla="*/ 5 h 21"/>
                  <a:gd name="T34" fmla="*/ 804 w 945"/>
                  <a:gd name="T35" fmla="*/ 4 h 21"/>
                  <a:gd name="T36" fmla="*/ 851 w 945"/>
                  <a:gd name="T37" fmla="*/ 3 h 21"/>
                  <a:gd name="T38" fmla="*/ 898 w 945"/>
                  <a:gd name="T39" fmla="*/ 1 h 21"/>
                  <a:gd name="T40" fmla="*/ 945 w 945"/>
                  <a:gd name="T41" fmla="*/ 0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45"/>
                  <a:gd name="T64" fmla="*/ 0 h 21"/>
                  <a:gd name="T65" fmla="*/ 945 w 945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45" h="21">
                    <a:moveTo>
                      <a:pt x="0" y="21"/>
                    </a:moveTo>
                    <a:lnTo>
                      <a:pt x="47" y="18"/>
                    </a:lnTo>
                    <a:lnTo>
                      <a:pt x="94" y="18"/>
                    </a:lnTo>
                    <a:lnTo>
                      <a:pt x="142" y="15"/>
                    </a:lnTo>
                    <a:lnTo>
                      <a:pt x="189" y="13"/>
                    </a:lnTo>
                    <a:lnTo>
                      <a:pt x="236" y="11"/>
                    </a:lnTo>
                    <a:lnTo>
                      <a:pt x="283" y="10"/>
                    </a:lnTo>
                    <a:lnTo>
                      <a:pt x="331" y="8"/>
                    </a:lnTo>
                    <a:lnTo>
                      <a:pt x="378" y="7"/>
                    </a:lnTo>
                    <a:lnTo>
                      <a:pt x="425" y="10"/>
                    </a:lnTo>
                    <a:lnTo>
                      <a:pt x="473" y="11"/>
                    </a:lnTo>
                    <a:lnTo>
                      <a:pt x="520" y="10"/>
                    </a:lnTo>
                    <a:lnTo>
                      <a:pt x="567" y="9"/>
                    </a:lnTo>
                    <a:lnTo>
                      <a:pt x="614" y="8"/>
                    </a:lnTo>
                    <a:lnTo>
                      <a:pt x="662" y="7"/>
                    </a:lnTo>
                    <a:lnTo>
                      <a:pt x="709" y="6"/>
                    </a:lnTo>
                    <a:lnTo>
                      <a:pt x="756" y="5"/>
                    </a:lnTo>
                    <a:lnTo>
                      <a:pt x="804" y="4"/>
                    </a:lnTo>
                    <a:lnTo>
                      <a:pt x="851" y="3"/>
                    </a:lnTo>
                    <a:lnTo>
                      <a:pt x="898" y="1"/>
                    </a:lnTo>
                    <a:lnTo>
                      <a:pt x="945" y="0"/>
                    </a:lnTo>
                  </a:path>
                </a:pathLst>
              </a:custGeom>
              <a:noFill/>
              <a:ln w="26988">
                <a:solidFill>
                  <a:srgbClr val="8AA5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" name="Freeform 763"/>
              <p:cNvSpPr>
                <a:spLocks/>
              </p:cNvSpPr>
              <p:nvPr/>
            </p:nvSpPr>
            <p:spPr bwMode="auto">
              <a:xfrm>
                <a:off x="555" y="2822"/>
                <a:ext cx="5204" cy="140"/>
              </a:xfrm>
              <a:custGeom>
                <a:avLst/>
                <a:gdLst>
                  <a:gd name="T0" fmla="*/ 0 w 945"/>
                  <a:gd name="T1" fmla="*/ 24 h 24"/>
                  <a:gd name="T2" fmla="*/ 47 w 945"/>
                  <a:gd name="T3" fmla="*/ 24 h 24"/>
                  <a:gd name="T4" fmla="*/ 94 w 945"/>
                  <a:gd name="T5" fmla="*/ 23 h 24"/>
                  <a:gd name="T6" fmla="*/ 142 w 945"/>
                  <a:gd name="T7" fmla="*/ 22 h 24"/>
                  <a:gd name="T8" fmla="*/ 189 w 945"/>
                  <a:gd name="T9" fmla="*/ 20 h 24"/>
                  <a:gd name="T10" fmla="*/ 236 w 945"/>
                  <a:gd name="T11" fmla="*/ 18 h 24"/>
                  <a:gd name="T12" fmla="*/ 283 w 945"/>
                  <a:gd name="T13" fmla="*/ 16 h 24"/>
                  <a:gd name="T14" fmla="*/ 331 w 945"/>
                  <a:gd name="T15" fmla="*/ 15 h 24"/>
                  <a:gd name="T16" fmla="*/ 378 w 945"/>
                  <a:gd name="T17" fmla="*/ 14 h 24"/>
                  <a:gd name="T18" fmla="*/ 425 w 945"/>
                  <a:gd name="T19" fmla="*/ 13 h 24"/>
                  <a:gd name="T20" fmla="*/ 473 w 945"/>
                  <a:gd name="T21" fmla="*/ 12 h 24"/>
                  <a:gd name="T22" fmla="*/ 520 w 945"/>
                  <a:gd name="T23" fmla="*/ 11 h 24"/>
                  <a:gd name="T24" fmla="*/ 567 w 945"/>
                  <a:gd name="T25" fmla="*/ 10 h 24"/>
                  <a:gd name="T26" fmla="*/ 614 w 945"/>
                  <a:gd name="T27" fmla="*/ 9 h 24"/>
                  <a:gd name="T28" fmla="*/ 662 w 945"/>
                  <a:gd name="T29" fmla="*/ 8 h 24"/>
                  <a:gd name="T30" fmla="*/ 709 w 945"/>
                  <a:gd name="T31" fmla="*/ 6 h 24"/>
                  <a:gd name="T32" fmla="*/ 756 w 945"/>
                  <a:gd name="T33" fmla="*/ 5 h 24"/>
                  <a:gd name="T34" fmla="*/ 804 w 945"/>
                  <a:gd name="T35" fmla="*/ 4 h 24"/>
                  <a:gd name="T36" fmla="*/ 851 w 945"/>
                  <a:gd name="T37" fmla="*/ 2 h 24"/>
                  <a:gd name="T38" fmla="*/ 898 w 945"/>
                  <a:gd name="T39" fmla="*/ 1 h 24"/>
                  <a:gd name="T40" fmla="*/ 945 w 945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45"/>
                  <a:gd name="T64" fmla="*/ 0 h 24"/>
                  <a:gd name="T65" fmla="*/ 945 w 945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45" h="24">
                    <a:moveTo>
                      <a:pt x="0" y="24"/>
                    </a:moveTo>
                    <a:lnTo>
                      <a:pt x="47" y="24"/>
                    </a:lnTo>
                    <a:lnTo>
                      <a:pt x="94" y="23"/>
                    </a:lnTo>
                    <a:lnTo>
                      <a:pt x="142" y="22"/>
                    </a:lnTo>
                    <a:lnTo>
                      <a:pt x="189" y="20"/>
                    </a:lnTo>
                    <a:lnTo>
                      <a:pt x="236" y="18"/>
                    </a:lnTo>
                    <a:lnTo>
                      <a:pt x="283" y="16"/>
                    </a:lnTo>
                    <a:lnTo>
                      <a:pt x="331" y="15"/>
                    </a:lnTo>
                    <a:lnTo>
                      <a:pt x="378" y="14"/>
                    </a:lnTo>
                    <a:lnTo>
                      <a:pt x="425" y="13"/>
                    </a:lnTo>
                    <a:lnTo>
                      <a:pt x="473" y="12"/>
                    </a:lnTo>
                    <a:lnTo>
                      <a:pt x="520" y="11"/>
                    </a:lnTo>
                    <a:lnTo>
                      <a:pt x="567" y="10"/>
                    </a:lnTo>
                    <a:lnTo>
                      <a:pt x="614" y="9"/>
                    </a:lnTo>
                    <a:lnTo>
                      <a:pt x="662" y="8"/>
                    </a:lnTo>
                    <a:lnTo>
                      <a:pt x="709" y="6"/>
                    </a:lnTo>
                    <a:lnTo>
                      <a:pt x="756" y="5"/>
                    </a:lnTo>
                    <a:lnTo>
                      <a:pt x="804" y="4"/>
                    </a:lnTo>
                    <a:lnTo>
                      <a:pt x="851" y="2"/>
                    </a:lnTo>
                    <a:lnTo>
                      <a:pt x="898" y="1"/>
                    </a:lnTo>
                    <a:lnTo>
                      <a:pt x="945" y="0"/>
                    </a:lnTo>
                  </a:path>
                </a:pathLst>
              </a:custGeom>
              <a:noFill/>
              <a:ln w="174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" name="Rectangle 76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29" y="3231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137" name="Rectangle 76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37" y="2939"/>
                <a:ext cx="23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2 000</a:t>
                </a:r>
                <a:endParaRPr lang="en-US" sz="900"/>
              </a:p>
            </p:txBody>
          </p:sp>
          <p:sp>
            <p:nvSpPr>
              <p:cNvPr id="138" name="Rectangle 76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37" y="2652"/>
                <a:ext cx="23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4 000</a:t>
                </a:r>
                <a:endParaRPr lang="en-US" sz="900"/>
              </a:p>
            </p:txBody>
          </p:sp>
          <p:sp>
            <p:nvSpPr>
              <p:cNvPr id="139" name="Rectangle 76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37" y="2359"/>
                <a:ext cx="23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6 000</a:t>
                </a:r>
                <a:endParaRPr lang="en-US" sz="900"/>
              </a:p>
            </p:txBody>
          </p:sp>
          <p:sp>
            <p:nvSpPr>
              <p:cNvPr id="140" name="Rectangle 768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37" y="2072"/>
                <a:ext cx="23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8 000</a:t>
                </a:r>
                <a:endParaRPr lang="en-US" sz="900"/>
              </a:p>
            </p:txBody>
          </p:sp>
          <p:sp>
            <p:nvSpPr>
              <p:cNvPr id="141" name="Rectangle 769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99" y="1780"/>
                <a:ext cx="29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10 000</a:t>
                </a:r>
                <a:endParaRPr lang="en-US" sz="900"/>
              </a:p>
            </p:txBody>
          </p:sp>
          <p:sp>
            <p:nvSpPr>
              <p:cNvPr id="142" name="Rectangle 770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99" y="1493"/>
                <a:ext cx="29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12 000</a:t>
                </a:r>
                <a:endParaRPr lang="en-US" sz="900"/>
              </a:p>
            </p:txBody>
          </p:sp>
          <p:sp>
            <p:nvSpPr>
              <p:cNvPr id="143" name="Rectangle 771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99" y="1200"/>
                <a:ext cx="29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 dirty="0">
                    <a:solidFill>
                      <a:srgbClr val="000000"/>
                    </a:solidFill>
                  </a:rPr>
                  <a:t>14 000</a:t>
                </a:r>
                <a:endParaRPr lang="en-US" sz="900" dirty="0"/>
              </a:p>
            </p:txBody>
          </p:sp>
          <p:sp>
            <p:nvSpPr>
              <p:cNvPr id="144" name="Rectangle 772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67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2000</a:t>
                </a:r>
                <a:endParaRPr lang="en-US"/>
              </a:p>
            </p:txBody>
          </p:sp>
          <p:sp>
            <p:nvSpPr>
              <p:cNvPr id="145" name="Rectangle 773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725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2001</a:t>
                </a:r>
                <a:endParaRPr lang="en-US"/>
              </a:p>
            </p:txBody>
          </p:sp>
          <p:sp>
            <p:nvSpPr>
              <p:cNvPr id="146" name="Rectangle 774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984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2002</a:t>
                </a:r>
                <a:endParaRPr lang="en-US"/>
              </a:p>
            </p:txBody>
          </p:sp>
          <p:sp>
            <p:nvSpPr>
              <p:cNvPr id="147" name="Rectangle 775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249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2003</a:t>
                </a:r>
                <a:endParaRPr lang="en-US"/>
              </a:p>
            </p:txBody>
          </p:sp>
          <p:sp>
            <p:nvSpPr>
              <p:cNvPr id="148" name="Rectangle 776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507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2004</a:t>
                </a:r>
                <a:endParaRPr lang="en-US"/>
              </a:p>
            </p:txBody>
          </p:sp>
          <p:sp>
            <p:nvSpPr>
              <p:cNvPr id="149" name="Rectangle 777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766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2005</a:t>
                </a:r>
                <a:endParaRPr lang="en-US"/>
              </a:p>
            </p:txBody>
          </p:sp>
          <p:sp>
            <p:nvSpPr>
              <p:cNvPr id="150" name="Rectangle 778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025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2006</a:t>
                </a:r>
                <a:endParaRPr lang="en-US"/>
              </a:p>
            </p:txBody>
          </p:sp>
          <p:sp>
            <p:nvSpPr>
              <p:cNvPr id="151" name="Rectangle 779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289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2007</a:t>
                </a:r>
                <a:endParaRPr lang="en-US"/>
              </a:p>
            </p:txBody>
          </p:sp>
          <p:sp>
            <p:nvSpPr>
              <p:cNvPr id="152" name="Rectangle 780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548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2008</a:t>
                </a:r>
                <a:endParaRPr lang="en-US"/>
              </a:p>
            </p:txBody>
          </p:sp>
          <p:sp>
            <p:nvSpPr>
              <p:cNvPr id="153" name="Rectangle 781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807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2009</a:t>
                </a:r>
                <a:endParaRPr lang="en-US"/>
              </a:p>
            </p:txBody>
          </p:sp>
          <p:sp>
            <p:nvSpPr>
              <p:cNvPr id="154" name="Rectangle 782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072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2010</a:t>
                </a:r>
                <a:endParaRPr lang="en-US"/>
              </a:p>
            </p:txBody>
          </p:sp>
          <p:sp>
            <p:nvSpPr>
              <p:cNvPr id="155" name="Rectangle 783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330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2011</a:t>
                </a:r>
                <a:endParaRPr lang="en-US"/>
              </a:p>
            </p:txBody>
          </p:sp>
          <p:sp>
            <p:nvSpPr>
              <p:cNvPr id="156" name="Rectangle 784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589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2012</a:t>
                </a:r>
                <a:endParaRPr lang="en-US"/>
              </a:p>
            </p:txBody>
          </p:sp>
          <p:sp>
            <p:nvSpPr>
              <p:cNvPr id="157" name="Rectangle 785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848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2013</a:t>
                </a:r>
                <a:endParaRPr lang="en-US"/>
              </a:p>
            </p:txBody>
          </p:sp>
          <p:sp>
            <p:nvSpPr>
              <p:cNvPr id="158" name="Rectangle 786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112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2014</a:t>
                </a:r>
                <a:endParaRPr lang="en-US"/>
              </a:p>
            </p:txBody>
          </p:sp>
          <p:sp>
            <p:nvSpPr>
              <p:cNvPr id="159" name="Rectangle 787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371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2015</a:t>
                </a:r>
                <a:endParaRPr lang="en-US"/>
              </a:p>
            </p:txBody>
          </p:sp>
          <p:sp>
            <p:nvSpPr>
              <p:cNvPr id="160" name="Rectangle 788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630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2016</a:t>
                </a:r>
                <a:endParaRPr lang="en-US"/>
              </a:p>
            </p:txBody>
          </p:sp>
          <p:sp>
            <p:nvSpPr>
              <p:cNvPr id="161" name="Rectangle 789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894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2017</a:t>
                </a:r>
                <a:endParaRPr lang="en-US"/>
              </a:p>
            </p:txBody>
          </p:sp>
          <p:sp>
            <p:nvSpPr>
              <p:cNvPr id="162" name="Rectangle 790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5153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2018</a:t>
                </a:r>
                <a:endParaRPr lang="en-US"/>
              </a:p>
            </p:txBody>
          </p:sp>
          <p:sp>
            <p:nvSpPr>
              <p:cNvPr id="163" name="Rectangle 791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5412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2019</a:t>
                </a:r>
                <a:endParaRPr lang="en-US"/>
              </a:p>
            </p:txBody>
          </p:sp>
          <p:sp>
            <p:nvSpPr>
              <p:cNvPr id="164" name="Rectangle 792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5671" y="334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</a:rPr>
                  <a:t> 2020</a:t>
                </a:r>
                <a:endParaRPr lang="en-US"/>
              </a:p>
            </p:txBody>
          </p:sp>
          <p:sp>
            <p:nvSpPr>
              <p:cNvPr id="165" name="Rectangle 793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98" y="1066"/>
                <a:ext cx="40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dirty="0">
                    <a:solidFill>
                      <a:srgbClr val="000000"/>
                    </a:solidFill>
                  </a:rPr>
                  <a:t>(kWh/head)</a:t>
                </a:r>
                <a:endParaRPr lang="en-US" dirty="0"/>
              </a:p>
            </p:txBody>
          </p:sp>
        </p:grpSp>
      </p:grpSp>
      <p:grpSp>
        <p:nvGrpSpPr>
          <p:cNvPr id="177" name="Group 501"/>
          <p:cNvGrpSpPr>
            <a:grpSpLocks/>
          </p:cNvGrpSpPr>
          <p:nvPr/>
        </p:nvGrpSpPr>
        <p:grpSpPr bwMode="auto">
          <a:xfrm>
            <a:off x="2051720" y="908720"/>
            <a:ext cx="6984776" cy="2520308"/>
            <a:chOff x="288" y="1171"/>
            <a:chExt cx="5048" cy="2677"/>
          </a:xfrm>
        </p:grpSpPr>
        <p:grpSp>
          <p:nvGrpSpPr>
            <p:cNvPr id="178" name="Group 500"/>
            <p:cNvGrpSpPr>
              <a:grpSpLocks/>
            </p:cNvGrpSpPr>
            <p:nvPr/>
          </p:nvGrpSpPr>
          <p:grpSpPr bwMode="auto">
            <a:xfrm>
              <a:off x="2604" y="1171"/>
              <a:ext cx="2729" cy="2527"/>
              <a:chOff x="2598" y="1171"/>
              <a:chExt cx="2723" cy="2527"/>
            </a:xfrm>
          </p:grpSpPr>
          <p:sp>
            <p:nvSpPr>
              <p:cNvPr id="335" name="Rectangle 4"/>
              <p:cNvSpPr>
                <a:spLocks noChangeArrowheads="1"/>
              </p:cNvSpPr>
              <p:nvPr/>
            </p:nvSpPr>
            <p:spPr bwMode="auto">
              <a:xfrm>
                <a:off x="2601" y="1248"/>
                <a:ext cx="2720" cy="2446"/>
              </a:xfrm>
              <a:prstGeom prst="rect">
                <a:avLst/>
              </a:prstGeom>
              <a:solidFill>
                <a:srgbClr val="DDDDDD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336" name="Rectangle 5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601" y="1171"/>
                <a:ext cx="2720" cy="226"/>
              </a:xfrm>
              <a:prstGeom prst="rect">
                <a:avLst/>
              </a:prstGeom>
              <a:solidFill>
                <a:srgbClr val="C0C0C0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72000" tIns="72000" rIns="36000" bIns="72000" anchor="ctr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4D4D4D"/>
                    </a:solidFill>
                  </a:rPr>
                  <a:t>Forecast</a:t>
                </a:r>
              </a:p>
            </p:txBody>
          </p:sp>
          <p:sp>
            <p:nvSpPr>
              <p:cNvPr id="337" name="Line 6"/>
              <p:cNvSpPr>
                <a:spLocks noChangeShapeType="1"/>
              </p:cNvSpPr>
              <p:nvPr/>
            </p:nvSpPr>
            <p:spPr bwMode="auto">
              <a:xfrm>
                <a:off x="2598" y="1171"/>
                <a:ext cx="1" cy="2527"/>
              </a:xfrm>
              <a:prstGeom prst="line">
                <a:avLst/>
              </a:prstGeom>
              <a:noFill/>
              <a:ln w="1270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179" name="Rectangle 348"/>
            <p:cNvSpPr>
              <a:spLocks noChangeArrowheads="1"/>
            </p:cNvSpPr>
            <p:nvPr/>
          </p:nvSpPr>
          <p:spPr bwMode="auto">
            <a:xfrm>
              <a:off x="558" y="1395"/>
              <a:ext cx="4770" cy="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0" name="Line 349"/>
            <p:cNvSpPr>
              <a:spLocks noChangeShapeType="1"/>
            </p:cNvSpPr>
            <p:nvPr/>
          </p:nvSpPr>
          <p:spPr bwMode="auto">
            <a:xfrm>
              <a:off x="558" y="3368"/>
              <a:ext cx="477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1" name="Line 350"/>
            <p:cNvSpPr>
              <a:spLocks noChangeShapeType="1"/>
            </p:cNvSpPr>
            <p:nvPr/>
          </p:nvSpPr>
          <p:spPr bwMode="auto">
            <a:xfrm>
              <a:off x="558" y="3035"/>
              <a:ext cx="477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2" name="Line 351"/>
            <p:cNvSpPr>
              <a:spLocks noChangeShapeType="1"/>
            </p:cNvSpPr>
            <p:nvPr/>
          </p:nvSpPr>
          <p:spPr bwMode="auto">
            <a:xfrm>
              <a:off x="558" y="2710"/>
              <a:ext cx="477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3" name="Line 352"/>
            <p:cNvSpPr>
              <a:spLocks noChangeShapeType="1"/>
            </p:cNvSpPr>
            <p:nvPr/>
          </p:nvSpPr>
          <p:spPr bwMode="auto">
            <a:xfrm>
              <a:off x="558" y="2378"/>
              <a:ext cx="477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" name="Line 353"/>
            <p:cNvSpPr>
              <a:spLocks noChangeShapeType="1"/>
            </p:cNvSpPr>
            <p:nvPr/>
          </p:nvSpPr>
          <p:spPr bwMode="auto">
            <a:xfrm>
              <a:off x="558" y="2053"/>
              <a:ext cx="477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" name="Line 354"/>
            <p:cNvSpPr>
              <a:spLocks noChangeShapeType="1"/>
            </p:cNvSpPr>
            <p:nvPr/>
          </p:nvSpPr>
          <p:spPr bwMode="auto">
            <a:xfrm>
              <a:off x="558" y="1720"/>
              <a:ext cx="477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6" name="Line 355"/>
            <p:cNvSpPr>
              <a:spLocks noChangeShapeType="1"/>
            </p:cNvSpPr>
            <p:nvPr/>
          </p:nvSpPr>
          <p:spPr bwMode="auto">
            <a:xfrm>
              <a:off x="558" y="1395"/>
              <a:ext cx="477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7" name="Rectangle 356"/>
            <p:cNvSpPr>
              <a:spLocks noChangeArrowheads="1"/>
            </p:cNvSpPr>
            <p:nvPr/>
          </p:nvSpPr>
          <p:spPr bwMode="auto">
            <a:xfrm>
              <a:off x="558" y="1395"/>
              <a:ext cx="4770" cy="2298"/>
            </a:xfrm>
            <a:prstGeom prst="rect">
              <a:avLst/>
            </a:prstGeom>
            <a:noFill/>
            <a:ln w="11113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8" name="Line 357"/>
            <p:cNvSpPr>
              <a:spLocks noChangeShapeType="1"/>
            </p:cNvSpPr>
            <p:nvPr/>
          </p:nvSpPr>
          <p:spPr bwMode="auto">
            <a:xfrm>
              <a:off x="558" y="1395"/>
              <a:ext cx="0" cy="22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9" name="Line 358"/>
            <p:cNvSpPr>
              <a:spLocks noChangeShapeType="1"/>
            </p:cNvSpPr>
            <p:nvPr/>
          </p:nvSpPr>
          <p:spPr bwMode="auto">
            <a:xfrm>
              <a:off x="536" y="3693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0" name="Line 359"/>
            <p:cNvSpPr>
              <a:spLocks noChangeShapeType="1"/>
            </p:cNvSpPr>
            <p:nvPr/>
          </p:nvSpPr>
          <p:spPr bwMode="auto">
            <a:xfrm>
              <a:off x="536" y="3368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1" name="Line 360"/>
            <p:cNvSpPr>
              <a:spLocks noChangeShapeType="1"/>
            </p:cNvSpPr>
            <p:nvPr/>
          </p:nvSpPr>
          <p:spPr bwMode="auto">
            <a:xfrm>
              <a:off x="536" y="3035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2" name="Line 361"/>
            <p:cNvSpPr>
              <a:spLocks noChangeShapeType="1"/>
            </p:cNvSpPr>
            <p:nvPr/>
          </p:nvSpPr>
          <p:spPr bwMode="auto">
            <a:xfrm>
              <a:off x="536" y="2710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3" name="Line 362"/>
            <p:cNvSpPr>
              <a:spLocks noChangeShapeType="1"/>
            </p:cNvSpPr>
            <p:nvPr/>
          </p:nvSpPr>
          <p:spPr bwMode="auto">
            <a:xfrm>
              <a:off x="536" y="2378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" name="Line 363"/>
            <p:cNvSpPr>
              <a:spLocks noChangeShapeType="1"/>
            </p:cNvSpPr>
            <p:nvPr/>
          </p:nvSpPr>
          <p:spPr bwMode="auto">
            <a:xfrm>
              <a:off x="536" y="2053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" name="Line 364"/>
            <p:cNvSpPr>
              <a:spLocks noChangeShapeType="1"/>
            </p:cNvSpPr>
            <p:nvPr/>
          </p:nvSpPr>
          <p:spPr bwMode="auto">
            <a:xfrm>
              <a:off x="536" y="1720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6" name="Line 365"/>
            <p:cNvSpPr>
              <a:spLocks noChangeShapeType="1"/>
            </p:cNvSpPr>
            <p:nvPr/>
          </p:nvSpPr>
          <p:spPr bwMode="auto">
            <a:xfrm>
              <a:off x="536" y="1395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7" name="Line 366"/>
            <p:cNvSpPr>
              <a:spLocks noChangeShapeType="1"/>
            </p:cNvSpPr>
            <p:nvPr/>
          </p:nvSpPr>
          <p:spPr bwMode="auto">
            <a:xfrm>
              <a:off x="558" y="3693"/>
              <a:ext cx="47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8" name="Line 367"/>
            <p:cNvSpPr>
              <a:spLocks noChangeShapeType="1"/>
            </p:cNvSpPr>
            <p:nvPr/>
          </p:nvSpPr>
          <p:spPr bwMode="auto">
            <a:xfrm flipV="1">
              <a:off x="558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9" name="Line 368"/>
            <p:cNvSpPr>
              <a:spLocks noChangeShapeType="1"/>
            </p:cNvSpPr>
            <p:nvPr/>
          </p:nvSpPr>
          <p:spPr bwMode="auto">
            <a:xfrm flipV="1">
              <a:off x="785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0" name="Line 369"/>
            <p:cNvSpPr>
              <a:spLocks noChangeShapeType="1"/>
            </p:cNvSpPr>
            <p:nvPr/>
          </p:nvSpPr>
          <p:spPr bwMode="auto">
            <a:xfrm flipV="1">
              <a:off x="1012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" name="Line 370"/>
            <p:cNvSpPr>
              <a:spLocks noChangeShapeType="1"/>
            </p:cNvSpPr>
            <p:nvPr/>
          </p:nvSpPr>
          <p:spPr bwMode="auto">
            <a:xfrm flipV="1">
              <a:off x="1239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2" name="Line 371"/>
            <p:cNvSpPr>
              <a:spLocks noChangeShapeType="1"/>
            </p:cNvSpPr>
            <p:nvPr/>
          </p:nvSpPr>
          <p:spPr bwMode="auto">
            <a:xfrm flipV="1">
              <a:off x="1466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3" name="Line 372"/>
            <p:cNvSpPr>
              <a:spLocks noChangeShapeType="1"/>
            </p:cNvSpPr>
            <p:nvPr/>
          </p:nvSpPr>
          <p:spPr bwMode="auto">
            <a:xfrm flipV="1">
              <a:off x="1693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" name="Line 373"/>
            <p:cNvSpPr>
              <a:spLocks noChangeShapeType="1"/>
            </p:cNvSpPr>
            <p:nvPr/>
          </p:nvSpPr>
          <p:spPr bwMode="auto">
            <a:xfrm flipV="1">
              <a:off x="1921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" name="Line 374"/>
            <p:cNvSpPr>
              <a:spLocks noChangeShapeType="1"/>
            </p:cNvSpPr>
            <p:nvPr/>
          </p:nvSpPr>
          <p:spPr bwMode="auto">
            <a:xfrm flipV="1">
              <a:off x="2148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" name="Line 375"/>
            <p:cNvSpPr>
              <a:spLocks noChangeShapeType="1"/>
            </p:cNvSpPr>
            <p:nvPr/>
          </p:nvSpPr>
          <p:spPr bwMode="auto">
            <a:xfrm flipV="1">
              <a:off x="2375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7" name="Line 376"/>
            <p:cNvSpPr>
              <a:spLocks noChangeShapeType="1"/>
            </p:cNvSpPr>
            <p:nvPr/>
          </p:nvSpPr>
          <p:spPr bwMode="auto">
            <a:xfrm flipV="1">
              <a:off x="2602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8" name="Line 377"/>
            <p:cNvSpPr>
              <a:spLocks noChangeShapeType="1"/>
            </p:cNvSpPr>
            <p:nvPr/>
          </p:nvSpPr>
          <p:spPr bwMode="auto">
            <a:xfrm flipV="1">
              <a:off x="2829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9" name="Line 378"/>
            <p:cNvSpPr>
              <a:spLocks noChangeShapeType="1"/>
            </p:cNvSpPr>
            <p:nvPr/>
          </p:nvSpPr>
          <p:spPr bwMode="auto">
            <a:xfrm flipV="1">
              <a:off x="3056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0" name="Line 379"/>
            <p:cNvSpPr>
              <a:spLocks noChangeShapeType="1"/>
            </p:cNvSpPr>
            <p:nvPr/>
          </p:nvSpPr>
          <p:spPr bwMode="auto">
            <a:xfrm flipV="1">
              <a:off x="3284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1" name="Line 380"/>
            <p:cNvSpPr>
              <a:spLocks noChangeShapeType="1"/>
            </p:cNvSpPr>
            <p:nvPr/>
          </p:nvSpPr>
          <p:spPr bwMode="auto">
            <a:xfrm flipV="1">
              <a:off x="3511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2" name="Line 381"/>
            <p:cNvSpPr>
              <a:spLocks noChangeShapeType="1"/>
            </p:cNvSpPr>
            <p:nvPr/>
          </p:nvSpPr>
          <p:spPr bwMode="auto">
            <a:xfrm flipV="1">
              <a:off x="3738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3" name="Line 382"/>
            <p:cNvSpPr>
              <a:spLocks noChangeShapeType="1"/>
            </p:cNvSpPr>
            <p:nvPr/>
          </p:nvSpPr>
          <p:spPr bwMode="auto">
            <a:xfrm flipV="1">
              <a:off x="3965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4" name="Line 383"/>
            <p:cNvSpPr>
              <a:spLocks noChangeShapeType="1"/>
            </p:cNvSpPr>
            <p:nvPr/>
          </p:nvSpPr>
          <p:spPr bwMode="auto">
            <a:xfrm flipV="1">
              <a:off x="4192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" name="Line 384"/>
            <p:cNvSpPr>
              <a:spLocks noChangeShapeType="1"/>
            </p:cNvSpPr>
            <p:nvPr/>
          </p:nvSpPr>
          <p:spPr bwMode="auto">
            <a:xfrm flipV="1">
              <a:off x="4419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" name="Line 385"/>
            <p:cNvSpPr>
              <a:spLocks noChangeShapeType="1"/>
            </p:cNvSpPr>
            <p:nvPr/>
          </p:nvSpPr>
          <p:spPr bwMode="auto">
            <a:xfrm flipV="1">
              <a:off x="4646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7" name="Line 386"/>
            <p:cNvSpPr>
              <a:spLocks noChangeShapeType="1"/>
            </p:cNvSpPr>
            <p:nvPr/>
          </p:nvSpPr>
          <p:spPr bwMode="auto">
            <a:xfrm flipV="1">
              <a:off x="4874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8" name="Line 387"/>
            <p:cNvSpPr>
              <a:spLocks noChangeShapeType="1"/>
            </p:cNvSpPr>
            <p:nvPr/>
          </p:nvSpPr>
          <p:spPr bwMode="auto">
            <a:xfrm flipV="1">
              <a:off x="5101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9" name="Line 388"/>
            <p:cNvSpPr>
              <a:spLocks noChangeShapeType="1"/>
            </p:cNvSpPr>
            <p:nvPr/>
          </p:nvSpPr>
          <p:spPr bwMode="auto">
            <a:xfrm flipV="1">
              <a:off x="5328" y="3693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220" name="Group 389"/>
            <p:cNvGrpSpPr>
              <a:grpSpLocks/>
            </p:cNvGrpSpPr>
            <p:nvPr/>
          </p:nvGrpSpPr>
          <p:grpSpPr bwMode="auto">
            <a:xfrm>
              <a:off x="560" y="1589"/>
              <a:ext cx="4763" cy="2003"/>
              <a:chOff x="675" y="1589"/>
              <a:chExt cx="4543" cy="2003"/>
            </a:xfrm>
          </p:grpSpPr>
          <p:sp>
            <p:nvSpPr>
              <p:cNvPr id="255" name="Freeform 390"/>
              <p:cNvSpPr>
                <a:spLocks/>
              </p:cNvSpPr>
              <p:nvPr/>
            </p:nvSpPr>
            <p:spPr bwMode="auto">
              <a:xfrm>
                <a:off x="675" y="3585"/>
                <a:ext cx="227" cy="7"/>
              </a:xfrm>
              <a:custGeom>
                <a:avLst/>
                <a:gdLst>
                  <a:gd name="T0" fmla="*/ 0 w 227"/>
                  <a:gd name="T1" fmla="*/ 0 h 7"/>
                  <a:gd name="T2" fmla="*/ 110 w 227"/>
                  <a:gd name="T3" fmla="*/ 7 h 7"/>
                  <a:gd name="T4" fmla="*/ 227 w 22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7"/>
                  <a:gd name="T11" fmla="*/ 227 w 22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7">
                    <a:moveTo>
                      <a:pt x="0" y="0"/>
                    </a:moveTo>
                    <a:lnTo>
                      <a:pt x="110" y="7"/>
                    </a:lnTo>
                    <a:lnTo>
                      <a:pt x="227" y="7"/>
                    </a:lnTo>
                  </a:path>
                </a:pathLst>
              </a:custGeom>
              <a:noFill/>
              <a:ln w="23813">
                <a:solidFill>
                  <a:srgbClr val="68820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56" name="Freeform 391"/>
              <p:cNvSpPr>
                <a:spLocks/>
              </p:cNvSpPr>
              <p:nvPr/>
            </p:nvSpPr>
            <p:spPr bwMode="auto">
              <a:xfrm>
                <a:off x="902" y="3585"/>
                <a:ext cx="227" cy="7"/>
              </a:xfrm>
              <a:custGeom>
                <a:avLst/>
                <a:gdLst>
                  <a:gd name="T0" fmla="*/ 0 w 227"/>
                  <a:gd name="T1" fmla="*/ 7 h 7"/>
                  <a:gd name="T2" fmla="*/ 110 w 227"/>
                  <a:gd name="T3" fmla="*/ 7 h 7"/>
                  <a:gd name="T4" fmla="*/ 227 w 227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7"/>
                  <a:gd name="T11" fmla="*/ 227 w 22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7">
                    <a:moveTo>
                      <a:pt x="0" y="7"/>
                    </a:moveTo>
                    <a:lnTo>
                      <a:pt x="110" y="7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68820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57" name="Line 392"/>
              <p:cNvSpPr>
                <a:spLocks noChangeShapeType="1"/>
              </p:cNvSpPr>
              <p:nvPr/>
            </p:nvSpPr>
            <p:spPr bwMode="auto">
              <a:xfrm>
                <a:off x="1129" y="3585"/>
                <a:ext cx="227" cy="0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58" name="Line 393"/>
              <p:cNvSpPr>
                <a:spLocks noChangeShapeType="1"/>
              </p:cNvSpPr>
              <p:nvPr/>
            </p:nvSpPr>
            <p:spPr bwMode="auto">
              <a:xfrm flipV="1">
                <a:off x="1356" y="3577"/>
                <a:ext cx="228" cy="8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59" name="Line 394"/>
              <p:cNvSpPr>
                <a:spLocks noChangeShapeType="1"/>
              </p:cNvSpPr>
              <p:nvPr/>
            </p:nvSpPr>
            <p:spPr bwMode="auto">
              <a:xfrm flipV="1">
                <a:off x="1584" y="3569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0" name="Line 395"/>
              <p:cNvSpPr>
                <a:spLocks noChangeShapeType="1"/>
              </p:cNvSpPr>
              <p:nvPr/>
            </p:nvSpPr>
            <p:spPr bwMode="auto">
              <a:xfrm flipV="1">
                <a:off x="1811" y="3561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1" name="Line 396"/>
              <p:cNvSpPr>
                <a:spLocks noChangeShapeType="1"/>
              </p:cNvSpPr>
              <p:nvPr/>
            </p:nvSpPr>
            <p:spPr bwMode="auto">
              <a:xfrm>
                <a:off x="2038" y="3561"/>
                <a:ext cx="227" cy="0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2" name="Freeform 397"/>
              <p:cNvSpPr>
                <a:spLocks/>
              </p:cNvSpPr>
              <p:nvPr/>
            </p:nvSpPr>
            <p:spPr bwMode="auto">
              <a:xfrm>
                <a:off x="2265" y="3554"/>
                <a:ext cx="227" cy="7"/>
              </a:xfrm>
              <a:custGeom>
                <a:avLst/>
                <a:gdLst>
                  <a:gd name="T0" fmla="*/ 0 w 227"/>
                  <a:gd name="T1" fmla="*/ 7 h 7"/>
                  <a:gd name="T2" fmla="*/ 110 w 227"/>
                  <a:gd name="T3" fmla="*/ 0 h 7"/>
                  <a:gd name="T4" fmla="*/ 227 w 227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7"/>
                  <a:gd name="T11" fmla="*/ 227 w 22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7">
                    <a:moveTo>
                      <a:pt x="0" y="7"/>
                    </a:moveTo>
                    <a:lnTo>
                      <a:pt x="110" y="0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68820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3" name="Line 398"/>
              <p:cNvSpPr>
                <a:spLocks noChangeShapeType="1"/>
              </p:cNvSpPr>
              <p:nvPr/>
            </p:nvSpPr>
            <p:spPr bwMode="auto">
              <a:xfrm>
                <a:off x="2492" y="3554"/>
                <a:ext cx="227" cy="0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4" name="Line 399"/>
              <p:cNvSpPr>
                <a:spLocks noChangeShapeType="1"/>
              </p:cNvSpPr>
              <p:nvPr/>
            </p:nvSpPr>
            <p:spPr bwMode="auto">
              <a:xfrm flipV="1">
                <a:off x="2719" y="3546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5" name="Line 400"/>
              <p:cNvSpPr>
                <a:spLocks noChangeShapeType="1"/>
              </p:cNvSpPr>
              <p:nvPr/>
            </p:nvSpPr>
            <p:spPr bwMode="auto">
              <a:xfrm flipV="1">
                <a:off x="2946" y="3538"/>
                <a:ext cx="228" cy="8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6" name="Line 401"/>
              <p:cNvSpPr>
                <a:spLocks noChangeShapeType="1"/>
              </p:cNvSpPr>
              <p:nvPr/>
            </p:nvSpPr>
            <p:spPr bwMode="auto">
              <a:xfrm flipV="1">
                <a:off x="3174" y="3530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7" name="Line 402"/>
              <p:cNvSpPr>
                <a:spLocks noChangeShapeType="1"/>
              </p:cNvSpPr>
              <p:nvPr/>
            </p:nvSpPr>
            <p:spPr bwMode="auto">
              <a:xfrm flipV="1">
                <a:off x="3401" y="3523"/>
                <a:ext cx="227" cy="7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" name="Line 403"/>
              <p:cNvSpPr>
                <a:spLocks noChangeShapeType="1"/>
              </p:cNvSpPr>
              <p:nvPr/>
            </p:nvSpPr>
            <p:spPr bwMode="auto">
              <a:xfrm flipV="1">
                <a:off x="3628" y="3515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9" name="Line 404"/>
              <p:cNvSpPr>
                <a:spLocks noChangeShapeType="1"/>
              </p:cNvSpPr>
              <p:nvPr/>
            </p:nvSpPr>
            <p:spPr bwMode="auto">
              <a:xfrm flipV="1">
                <a:off x="3855" y="3507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0" name="Line 405"/>
              <p:cNvSpPr>
                <a:spLocks noChangeShapeType="1"/>
              </p:cNvSpPr>
              <p:nvPr/>
            </p:nvSpPr>
            <p:spPr bwMode="auto">
              <a:xfrm flipV="1">
                <a:off x="4082" y="3499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1" name="Line 406"/>
              <p:cNvSpPr>
                <a:spLocks noChangeShapeType="1"/>
              </p:cNvSpPr>
              <p:nvPr/>
            </p:nvSpPr>
            <p:spPr bwMode="auto">
              <a:xfrm flipV="1">
                <a:off x="4309" y="3492"/>
                <a:ext cx="228" cy="7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2" name="Line 407"/>
              <p:cNvSpPr>
                <a:spLocks noChangeShapeType="1"/>
              </p:cNvSpPr>
              <p:nvPr/>
            </p:nvSpPr>
            <p:spPr bwMode="auto">
              <a:xfrm flipV="1">
                <a:off x="4537" y="3484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3" name="Line 408"/>
              <p:cNvSpPr>
                <a:spLocks noChangeShapeType="1"/>
              </p:cNvSpPr>
              <p:nvPr/>
            </p:nvSpPr>
            <p:spPr bwMode="auto">
              <a:xfrm flipV="1">
                <a:off x="4764" y="3469"/>
                <a:ext cx="227" cy="15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4" name="Line 409"/>
              <p:cNvSpPr>
                <a:spLocks noChangeShapeType="1"/>
              </p:cNvSpPr>
              <p:nvPr/>
            </p:nvSpPr>
            <p:spPr bwMode="auto">
              <a:xfrm flipV="1">
                <a:off x="4991" y="3461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6882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5" name="Line 410"/>
              <p:cNvSpPr>
                <a:spLocks noChangeShapeType="1"/>
              </p:cNvSpPr>
              <p:nvPr/>
            </p:nvSpPr>
            <p:spPr bwMode="auto">
              <a:xfrm flipV="1">
                <a:off x="675" y="3453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6" name="Line 411"/>
              <p:cNvSpPr>
                <a:spLocks noChangeShapeType="1"/>
              </p:cNvSpPr>
              <p:nvPr/>
            </p:nvSpPr>
            <p:spPr bwMode="auto">
              <a:xfrm>
                <a:off x="902" y="3453"/>
                <a:ext cx="227" cy="0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7" name="Line 412"/>
              <p:cNvSpPr>
                <a:spLocks noChangeShapeType="1"/>
              </p:cNvSpPr>
              <p:nvPr/>
            </p:nvSpPr>
            <p:spPr bwMode="auto">
              <a:xfrm flipV="1">
                <a:off x="1129" y="3445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8" name="Line 413"/>
              <p:cNvSpPr>
                <a:spLocks noChangeShapeType="1"/>
              </p:cNvSpPr>
              <p:nvPr/>
            </p:nvSpPr>
            <p:spPr bwMode="auto">
              <a:xfrm flipV="1">
                <a:off x="1356" y="3438"/>
                <a:ext cx="228" cy="7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9" name="Freeform 414"/>
              <p:cNvSpPr>
                <a:spLocks/>
              </p:cNvSpPr>
              <p:nvPr/>
            </p:nvSpPr>
            <p:spPr bwMode="auto">
              <a:xfrm>
                <a:off x="1584" y="3438"/>
                <a:ext cx="227" cy="0"/>
              </a:xfrm>
              <a:custGeom>
                <a:avLst/>
                <a:gdLst>
                  <a:gd name="T0" fmla="*/ 0 w 227"/>
                  <a:gd name="T1" fmla="*/ 109 w 227"/>
                  <a:gd name="T2" fmla="*/ 227 w 227"/>
                  <a:gd name="T3" fmla="*/ 0 60000 65536"/>
                  <a:gd name="T4" fmla="*/ 0 60000 65536"/>
                  <a:gd name="T5" fmla="*/ 0 60000 65536"/>
                  <a:gd name="T6" fmla="*/ 0 w 227"/>
                  <a:gd name="T7" fmla="*/ 227 w 22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227">
                    <a:moveTo>
                      <a:pt x="0" y="0"/>
                    </a:moveTo>
                    <a:lnTo>
                      <a:pt x="109" y="0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0C2D8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0" name="Freeform 415"/>
              <p:cNvSpPr>
                <a:spLocks/>
              </p:cNvSpPr>
              <p:nvPr/>
            </p:nvSpPr>
            <p:spPr bwMode="auto">
              <a:xfrm>
                <a:off x="1811" y="3422"/>
                <a:ext cx="227" cy="16"/>
              </a:xfrm>
              <a:custGeom>
                <a:avLst/>
                <a:gdLst>
                  <a:gd name="T0" fmla="*/ 0 w 227"/>
                  <a:gd name="T1" fmla="*/ 16 h 16"/>
                  <a:gd name="T2" fmla="*/ 110 w 227"/>
                  <a:gd name="T3" fmla="*/ 8 h 16"/>
                  <a:gd name="T4" fmla="*/ 227 w 22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6"/>
                  <a:gd name="T11" fmla="*/ 227 w 22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6">
                    <a:moveTo>
                      <a:pt x="0" y="16"/>
                    </a:moveTo>
                    <a:lnTo>
                      <a:pt x="110" y="8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0C2D8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1" name="Line 416"/>
              <p:cNvSpPr>
                <a:spLocks noChangeShapeType="1"/>
              </p:cNvSpPr>
              <p:nvPr/>
            </p:nvSpPr>
            <p:spPr bwMode="auto">
              <a:xfrm flipV="1">
                <a:off x="2038" y="3414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2" name="Line 417"/>
              <p:cNvSpPr>
                <a:spLocks noChangeShapeType="1"/>
              </p:cNvSpPr>
              <p:nvPr/>
            </p:nvSpPr>
            <p:spPr bwMode="auto">
              <a:xfrm>
                <a:off x="2265" y="3414"/>
                <a:ext cx="227" cy="0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3" name="Freeform 418"/>
              <p:cNvSpPr>
                <a:spLocks/>
              </p:cNvSpPr>
              <p:nvPr/>
            </p:nvSpPr>
            <p:spPr bwMode="auto">
              <a:xfrm>
                <a:off x="2492" y="3414"/>
                <a:ext cx="227" cy="8"/>
              </a:xfrm>
              <a:custGeom>
                <a:avLst/>
                <a:gdLst>
                  <a:gd name="T0" fmla="*/ 0 w 227"/>
                  <a:gd name="T1" fmla="*/ 0 h 8"/>
                  <a:gd name="T2" fmla="*/ 110 w 227"/>
                  <a:gd name="T3" fmla="*/ 0 h 8"/>
                  <a:gd name="T4" fmla="*/ 227 w 22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8"/>
                  <a:gd name="T11" fmla="*/ 227 w 22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8">
                    <a:moveTo>
                      <a:pt x="0" y="0"/>
                    </a:moveTo>
                    <a:lnTo>
                      <a:pt x="110" y="0"/>
                    </a:lnTo>
                    <a:lnTo>
                      <a:pt x="227" y="8"/>
                    </a:lnTo>
                  </a:path>
                </a:pathLst>
              </a:custGeom>
              <a:noFill/>
              <a:ln w="23813">
                <a:solidFill>
                  <a:srgbClr val="0C2D8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4" name="Line 419"/>
              <p:cNvSpPr>
                <a:spLocks noChangeShapeType="1"/>
              </p:cNvSpPr>
              <p:nvPr/>
            </p:nvSpPr>
            <p:spPr bwMode="auto">
              <a:xfrm>
                <a:off x="2719" y="3422"/>
                <a:ext cx="227" cy="0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5" name="Line 420"/>
              <p:cNvSpPr>
                <a:spLocks noChangeShapeType="1"/>
              </p:cNvSpPr>
              <p:nvPr/>
            </p:nvSpPr>
            <p:spPr bwMode="auto">
              <a:xfrm flipV="1">
                <a:off x="2946" y="3414"/>
                <a:ext cx="228" cy="8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" name="Line 421"/>
              <p:cNvSpPr>
                <a:spLocks noChangeShapeType="1"/>
              </p:cNvSpPr>
              <p:nvPr/>
            </p:nvSpPr>
            <p:spPr bwMode="auto">
              <a:xfrm flipV="1">
                <a:off x="3174" y="3407"/>
                <a:ext cx="227" cy="7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" name="Line 422"/>
              <p:cNvSpPr>
                <a:spLocks noChangeShapeType="1"/>
              </p:cNvSpPr>
              <p:nvPr/>
            </p:nvSpPr>
            <p:spPr bwMode="auto">
              <a:xfrm flipV="1">
                <a:off x="3401" y="3399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" name="Line 423"/>
              <p:cNvSpPr>
                <a:spLocks noChangeShapeType="1"/>
              </p:cNvSpPr>
              <p:nvPr/>
            </p:nvSpPr>
            <p:spPr bwMode="auto">
              <a:xfrm flipV="1">
                <a:off x="3628" y="3391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9" name="Line 424"/>
              <p:cNvSpPr>
                <a:spLocks noChangeShapeType="1"/>
              </p:cNvSpPr>
              <p:nvPr/>
            </p:nvSpPr>
            <p:spPr bwMode="auto">
              <a:xfrm flipV="1">
                <a:off x="3855" y="3383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0" name="Line 425"/>
              <p:cNvSpPr>
                <a:spLocks noChangeShapeType="1"/>
              </p:cNvSpPr>
              <p:nvPr/>
            </p:nvSpPr>
            <p:spPr bwMode="auto">
              <a:xfrm flipV="1">
                <a:off x="4082" y="3376"/>
                <a:ext cx="227" cy="7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1" name="Line 426"/>
              <p:cNvSpPr>
                <a:spLocks noChangeShapeType="1"/>
              </p:cNvSpPr>
              <p:nvPr/>
            </p:nvSpPr>
            <p:spPr bwMode="auto">
              <a:xfrm flipV="1">
                <a:off x="4309" y="3368"/>
                <a:ext cx="228" cy="8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2" name="Line 427"/>
              <p:cNvSpPr>
                <a:spLocks noChangeShapeType="1"/>
              </p:cNvSpPr>
              <p:nvPr/>
            </p:nvSpPr>
            <p:spPr bwMode="auto">
              <a:xfrm flipV="1">
                <a:off x="4537" y="3352"/>
                <a:ext cx="227" cy="16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3" name="Line 428"/>
              <p:cNvSpPr>
                <a:spLocks noChangeShapeType="1"/>
              </p:cNvSpPr>
              <p:nvPr/>
            </p:nvSpPr>
            <p:spPr bwMode="auto">
              <a:xfrm flipV="1">
                <a:off x="4764" y="3345"/>
                <a:ext cx="227" cy="7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4" name="Line 429"/>
              <p:cNvSpPr>
                <a:spLocks noChangeShapeType="1"/>
              </p:cNvSpPr>
              <p:nvPr/>
            </p:nvSpPr>
            <p:spPr bwMode="auto">
              <a:xfrm flipV="1">
                <a:off x="4991" y="3337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0C2D8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5" name="Line 430"/>
              <p:cNvSpPr>
                <a:spLocks noChangeShapeType="1"/>
              </p:cNvSpPr>
              <p:nvPr/>
            </p:nvSpPr>
            <p:spPr bwMode="auto">
              <a:xfrm>
                <a:off x="675" y="3569"/>
                <a:ext cx="227" cy="0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6" name="Line 431"/>
              <p:cNvSpPr>
                <a:spLocks noChangeShapeType="1"/>
              </p:cNvSpPr>
              <p:nvPr/>
            </p:nvSpPr>
            <p:spPr bwMode="auto">
              <a:xfrm flipV="1">
                <a:off x="902" y="3561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" name="Line 432"/>
              <p:cNvSpPr>
                <a:spLocks noChangeShapeType="1"/>
              </p:cNvSpPr>
              <p:nvPr/>
            </p:nvSpPr>
            <p:spPr bwMode="auto">
              <a:xfrm flipV="1">
                <a:off x="1129" y="3554"/>
                <a:ext cx="227" cy="7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8" name="Line 433"/>
              <p:cNvSpPr>
                <a:spLocks noChangeShapeType="1"/>
              </p:cNvSpPr>
              <p:nvPr/>
            </p:nvSpPr>
            <p:spPr bwMode="auto">
              <a:xfrm flipV="1">
                <a:off x="1356" y="3546"/>
                <a:ext cx="228" cy="8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9" name="Line 434"/>
              <p:cNvSpPr>
                <a:spLocks noChangeShapeType="1"/>
              </p:cNvSpPr>
              <p:nvPr/>
            </p:nvSpPr>
            <p:spPr bwMode="auto">
              <a:xfrm flipV="1">
                <a:off x="1584" y="3530"/>
                <a:ext cx="227" cy="16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0" name="Line 435"/>
              <p:cNvSpPr>
                <a:spLocks noChangeShapeType="1"/>
              </p:cNvSpPr>
              <p:nvPr/>
            </p:nvSpPr>
            <p:spPr bwMode="auto">
              <a:xfrm flipV="1">
                <a:off x="1811" y="3523"/>
                <a:ext cx="227" cy="7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1" name="Line 436"/>
              <p:cNvSpPr>
                <a:spLocks noChangeShapeType="1"/>
              </p:cNvSpPr>
              <p:nvPr/>
            </p:nvSpPr>
            <p:spPr bwMode="auto">
              <a:xfrm flipV="1">
                <a:off x="2038" y="3515"/>
                <a:ext cx="227" cy="8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2" name="Line 437"/>
              <p:cNvSpPr>
                <a:spLocks noChangeShapeType="1"/>
              </p:cNvSpPr>
              <p:nvPr/>
            </p:nvSpPr>
            <p:spPr bwMode="auto">
              <a:xfrm flipV="1">
                <a:off x="2265" y="3499"/>
                <a:ext cx="227" cy="16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3" name="Line 438"/>
              <p:cNvSpPr>
                <a:spLocks noChangeShapeType="1"/>
              </p:cNvSpPr>
              <p:nvPr/>
            </p:nvSpPr>
            <p:spPr bwMode="auto">
              <a:xfrm flipV="1">
                <a:off x="2492" y="3492"/>
                <a:ext cx="227" cy="7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4" name="Line 439"/>
              <p:cNvSpPr>
                <a:spLocks noChangeShapeType="1"/>
              </p:cNvSpPr>
              <p:nvPr/>
            </p:nvSpPr>
            <p:spPr bwMode="auto">
              <a:xfrm flipV="1">
                <a:off x="2719" y="3476"/>
                <a:ext cx="227" cy="16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5" name="Line 440"/>
              <p:cNvSpPr>
                <a:spLocks noChangeShapeType="1"/>
              </p:cNvSpPr>
              <p:nvPr/>
            </p:nvSpPr>
            <p:spPr bwMode="auto">
              <a:xfrm flipV="1">
                <a:off x="2946" y="3469"/>
                <a:ext cx="228" cy="7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6" name="Line 441"/>
              <p:cNvSpPr>
                <a:spLocks noChangeShapeType="1"/>
              </p:cNvSpPr>
              <p:nvPr/>
            </p:nvSpPr>
            <p:spPr bwMode="auto">
              <a:xfrm flipV="1">
                <a:off x="3174" y="3453"/>
                <a:ext cx="227" cy="16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7" name="Freeform 442"/>
              <p:cNvSpPr>
                <a:spLocks/>
              </p:cNvSpPr>
              <p:nvPr/>
            </p:nvSpPr>
            <p:spPr bwMode="auto">
              <a:xfrm>
                <a:off x="3401" y="3430"/>
                <a:ext cx="227" cy="23"/>
              </a:xfrm>
              <a:custGeom>
                <a:avLst/>
                <a:gdLst>
                  <a:gd name="T0" fmla="*/ 0 w 227"/>
                  <a:gd name="T1" fmla="*/ 23 h 23"/>
                  <a:gd name="T2" fmla="*/ 110 w 227"/>
                  <a:gd name="T3" fmla="*/ 8 h 23"/>
                  <a:gd name="T4" fmla="*/ 227 w 227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23"/>
                  <a:gd name="T11" fmla="*/ 227 w 227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23">
                    <a:moveTo>
                      <a:pt x="0" y="23"/>
                    </a:moveTo>
                    <a:lnTo>
                      <a:pt x="110" y="8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F38E3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8" name="Line 443"/>
              <p:cNvSpPr>
                <a:spLocks noChangeShapeType="1"/>
              </p:cNvSpPr>
              <p:nvPr/>
            </p:nvSpPr>
            <p:spPr bwMode="auto">
              <a:xfrm flipV="1">
                <a:off x="3628" y="3414"/>
                <a:ext cx="227" cy="16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9" name="Line 444"/>
              <p:cNvSpPr>
                <a:spLocks noChangeShapeType="1"/>
              </p:cNvSpPr>
              <p:nvPr/>
            </p:nvSpPr>
            <p:spPr bwMode="auto">
              <a:xfrm flipV="1">
                <a:off x="3855" y="3399"/>
                <a:ext cx="227" cy="15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0" name="Line 445"/>
              <p:cNvSpPr>
                <a:spLocks noChangeShapeType="1"/>
              </p:cNvSpPr>
              <p:nvPr/>
            </p:nvSpPr>
            <p:spPr bwMode="auto">
              <a:xfrm flipV="1">
                <a:off x="4082" y="3383"/>
                <a:ext cx="227" cy="16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1" name="Line 446"/>
              <p:cNvSpPr>
                <a:spLocks noChangeShapeType="1"/>
              </p:cNvSpPr>
              <p:nvPr/>
            </p:nvSpPr>
            <p:spPr bwMode="auto">
              <a:xfrm flipV="1">
                <a:off x="4309" y="3368"/>
                <a:ext cx="228" cy="15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2" name="Freeform 447"/>
              <p:cNvSpPr>
                <a:spLocks/>
              </p:cNvSpPr>
              <p:nvPr/>
            </p:nvSpPr>
            <p:spPr bwMode="auto">
              <a:xfrm>
                <a:off x="4537" y="3345"/>
                <a:ext cx="227" cy="23"/>
              </a:xfrm>
              <a:custGeom>
                <a:avLst/>
                <a:gdLst>
                  <a:gd name="T0" fmla="*/ 0 w 227"/>
                  <a:gd name="T1" fmla="*/ 23 h 23"/>
                  <a:gd name="T2" fmla="*/ 109 w 227"/>
                  <a:gd name="T3" fmla="*/ 7 h 23"/>
                  <a:gd name="T4" fmla="*/ 227 w 227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23"/>
                  <a:gd name="T11" fmla="*/ 227 w 227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23">
                    <a:moveTo>
                      <a:pt x="0" y="23"/>
                    </a:moveTo>
                    <a:lnTo>
                      <a:pt x="109" y="7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F38E3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3" name="Line 448"/>
              <p:cNvSpPr>
                <a:spLocks noChangeShapeType="1"/>
              </p:cNvSpPr>
              <p:nvPr/>
            </p:nvSpPr>
            <p:spPr bwMode="auto">
              <a:xfrm flipV="1">
                <a:off x="4764" y="3329"/>
                <a:ext cx="227" cy="16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4" name="Line 449"/>
              <p:cNvSpPr>
                <a:spLocks noChangeShapeType="1"/>
              </p:cNvSpPr>
              <p:nvPr/>
            </p:nvSpPr>
            <p:spPr bwMode="auto">
              <a:xfrm flipV="1">
                <a:off x="4991" y="3306"/>
                <a:ext cx="227" cy="23"/>
              </a:xfrm>
              <a:prstGeom prst="line">
                <a:avLst/>
              </a:prstGeom>
              <a:noFill/>
              <a:ln w="23813">
                <a:solidFill>
                  <a:srgbClr val="F38E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5" name="Line 450"/>
              <p:cNvSpPr>
                <a:spLocks noChangeShapeType="1"/>
              </p:cNvSpPr>
              <p:nvPr/>
            </p:nvSpPr>
            <p:spPr bwMode="auto">
              <a:xfrm flipV="1">
                <a:off x="675" y="3244"/>
                <a:ext cx="227" cy="39"/>
              </a:xfrm>
              <a:prstGeom prst="line">
                <a:avLst/>
              </a:prstGeom>
              <a:noFill/>
              <a:ln w="23813">
                <a:solidFill>
                  <a:srgbClr val="C440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6" name="Freeform 451"/>
              <p:cNvSpPr>
                <a:spLocks/>
              </p:cNvSpPr>
              <p:nvPr/>
            </p:nvSpPr>
            <p:spPr bwMode="auto">
              <a:xfrm>
                <a:off x="902" y="3198"/>
                <a:ext cx="227" cy="46"/>
              </a:xfrm>
              <a:custGeom>
                <a:avLst/>
                <a:gdLst>
                  <a:gd name="T0" fmla="*/ 0 w 227"/>
                  <a:gd name="T1" fmla="*/ 46 h 46"/>
                  <a:gd name="T2" fmla="*/ 110 w 227"/>
                  <a:gd name="T3" fmla="*/ 23 h 46"/>
                  <a:gd name="T4" fmla="*/ 227 w 227"/>
                  <a:gd name="T5" fmla="*/ 0 h 46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46"/>
                  <a:gd name="T11" fmla="*/ 227 w 227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46">
                    <a:moveTo>
                      <a:pt x="0" y="46"/>
                    </a:moveTo>
                    <a:lnTo>
                      <a:pt x="110" y="23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C4402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7" name="Freeform 452"/>
              <p:cNvSpPr>
                <a:spLocks/>
              </p:cNvSpPr>
              <p:nvPr/>
            </p:nvSpPr>
            <p:spPr bwMode="auto">
              <a:xfrm>
                <a:off x="1129" y="3113"/>
                <a:ext cx="227" cy="85"/>
              </a:xfrm>
              <a:custGeom>
                <a:avLst/>
                <a:gdLst>
                  <a:gd name="T0" fmla="*/ 0 w 227"/>
                  <a:gd name="T1" fmla="*/ 85 h 85"/>
                  <a:gd name="T2" fmla="*/ 110 w 227"/>
                  <a:gd name="T3" fmla="*/ 46 h 85"/>
                  <a:gd name="T4" fmla="*/ 227 w 227"/>
                  <a:gd name="T5" fmla="*/ 0 h 85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85"/>
                  <a:gd name="T11" fmla="*/ 227 w 227"/>
                  <a:gd name="T12" fmla="*/ 85 h 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85">
                    <a:moveTo>
                      <a:pt x="0" y="85"/>
                    </a:moveTo>
                    <a:lnTo>
                      <a:pt x="110" y="46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C4402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8" name="Line 453"/>
              <p:cNvSpPr>
                <a:spLocks noChangeShapeType="1"/>
              </p:cNvSpPr>
              <p:nvPr/>
            </p:nvSpPr>
            <p:spPr bwMode="auto">
              <a:xfrm flipV="1">
                <a:off x="1356" y="3020"/>
                <a:ext cx="228" cy="93"/>
              </a:xfrm>
              <a:prstGeom prst="line">
                <a:avLst/>
              </a:prstGeom>
              <a:noFill/>
              <a:ln w="23813">
                <a:solidFill>
                  <a:srgbClr val="C440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9" name="Freeform 454"/>
              <p:cNvSpPr>
                <a:spLocks/>
              </p:cNvSpPr>
              <p:nvPr/>
            </p:nvSpPr>
            <p:spPr bwMode="auto">
              <a:xfrm>
                <a:off x="1584" y="2927"/>
                <a:ext cx="227" cy="93"/>
              </a:xfrm>
              <a:custGeom>
                <a:avLst/>
                <a:gdLst>
                  <a:gd name="T0" fmla="*/ 0 w 227"/>
                  <a:gd name="T1" fmla="*/ 93 h 93"/>
                  <a:gd name="T2" fmla="*/ 109 w 227"/>
                  <a:gd name="T3" fmla="*/ 46 h 93"/>
                  <a:gd name="T4" fmla="*/ 227 w 227"/>
                  <a:gd name="T5" fmla="*/ 0 h 93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93"/>
                  <a:gd name="T11" fmla="*/ 227 w 227"/>
                  <a:gd name="T12" fmla="*/ 93 h 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93">
                    <a:moveTo>
                      <a:pt x="0" y="93"/>
                    </a:moveTo>
                    <a:lnTo>
                      <a:pt x="109" y="46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C4402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0" name="Freeform 455"/>
              <p:cNvSpPr>
                <a:spLocks/>
              </p:cNvSpPr>
              <p:nvPr/>
            </p:nvSpPr>
            <p:spPr bwMode="auto">
              <a:xfrm>
                <a:off x="1811" y="2811"/>
                <a:ext cx="227" cy="116"/>
              </a:xfrm>
              <a:custGeom>
                <a:avLst/>
                <a:gdLst>
                  <a:gd name="T0" fmla="*/ 0 w 227"/>
                  <a:gd name="T1" fmla="*/ 116 h 116"/>
                  <a:gd name="T2" fmla="*/ 110 w 227"/>
                  <a:gd name="T3" fmla="*/ 62 h 116"/>
                  <a:gd name="T4" fmla="*/ 227 w 227"/>
                  <a:gd name="T5" fmla="*/ 0 h 116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16"/>
                  <a:gd name="T11" fmla="*/ 227 w 227"/>
                  <a:gd name="T12" fmla="*/ 116 h 1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16">
                    <a:moveTo>
                      <a:pt x="0" y="116"/>
                    </a:moveTo>
                    <a:lnTo>
                      <a:pt x="110" y="62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C4402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1" name="Freeform 456"/>
              <p:cNvSpPr>
                <a:spLocks/>
              </p:cNvSpPr>
              <p:nvPr/>
            </p:nvSpPr>
            <p:spPr bwMode="auto">
              <a:xfrm>
                <a:off x="2038" y="2687"/>
                <a:ext cx="227" cy="124"/>
              </a:xfrm>
              <a:custGeom>
                <a:avLst/>
                <a:gdLst>
                  <a:gd name="T0" fmla="*/ 0 w 227"/>
                  <a:gd name="T1" fmla="*/ 124 h 124"/>
                  <a:gd name="T2" fmla="*/ 58 w 227"/>
                  <a:gd name="T3" fmla="*/ 93 h 124"/>
                  <a:gd name="T4" fmla="*/ 110 w 227"/>
                  <a:gd name="T5" fmla="*/ 54 h 124"/>
                  <a:gd name="T6" fmla="*/ 168 w 227"/>
                  <a:gd name="T7" fmla="*/ 23 h 124"/>
                  <a:gd name="T8" fmla="*/ 227 w 227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24"/>
                  <a:gd name="T17" fmla="*/ 227 w 227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24">
                    <a:moveTo>
                      <a:pt x="0" y="124"/>
                    </a:moveTo>
                    <a:lnTo>
                      <a:pt x="58" y="93"/>
                    </a:lnTo>
                    <a:lnTo>
                      <a:pt x="110" y="54"/>
                    </a:lnTo>
                    <a:lnTo>
                      <a:pt x="168" y="23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C4402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2" name="Freeform 457"/>
              <p:cNvSpPr>
                <a:spLocks/>
              </p:cNvSpPr>
              <p:nvPr/>
            </p:nvSpPr>
            <p:spPr bwMode="auto">
              <a:xfrm>
                <a:off x="2265" y="2641"/>
                <a:ext cx="227" cy="46"/>
              </a:xfrm>
              <a:custGeom>
                <a:avLst/>
                <a:gdLst>
                  <a:gd name="T0" fmla="*/ 0 w 227"/>
                  <a:gd name="T1" fmla="*/ 46 h 46"/>
                  <a:gd name="T2" fmla="*/ 59 w 227"/>
                  <a:gd name="T3" fmla="*/ 31 h 46"/>
                  <a:gd name="T4" fmla="*/ 110 w 227"/>
                  <a:gd name="T5" fmla="*/ 15 h 46"/>
                  <a:gd name="T6" fmla="*/ 227 w 227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46"/>
                  <a:gd name="T14" fmla="*/ 227 w 227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46">
                    <a:moveTo>
                      <a:pt x="0" y="46"/>
                    </a:moveTo>
                    <a:lnTo>
                      <a:pt x="59" y="31"/>
                    </a:lnTo>
                    <a:lnTo>
                      <a:pt x="110" y="15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C4402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3" name="Freeform 458"/>
              <p:cNvSpPr>
                <a:spLocks/>
              </p:cNvSpPr>
              <p:nvPr/>
            </p:nvSpPr>
            <p:spPr bwMode="auto">
              <a:xfrm>
                <a:off x="2492" y="2594"/>
                <a:ext cx="227" cy="47"/>
              </a:xfrm>
              <a:custGeom>
                <a:avLst/>
                <a:gdLst>
                  <a:gd name="T0" fmla="*/ 0 w 227"/>
                  <a:gd name="T1" fmla="*/ 47 h 47"/>
                  <a:gd name="T2" fmla="*/ 110 w 227"/>
                  <a:gd name="T3" fmla="*/ 24 h 47"/>
                  <a:gd name="T4" fmla="*/ 227 w 227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47"/>
                  <a:gd name="T11" fmla="*/ 227 w 227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47">
                    <a:moveTo>
                      <a:pt x="0" y="47"/>
                    </a:moveTo>
                    <a:lnTo>
                      <a:pt x="110" y="24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C4402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4" name="Freeform 459"/>
              <p:cNvSpPr>
                <a:spLocks/>
              </p:cNvSpPr>
              <p:nvPr/>
            </p:nvSpPr>
            <p:spPr bwMode="auto">
              <a:xfrm>
                <a:off x="2719" y="2533"/>
                <a:ext cx="227" cy="61"/>
              </a:xfrm>
              <a:custGeom>
                <a:avLst/>
                <a:gdLst>
                  <a:gd name="T0" fmla="*/ 0 w 227"/>
                  <a:gd name="T1" fmla="*/ 61 h 61"/>
                  <a:gd name="T2" fmla="*/ 110 w 227"/>
                  <a:gd name="T3" fmla="*/ 30 h 61"/>
                  <a:gd name="T4" fmla="*/ 227 w 227"/>
                  <a:gd name="T5" fmla="*/ 0 h 61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61"/>
                  <a:gd name="T11" fmla="*/ 227 w 227"/>
                  <a:gd name="T12" fmla="*/ 61 h 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61">
                    <a:moveTo>
                      <a:pt x="0" y="61"/>
                    </a:moveTo>
                    <a:lnTo>
                      <a:pt x="110" y="30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C4402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5" name="Freeform 460"/>
              <p:cNvSpPr>
                <a:spLocks/>
              </p:cNvSpPr>
              <p:nvPr/>
            </p:nvSpPr>
            <p:spPr bwMode="auto">
              <a:xfrm>
                <a:off x="2946" y="2463"/>
                <a:ext cx="228" cy="70"/>
              </a:xfrm>
              <a:custGeom>
                <a:avLst/>
                <a:gdLst>
                  <a:gd name="T0" fmla="*/ 0 w 228"/>
                  <a:gd name="T1" fmla="*/ 70 h 70"/>
                  <a:gd name="T2" fmla="*/ 110 w 228"/>
                  <a:gd name="T3" fmla="*/ 39 h 70"/>
                  <a:gd name="T4" fmla="*/ 228 w 228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228"/>
                  <a:gd name="T10" fmla="*/ 0 h 70"/>
                  <a:gd name="T11" fmla="*/ 228 w 228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8" h="70">
                    <a:moveTo>
                      <a:pt x="0" y="70"/>
                    </a:moveTo>
                    <a:lnTo>
                      <a:pt x="110" y="39"/>
                    </a:lnTo>
                    <a:lnTo>
                      <a:pt x="228" y="0"/>
                    </a:lnTo>
                  </a:path>
                </a:pathLst>
              </a:custGeom>
              <a:noFill/>
              <a:ln w="23813">
                <a:solidFill>
                  <a:srgbClr val="C4402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6" name="Freeform 461"/>
              <p:cNvSpPr>
                <a:spLocks/>
              </p:cNvSpPr>
              <p:nvPr/>
            </p:nvSpPr>
            <p:spPr bwMode="auto">
              <a:xfrm>
                <a:off x="3174" y="2370"/>
                <a:ext cx="227" cy="93"/>
              </a:xfrm>
              <a:custGeom>
                <a:avLst/>
                <a:gdLst>
                  <a:gd name="T0" fmla="*/ 0 w 227"/>
                  <a:gd name="T1" fmla="*/ 93 h 93"/>
                  <a:gd name="T2" fmla="*/ 110 w 227"/>
                  <a:gd name="T3" fmla="*/ 46 h 93"/>
                  <a:gd name="T4" fmla="*/ 227 w 227"/>
                  <a:gd name="T5" fmla="*/ 0 h 93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93"/>
                  <a:gd name="T11" fmla="*/ 227 w 227"/>
                  <a:gd name="T12" fmla="*/ 93 h 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93">
                    <a:moveTo>
                      <a:pt x="0" y="93"/>
                    </a:moveTo>
                    <a:lnTo>
                      <a:pt x="110" y="46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C4402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7" name="Freeform 462"/>
              <p:cNvSpPr>
                <a:spLocks/>
              </p:cNvSpPr>
              <p:nvPr/>
            </p:nvSpPr>
            <p:spPr bwMode="auto">
              <a:xfrm>
                <a:off x="3401" y="2262"/>
                <a:ext cx="227" cy="108"/>
              </a:xfrm>
              <a:custGeom>
                <a:avLst/>
                <a:gdLst>
                  <a:gd name="T0" fmla="*/ 0 w 227"/>
                  <a:gd name="T1" fmla="*/ 108 h 108"/>
                  <a:gd name="T2" fmla="*/ 110 w 227"/>
                  <a:gd name="T3" fmla="*/ 54 h 108"/>
                  <a:gd name="T4" fmla="*/ 227 w 227"/>
                  <a:gd name="T5" fmla="*/ 0 h 108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08"/>
                  <a:gd name="T11" fmla="*/ 227 w 227"/>
                  <a:gd name="T12" fmla="*/ 108 h 1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08">
                    <a:moveTo>
                      <a:pt x="0" y="108"/>
                    </a:moveTo>
                    <a:lnTo>
                      <a:pt x="110" y="54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C4402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8" name="Line 463"/>
              <p:cNvSpPr>
                <a:spLocks noChangeShapeType="1"/>
              </p:cNvSpPr>
              <p:nvPr/>
            </p:nvSpPr>
            <p:spPr bwMode="auto">
              <a:xfrm flipV="1">
                <a:off x="3628" y="2161"/>
                <a:ext cx="227" cy="101"/>
              </a:xfrm>
              <a:prstGeom prst="line">
                <a:avLst/>
              </a:prstGeom>
              <a:noFill/>
              <a:ln w="23813">
                <a:solidFill>
                  <a:srgbClr val="C440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9" name="Line 464"/>
              <p:cNvSpPr>
                <a:spLocks noChangeShapeType="1"/>
              </p:cNvSpPr>
              <p:nvPr/>
            </p:nvSpPr>
            <p:spPr bwMode="auto">
              <a:xfrm flipV="1">
                <a:off x="3855" y="2061"/>
                <a:ext cx="227" cy="100"/>
              </a:xfrm>
              <a:prstGeom prst="line">
                <a:avLst/>
              </a:prstGeom>
              <a:noFill/>
              <a:ln w="23813">
                <a:solidFill>
                  <a:srgbClr val="C440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0" name="Freeform 465"/>
              <p:cNvSpPr>
                <a:spLocks/>
              </p:cNvSpPr>
              <p:nvPr/>
            </p:nvSpPr>
            <p:spPr bwMode="auto">
              <a:xfrm>
                <a:off x="4082" y="1960"/>
                <a:ext cx="227" cy="101"/>
              </a:xfrm>
              <a:custGeom>
                <a:avLst/>
                <a:gdLst>
                  <a:gd name="T0" fmla="*/ 0 w 227"/>
                  <a:gd name="T1" fmla="*/ 101 h 101"/>
                  <a:gd name="T2" fmla="*/ 110 w 227"/>
                  <a:gd name="T3" fmla="*/ 46 h 101"/>
                  <a:gd name="T4" fmla="*/ 227 w 227"/>
                  <a:gd name="T5" fmla="*/ 0 h 101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01"/>
                  <a:gd name="T11" fmla="*/ 227 w 227"/>
                  <a:gd name="T12" fmla="*/ 101 h 1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01">
                    <a:moveTo>
                      <a:pt x="0" y="101"/>
                    </a:moveTo>
                    <a:lnTo>
                      <a:pt x="110" y="46"/>
                    </a:lnTo>
                    <a:lnTo>
                      <a:pt x="227" y="0"/>
                    </a:lnTo>
                  </a:path>
                </a:pathLst>
              </a:custGeom>
              <a:noFill/>
              <a:ln w="23813">
                <a:solidFill>
                  <a:srgbClr val="C4402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" name="Freeform 466"/>
              <p:cNvSpPr>
                <a:spLocks/>
              </p:cNvSpPr>
              <p:nvPr/>
            </p:nvSpPr>
            <p:spPr bwMode="auto">
              <a:xfrm>
                <a:off x="4309" y="1875"/>
                <a:ext cx="228" cy="85"/>
              </a:xfrm>
              <a:custGeom>
                <a:avLst/>
                <a:gdLst>
                  <a:gd name="T0" fmla="*/ 0 w 228"/>
                  <a:gd name="T1" fmla="*/ 85 h 85"/>
                  <a:gd name="T2" fmla="*/ 110 w 228"/>
                  <a:gd name="T3" fmla="*/ 39 h 85"/>
                  <a:gd name="T4" fmla="*/ 228 w 228"/>
                  <a:gd name="T5" fmla="*/ 0 h 85"/>
                  <a:gd name="T6" fmla="*/ 0 60000 65536"/>
                  <a:gd name="T7" fmla="*/ 0 60000 65536"/>
                  <a:gd name="T8" fmla="*/ 0 60000 65536"/>
                  <a:gd name="T9" fmla="*/ 0 w 228"/>
                  <a:gd name="T10" fmla="*/ 0 h 85"/>
                  <a:gd name="T11" fmla="*/ 228 w 228"/>
                  <a:gd name="T12" fmla="*/ 85 h 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8" h="85">
                    <a:moveTo>
                      <a:pt x="0" y="85"/>
                    </a:moveTo>
                    <a:lnTo>
                      <a:pt x="110" y="39"/>
                    </a:lnTo>
                    <a:lnTo>
                      <a:pt x="228" y="0"/>
                    </a:lnTo>
                  </a:path>
                </a:pathLst>
              </a:custGeom>
              <a:noFill/>
              <a:ln w="23813">
                <a:solidFill>
                  <a:srgbClr val="C4402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" name="Line 467"/>
              <p:cNvSpPr>
                <a:spLocks noChangeShapeType="1"/>
              </p:cNvSpPr>
              <p:nvPr/>
            </p:nvSpPr>
            <p:spPr bwMode="auto">
              <a:xfrm flipV="1">
                <a:off x="4537" y="1782"/>
                <a:ext cx="227" cy="93"/>
              </a:xfrm>
              <a:prstGeom prst="line">
                <a:avLst/>
              </a:prstGeom>
              <a:noFill/>
              <a:ln w="23813">
                <a:solidFill>
                  <a:srgbClr val="C440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" name="Line 468"/>
              <p:cNvSpPr>
                <a:spLocks noChangeShapeType="1"/>
              </p:cNvSpPr>
              <p:nvPr/>
            </p:nvSpPr>
            <p:spPr bwMode="auto">
              <a:xfrm flipV="1">
                <a:off x="4764" y="1689"/>
                <a:ext cx="227" cy="93"/>
              </a:xfrm>
              <a:prstGeom prst="line">
                <a:avLst/>
              </a:prstGeom>
              <a:noFill/>
              <a:ln w="23813">
                <a:solidFill>
                  <a:srgbClr val="C440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4" name="Line 469"/>
              <p:cNvSpPr>
                <a:spLocks noChangeShapeType="1"/>
              </p:cNvSpPr>
              <p:nvPr/>
            </p:nvSpPr>
            <p:spPr bwMode="auto">
              <a:xfrm flipV="1">
                <a:off x="4991" y="1589"/>
                <a:ext cx="227" cy="100"/>
              </a:xfrm>
              <a:prstGeom prst="line">
                <a:avLst/>
              </a:prstGeom>
              <a:noFill/>
              <a:ln w="23813">
                <a:solidFill>
                  <a:srgbClr val="C440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21" name="Rectangle 47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8" y="3639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0</a:t>
              </a:r>
              <a:endParaRPr lang="en-US" sz="900"/>
            </a:p>
          </p:txBody>
        </p:sp>
        <p:sp>
          <p:nvSpPr>
            <p:cNvPr id="222" name="Rectangle 47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2" y="3314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1 000</a:t>
              </a:r>
              <a:endParaRPr lang="en-US" sz="900"/>
            </a:p>
          </p:txBody>
        </p:sp>
        <p:sp>
          <p:nvSpPr>
            <p:cNvPr id="223" name="Rectangle 47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22" y="2981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2 000</a:t>
              </a:r>
              <a:endParaRPr lang="en-US" sz="900"/>
            </a:p>
          </p:txBody>
        </p:sp>
        <p:sp>
          <p:nvSpPr>
            <p:cNvPr id="224" name="Rectangle 47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22" y="2656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3 000</a:t>
              </a:r>
              <a:endParaRPr lang="en-US" sz="900"/>
            </a:p>
          </p:txBody>
        </p:sp>
        <p:sp>
          <p:nvSpPr>
            <p:cNvPr id="225" name="Rectangle 47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2" y="2324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4 000</a:t>
              </a:r>
              <a:endParaRPr lang="en-US" sz="900"/>
            </a:p>
          </p:txBody>
        </p:sp>
        <p:sp>
          <p:nvSpPr>
            <p:cNvPr id="226" name="Rectangle 47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2" y="1999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5 000</a:t>
              </a:r>
              <a:endParaRPr lang="en-US" sz="900"/>
            </a:p>
          </p:txBody>
        </p:sp>
        <p:sp>
          <p:nvSpPr>
            <p:cNvPr id="227" name="Rectangle 47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2" y="1666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6 000</a:t>
              </a:r>
              <a:endParaRPr lang="en-US" sz="900"/>
            </a:p>
          </p:txBody>
        </p:sp>
        <p:sp>
          <p:nvSpPr>
            <p:cNvPr id="228" name="Rectangle 47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2" y="1341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7 000</a:t>
              </a:r>
              <a:endParaRPr lang="en-US" sz="900"/>
            </a:p>
          </p:txBody>
        </p:sp>
        <p:sp>
          <p:nvSpPr>
            <p:cNvPr id="229" name="Rectangle 47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80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2000</a:t>
              </a:r>
              <a:endParaRPr lang="en-US" sz="900"/>
            </a:p>
          </p:txBody>
        </p:sp>
        <p:sp>
          <p:nvSpPr>
            <p:cNvPr id="230" name="Rectangle 47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7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2001</a:t>
              </a:r>
              <a:endParaRPr lang="en-US" sz="900"/>
            </a:p>
          </p:txBody>
        </p:sp>
        <p:sp>
          <p:nvSpPr>
            <p:cNvPr id="231" name="Rectangle 48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34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2002</a:t>
              </a:r>
              <a:endParaRPr lang="en-US" sz="900"/>
            </a:p>
          </p:txBody>
        </p:sp>
        <p:sp>
          <p:nvSpPr>
            <p:cNvPr id="232" name="Rectangle 48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61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2003</a:t>
              </a:r>
              <a:endParaRPr lang="en-US" sz="900"/>
            </a:p>
          </p:txBody>
        </p:sp>
        <p:sp>
          <p:nvSpPr>
            <p:cNvPr id="233" name="Rectangle 48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88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2004</a:t>
              </a:r>
              <a:endParaRPr lang="en-US" sz="900"/>
            </a:p>
          </p:txBody>
        </p:sp>
        <p:sp>
          <p:nvSpPr>
            <p:cNvPr id="234" name="Rectangle 48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15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2005</a:t>
              </a:r>
              <a:endParaRPr lang="en-US" sz="900"/>
            </a:p>
          </p:txBody>
        </p:sp>
        <p:sp>
          <p:nvSpPr>
            <p:cNvPr id="235" name="Rectangle 48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943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2006</a:t>
              </a:r>
              <a:endParaRPr lang="en-US" sz="900"/>
            </a:p>
          </p:txBody>
        </p:sp>
        <p:sp>
          <p:nvSpPr>
            <p:cNvPr id="236" name="Rectangle 48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70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2007</a:t>
              </a:r>
              <a:endParaRPr lang="en-US" sz="900"/>
            </a:p>
          </p:txBody>
        </p:sp>
        <p:sp>
          <p:nvSpPr>
            <p:cNvPr id="237" name="Rectangle 48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97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2008</a:t>
              </a:r>
              <a:endParaRPr lang="en-US" sz="900"/>
            </a:p>
          </p:txBody>
        </p:sp>
        <p:sp>
          <p:nvSpPr>
            <p:cNvPr id="238" name="Rectangle 48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624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2009</a:t>
              </a:r>
              <a:endParaRPr lang="en-US" sz="900"/>
            </a:p>
          </p:txBody>
        </p:sp>
        <p:sp>
          <p:nvSpPr>
            <p:cNvPr id="239" name="Rectangle 48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51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2010</a:t>
              </a:r>
              <a:endParaRPr lang="en-US" sz="900"/>
            </a:p>
          </p:txBody>
        </p:sp>
        <p:sp>
          <p:nvSpPr>
            <p:cNvPr id="240" name="Rectangle 48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078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2011</a:t>
              </a:r>
              <a:endParaRPr lang="en-US" sz="900"/>
            </a:p>
          </p:txBody>
        </p:sp>
        <p:sp>
          <p:nvSpPr>
            <p:cNvPr id="241" name="Rectangle 49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306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2012</a:t>
              </a:r>
              <a:endParaRPr lang="en-US" sz="900"/>
            </a:p>
          </p:txBody>
        </p:sp>
        <p:sp>
          <p:nvSpPr>
            <p:cNvPr id="242" name="Rectangle 49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33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2013</a:t>
              </a:r>
              <a:endParaRPr lang="en-US" sz="900"/>
            </a:p>
          </p:txBody>
        </p:sp>
        <p:sp>
          <p:nvSpPr>
            <p:cNvPr id="243" name="Rectangle 49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60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2014</a:t>
              </a:r>
              <a:endParaRPr lang="en-US" sz="900"/>
            </a:p>
          </p:txBody>
        </p:sp>
        <p:sp>
          <p:nvSpPr>
            <p:cNvPr id="244" name="Rectangle 49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87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2015</a:t>
              </a:r>
              <a:endParaRPr lang="en-US" sz="900"/>
            </a:p>
          </p:txBody>
        </p:sp>
        <p:sp>
          <p:nvSpPr>
            <p:cNvPr id="245" name="Rectangle 49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14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2016</a:t>
              </a:r>
              <a:endParaRPr lang="en-US" sz="900"/>
            </a:p>
          </p:txBody>
        </p:sp>
        <p:sp>
          <p:nvSpPr>
            <p:cNvPr id="246" name="Rectangle 49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441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2017</a:t>
              </a:r>
              <a:endParaRPr lang="en-US" sz="900"/>
            </a:p>
          </p:txBody>
        </p:sp>
        <p:sp>
          <p:nvSpPr>
            <p:cNvPr id="247" name="Rectangle 49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668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2018</a:t>
              </a:r>
              <a:endParaRPr lang="en-US" sz="900"/>
            </a:p>
          </p:txBody>
        </p:sp>
        <p:sp>
          <p:nvSpPr>
            <p:cNvPr id="248" name="Rectangle 49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96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2019</a:t>
              </a:r>
              <a:endParaRPr lang="en-US" sz="900"/>
            </a:p>
          </p:txBody>
        </p:sp>
        <p:sp>
          <p:nvSpPr>
            <p:cNvPr id="249" name="Rectangle 49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123" y="3762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</a:rPr>
                <a:t> 2020</a:t>
              </a:r>
              <a:endParaRPr lang="en-US" sz="900"/>
            </a:p>
          </p:txBody>
        </p:sp>
        <p:sp>
          <p:nvSpPr>
            <p:cNvPr id="250" name="Rectangle 49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88" y="1186"/>
              <a:ext cx="19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(TWh)</a:t>
              </a:r>
              <a:endParaRPr lang="en-US" sz="900"/>
            </a:p>
          </p:txBody>
        </p:sp>
        <p:sp>
          <p:nvSpPr>
            <p:cNvPr id="251" name="Rectangle 17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076" y="3500"/>
              <a:ext cx="211" cy="106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Brazil</a:t>
              </a:r>
              <a:endParaRPr lang="en-US"/>
            </a:p>
          </p:txBody>
        </p:sp>
        <p:sp>
          <p:nvSpPr>
            <p:cNvPr id="252" name="Rectangle 17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076" y="1470"/>
              <a:ext cx="221" cy="106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China</a:t>
              </a:r>
              <a:endParaRPr lang="en-US"/>
            </a:p>
          </p:txBody>
        </p:sp>
        <p:sp>
          <p:nvSpPr>
            <p:cNvPr id="253" name="Rectangle 17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076" y="3164"/>
              <a:ext cx="186" cy="106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India</a:t>
              </a:r>
              <a:endParaRPr lang="en-US"/>
            </a:p>
          </p:txBody>
        </p:sp>
        <p:sp>
          <p:nvSpPr>
            <p:cNvPr id="254" name="Rectangle 17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76" y="3349"/>
              <a:ext cx="260" cy="106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Russia</a:t>
              </a:r>
              <a:endParaRPr lang="en-US"/>
            </a:p>
          </p:txBody>
        </p:sp>
      </p:grpSp>
      <p:sp>
        <p:nvSpPr>
          <p:cNvPr id="339" name="TextBox 338"/>
          <p:cNvSpPr txBox="1"/>
          <p:nvPr/>
        </p:nvSpPr>
        <p:spPr>
          <a:xfrm>
            <a:off x="72008" y="908720"/>
            <a:ext cx="1835696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A villamosenergia-fogyasztás növekedés 10 % feletti Kínában, ami a 3 000 </a:t>
            </a:r>
            <a:r>
              <a:rPr lang="hu-HU" sz="1300" dirty="0" err="1" smtClean="0"/>
              <a:t>TWh</a:t>
            </a:r>
            <a:r>
              <a:rPr lang="hu-HU" sz="1300" dirty="0" smtClean="0"/>
              <a:t> bázist tekintve az EU éves fogyasztásának megfelelő bővülést jelenthet 2020-ig.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Az indiai növekedési ráta közel 6 %-os, azonban bázisa 600 </a:t>
            </a:r>
            <a:r>
              <a:rPr lang="hu-HU" sz="1300" dirty="0" err="1" smtClean="0"/>
              <a:t>TWh</a:t>
            </a:r>
            <a:r>
              <a:rPr lang="hu-HU" sz="1300" dirty="0" smtClean="0"/>
              <a:t> alatti.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72008" y="3620631"/>
            <a:ext cx="1835696" cy="2600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/>
            <a:r>
              <a:rPr lang="hu-HU" sz="1300" dirty="0" smtClean="0"/>
              <a:t>Egy főre eső fogyasztás: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Brazíliában a világátlag környékén (3 200 kWh/fő);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Oroszországban a nyugat-európai szinten,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Indiában a világátlag    egy negyede körül;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Kínában pedig a világátlag feletti szinteken fog mozogni a 2020-as évekre.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Villamosenergia-termelés összetétele</a:t>
            </a:r>
            <a:endParaRPr lang="hu-HU" dirty="0"/>
          </a:p>
        </p:txBody>
      </p:sp>
      <p:grpSp>
        <p:nvGrpSpPr>
          <p:cNvPr id="3" name="Group 338"/>
          <p:cNvGrpSpPr>
            <a:grpSpLocks/>
          </p:cNvGrpSpPr>
          <p:nvPr/>
        </p:nvGrpSpPr>
        <p:grpSpPr bwMode="auto">
          <a:xfrm>
            <a:off x="144016" y="1052736"/>
            <a:ext cx="8892480" cy="4176464"/>
            <a:chOff x="975" y="640"/>
            <a:chExt cx="5124" cy="3273"/>
          </a:xfrm>
        </p:grpSpPr>
        <p:grpSp>
          <p:nvGrpSpPr>
            <p:cNvPr id="4" name="Group 237"/>
            <p:cNvGrpSpPr>
              <a:grpSpLocks/>
            </p:cNvGrpSpPr>
            <p:nvPr/>
          </p:nvGrpSpPr>
          <p:grpSpPr bwMode="auto">
            <a:xfrm>
              <a:off x="975" y="640"/>
              <a:ext cx="5124" cy="3273"/>
              <a:chOff x="975" y="640"/>
              <a:chExt cx="5124" cy="3273"/>
            </a:xfrm>
          </p:grpSpPr>
          <p:sp>
            <p:nvSpPr>
              <p:cNvPr id="38" name="Rectangle 23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296" y="640"/>
                <a:ext cx="1967" cy="222"/>
              </a:xfrm>
              <a:prstGeom prst="rect">
                <a:avLst/>
              </a:prstGeom>
              <a:solidFill>
                <a:schemeClr val="bg2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72000" tIns="72000" rIns="36000" bIns="72000" anchor="ctr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4D4D4D"/>
                    </a:solidFill>
                  </a:rPr>
                  <a:t>2006</a:t>
                </a:r>
              </a:p>
            </p:txBody>
          </p:sp>
          <p:sp>
            <p:nvSpPr>
              <p:cNvPr id="39" name="Rectangle 230"/>
              <p:cNvSpPr>
                <a:spLocks noChangeArrowheads="1"/>
              </p:cNvSpPr>
              <p:nvPr/>
            </p:nvSpPr>
            <p:spPr bwMode="auto">
              <a:xfrm>
                <a:off x="3270" y="712"/>
                <a:ext cx="1967" cy="3026"/>
              </a:xfrm>
              <a:prstGeom prst="rect">
                <a:avLst/>
              </a:prstGeom>
              <a:solidFill>
                <a:srgbClr val="DDDDDD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40" name="Rectangle 231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270" y="640"/>
                <a:ext cx="1967" cy="222"/>
              </a:xfrm>
              <a:prstGeom prst="rect">
                <a:avLst/>
              </a:prstGeom>
              <a:solidFill>
                <a:srgbClr val="C0C0C0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72000" tIns="72000" rIns="36000" bIns="72000" anchor="ctr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4D4D4D"/>
                    </a:solidFill>
                  </a:rPr>
                  <a:t>2020</a:t>
                </a:r>
              </a:p>
            </p:txBody>
          </p:sp>
          <p:sp>
            <p:nvSpPr>
              <p:cNvPr id="41" name="Line 232"/>
              <p:cNvSpPr>
                <a:spLocks noChangeShapeType="1"/>
              </p:cNvSpPr>
              <p:nvPr/>
            </p:nvSpPr>
            <p:spPr bwMode="auto">
              <a:xfrm>
                <a:off x="3268" y="642"/>
                <a:ext cx="0" cy="3099"/>
              </a:xfrm>
              <a:prstGeom prst="line">
                <a:avLst/>
              </a:prstGeom>
              <a:noFill/>
              <a:ln w="63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42" name="Line 140"/>
              <p:cNvSpPr>
                <a:spLocks noChangeShapeType="1"/>
              </p:cNvSpPr>
              <p:nvPr/>
            </p:nvSpPr>
            <p:spPr bwMode="auto">
              <a:xfrm>
                <a:off x="1297" y="3262"/>
                <a:ext cx="39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" name="Line 141"/>
              <p:cNvSpPr>
                <a:spLocks noChangeShapeType="1"/>
              </p:cNvSpPr>
              <p:nvPr/>
            </p:nvSpPr>
            <p:spPr bwMode="auto">
              <a:xfrm>
                <a:off x="1297" y="2778"/>
                <a:ext cx="39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" name="Line 142"/>
              <p:cNvSpPr>
                <a:spLocks noChangeShapeType="1"/>
              </p:cNvSpPr>
              <p:nvPr/>
            </p:nvSpPr>
            <p:spPr bwMode="auto">
              <a:xfrm>
                <a:off x="1297" y="2300"/>
                <a:ext cx="39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5" name="Line 143"/>
              <p:cNvSpPr>
                <a:spLocks noChangeShapeType="1"/>
              </p:cNvSpPr>
              <p:nvPr/>
            </p:nvSpPr>
            <p:spPr bwMode="auto">
              <a:xfrm>
                <a:off x="1297" y="1821"/>
                <a:ext cx="39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" name="Line 144"/>
              <p:cNvSpPr>
                <a:spLocks noChangeShapeType="1"/>
              </p:cNvSpPr>
              <p:nvPr/>
            </p:nvSpPr>
            <p:spPr bwMode="auto">
              <a:xfrm>
                <a:off x="1297" y="1338"/>
                <a:ext cx="39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7" name="Line 145"/>
              <p:cNvSpPr>
                <a:spLocks noChangeShapeType="1"/>
              </p:cNvSpPr>
              <p:nvPr/>
            </p:nvSpPr>
            <p:spPr bwMode="auto">
              <a:xfrm>
                <a:off x="1297" y="859"/>
                <a:ext cx="39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8" name="Rectangle 146"/>
              <p:cNvSpPr>
                <a:spLocks noChangeArrowheads="1"/>
              </p:cNvSpPr>
              <p:nvPr/>
            </p:nvSpPr>
            <p:spPr bwMode="auto">
              <a:xfrm>
                <a:off x="1297" y="859"/>
                <a:ext cx="3943" cy="2881"/>
              </a:xfrm>
              <a:prstGeom prst="rect">
                <a:avLst/>
              </a:prstGeom>
              <a:noFill/>
              <a:ln w="793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9" name="Rectangle 147"/>
              <p:cNvSpPr>
                <a:spLocks noChangeArrowheads="1"/>
              </p:cNvSpPr>
              <p:nvPr/>
            </p:nvSpPr>
            <p:spPr bwMode="auto">
              <a:xfrm>
                <a:off x="1480" y="3454"/>
                <a:ext cx="618" cy="286"/>
              </a:xfrm>
              <a:prstGeom prst="rect">
                <a:avLst/>
              </a:prstGeom>
              <a:solidFill>
                <a:srgbClr val="33333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" name="Rectangle 148"/>
              <p:cNvSpPr>
                <a:spLocks noChangeArrowheads="1"/>
              </p:cNvSpPr>
              <p:nvPr/>
            </p:nvSpPr>
            <p:spPr bwMode="auto">
              <a:xfrm>
                <a:off x="2468" y="2997"/>
                <a:ext cx="614" cy="743"/>
              </a:xfrm>
              <a:prstGeom prst="rect">
                <a:avLst/>
              </a:prstGeom>
              <a:solidFill>
                <a:srgbClr val="33333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" name="Rectangle 149"/>
              <p:cNvSpPr>
                <a:spLocks noChangeArrowheads="1"/>
              </p:cNvSpPr>
              <p:nvPr/>
            </p:nvSpPr>
            <p:spPr bwMode="auto">
              <a:xfrm>
                <a:off x="3451" y="3158"/>
                <a:ext cx="619" cy="582"/>
              </a:xfrm>
              <a:prstGeom prst="rect">
                <a:avLst/>
              </a:prstGeom>
              <a:solidFill>
                <a:srgbClr val="33333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2" name="Rectangle 150"/>
              <p:cNvSpPr>
                <a:spLocks noChangeArrowheads="1"/>
              </p:cNvSpPr>
              <p:nvPr/>
            </p:nvSpPr>
            <p:spPr bwMode="auto">
              <a:xfrm>
                <a:off x="4439" y="2544"/>
                <a:ext cx="614" cy="1196"/>
              </a:xfrm>
              <a:prstGeom prst="rect">
                <a:avLst/>
              </a:prstGeom>
              <a:solidFill>
                <a:srgbClr val="33333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3" name="Rectangle 151"/>
              <p:cNvSpPr>
                <a:spLocks noChangeArrowheads="1"/>
              </p:cNvSpPr>
              <p:nvPr/>
            </p:nvSpPr>
            <p:spPr bwMode="auto">
              <a:xfrm>
                <a:off x="1480" y="3444"/>
                <a:ext cx="618" cy="10"/>
              </a:xfrm>
              <a:prstGeom prst="rect">
                <a:avLst/>
              </a:prstGeom>
              <a:solidFill>
                <a:srgbClr val="969696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4" name="Rectangle 152"/>
              <p:cNvSpPr>
                <a:spLocks noChangeArrowheads="1"/>
              </p:cNvSpPr>
              <p:nvPr/>
            </p:nvSpPr>
            <p:spPr bwMode="auto">
              <a:xfrm>
                <a:off x="2468" y="2893"/>
                <a:ext cx="614" cy="104"/>
              </a:xfrm>
              <a:prstGeom prst="rect">
                <a:avLst/>
              </a:prstGeom>
              <a:solidFill>
                <a:srgbClr val="969696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5" name="Rectangle 153"/>
              <p:cNvSpPr>
                <a:spLocks noChangeArrowheads="1"/>
              </p:cNvSpPr>
              <p:nvPr/>
            </p:nvSpPr>
            <p:spPr bwMode="auto">
              <a:xfrm>
                <a:off x="3451" y="3148"/>
                <a:ext cx="619" cy="10"/>
              </a:xfrm>
              <a:prstGeom prst="rect">
                <a:avLst/>
              </a:prstGeom>
              <a:solidFill>
                <a:srgbClr val="969696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" name="Rectangle 154"/>
              <p:cNvSpPr>
                <a:spLocks noChangeArrowheads="1"/>
              </p:cNvSpPr>
              <p:nvPr/>
            </p:nvSpPr>
            <p:spPr bwMode="auto">
              <a:xfrm>
                <a:off x="4439" y="2456"/>
                <a:ext cx="614" cy="88"/>
              </a:xfrm>
              <a:prstGeom prst="rect">
                <a:avLst/>
              </a:prstGeom>
              <a:solidFill>
                <a:srgbClr val="969696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7" name="Rectangle 155"/>
              <p:cNvSpPr>
                <a:spLocks noChangeArrowheads="1"/>
              </p:cNvSpPr>
              <p:nvPr/>
            </p:nvSpPr>
            <p:spPr bwMode="auto">
              <a:xfrm>
                <a:off x="1480" y="3392"/>
                <a:ext cx="618" cy="52"/>
              </a:xfrm>
              <a:prstGeom prst="rect">
                <a:avLst/>
              </a:prstGeom>
              <a:solidFill>
                <a:srgbClr val="8AA5CB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8" name="Rectangle 156"/>
              <p:cNvSpPr>
                <a:spLocks noChangeArrowheads="1"/>
              </p:cNvSpPr>
              <p:nvPr/>
            </p:nvSpPr>
            <p:spPr bwMode="auto">
              <a:xfrm>
                <a:off x="2468" y="2523"/>
                <a:ext cx="614" cy="370"/>
              </a:xfrm>
              <a:prstGeom prst="rect">
                <a:avLst/>
              </a:prstGeom>
              <a:solidFill>
                <a:srgbClr val="8AA5CB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9" name="Rectangle 157"/>
              <p:cNvSpPr>
                <a:spLocks noChangeArrowheads="1"/>
              </p:cNvSpPr>
              <p:nvPr/>
            </p:nvSpPr>
            <p:spPr bwMode="auto">
              <a:xfrm>
                <a:off x="3451" y="3059"/>
                <a:ext cx="619" cy="89"/>
              </a:xfrm>
              <a:prstGeom prst="rect">
                <a:avLst/>
              </a:prstGeom>
              <a:solidFill>
                <a:srgbClr val="8AA5CB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0" name="Rectangle 158"/>
              <p:cNvSpPr>
                <a:spLocks noChangeArrowheads="1"/>
              </p:cNvSpPr>
              <p:nvPr/>
            </p:nvSpPr>
            <p:spPr bwMode="auto">
              <a:xfrm>
                <a:off x="4439" y="1951"/>
                <a:ext cx="614" cy="505"/>
              </a:xfrm>
              <a:prstGeom prst="rect">
                <a:avLst/>
              </a:prstGeom>
              <a:solidFill>
                <a:srgbClr val="8AA5CB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" name="Rectangle 159"/>
              <p:cNvSpPr>
                <a:spLocks noChangeArrowheads="1"/>
              </p:cNvSpPr>
              <p:nvPr/>
            </p:nvSpPr>
            <p:spPr bwMode="auto">
              <a:xfrm>
                <a:off x="1480" y="3366"/>
                <a:ext cx="618" cy="26"/>
              </a:xfrm>
              <a:prstGeom prst="rect">
                <a:avLst/>
              </a:prstGeom>
              <a:solidFill>
                <a:srgbClr val="F06A00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2" name="Rectangle 160"/>
              <p:cNvSpPr>
                <a:spLocks noChangeArrowheads="1"/>
              </p:cNvSpPr>
              <p:nvPr/>
            </p:nvSpPr>
            <p:spPr bwMode="auto">
              <a:xfrm>
                <a:off x="2468" y="2258"/>
                <a:ext cx="614" cy="265"/>
              </a:xfrm>
              <a:prstGeom prst="rect">
                <a:avLst/>
              </a:prstGeom>
              <a:solidFill>
                <a:srgbClr val="F06A00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3" name="Rectangle 161"/>
              <p:cNvSpPr>
                <a:spLocks noChangeArrowheads="1"/>
              </p:cNvSpPr>
              <p:nvPr/>
            </p:nvSpPr>
            <p:spPr bwMode="auto">
              <a:xfrm>
                <a:off x="3451" y="2986"/>
                <a:ext cx="619" cy="73"/>
              </a:xfrm>
              <a:prstGeom prst="rect">
                <a:avLst/>
              </a:prstGeom>
              <a:solidFill>
                <a:srgbClr val="F06A00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" name="Rectangle 162"/>
              <p:cNvSpPr>
                <a:spLocks noChangeArrowheads="1"/>
              </p:cNvSpPr>
              <p:nvPr/>
            </p:nvSpPr>
            <p:spPr bwMode="auto">
              <a:xfrm>
                <a:off x="4439" y="1639"/>
                <a:ext cx="614" cy="312"/>
              </a:xfrm>
              <a:prstGeom prst="rect">
                <a:avLst/>
              </a:prstGeom>
              <a:solidFill>
                <a:srgbClr val="F06A00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5" name="Rectangle 163"/>
              <p:cNvSpPr>
                <a:spLocks noChangeArrowheads="1"/>
              </p:cNvSpPr>
              <p:nvPr/>
            </p:nvSpPr>
            <p:spPr bwMode="auto">
              <a:xfrm>
                <a:off x="1480" y="3267"/>
                <a:ext cx="618" cy="99"/>
              </a:xfrm>
              <a:prstGeom prst="rect">
                <a:avLst/>
              </a:prstGeom>
              <a:solidFill>
                <a:srgbClr val="333399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6" name="Rectangle 164"/>
              <p:cNvSpPr>
                <a:spLocks noChangeArrowheads="1"/>
              </p:cNvSpPr>
              <p:nvPr/>
            </p:nvSpPr>
            <p:spPr bwMode="auto">
              <a:xfrm>
                <a:off x="2468" y="1967"/>
                <a:ext cx="614" cy="291"/>
              </a:xfrm>
              <a:prstGeom prst="rect">
                <a:avLst/>
              </a:prstGeom>
              <a:solidFill>
                <a:srgbClr val="333399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7" name="Rectangle 165"/>
              <p:cNvSpPr>
                <a:spLocks noChangeArrowheads="1"/>
              </p:cNvSpPr>
              <p:nvPr/>
            </p:nvSpPr>
            <p:spPr bwMode="auto">
              <a:xfrm>
                <a:off x="3451" y="2778"/>
                <a:ext cx="619" cy="208"/>
              </a:xfrm>
              <a:prstGeom prst="rect">
                <a:avLst/>
              </a:prstGeom>
              <a:solidFill>
                <a:srgbClr val="333399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8" name="Rectangle 166"/>
              <p:cNvSpPr>
                <a:spLocks noChangeArrowheads="1"/>
              </p:cNvSpPr>
              <p:nvPr/>
            </p:nvSpPr>
            <p:spPr bwMode="auto">
              <a:xfrm>
                <a:off x="4439" y="1249"/>
                <a:ext cx="614" cy="390"/>
              </a:xfrm>
              <a:prstGeom prst="rect">
                <a:avLst/>
              </a:prstGeom>
              <a:solidFill>
                <a:srgbClr val="333399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9" name="Rectangle 167"/>
              <p:cNvSpPr>
                <a:spLocks noChangeArrowheads="1"/>
              </p:cNvSpPr>
              <p:nvPr/>
            </p:nvSpPr>
            <p:spPr bwMode="auto">
              <a:xfrm>
                <a:off x="1480" y="3262"/>
                <a:ext cx="618" cy="5"/>
              </a:xfrm>
              <a:prstGeom prst="rect">
                <a:avLst/>
              </a:prstGeom>
              <a:solidFill>
                <a:srgbClr val="68820B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" name="Rectangle 168"/>
              <p:cNvSpPr>
                <a:spLocks noChangeArrowheads="1"/>
              </p:cNvSpPr>
              <p:nvPr/>
            </p:nvSpPr>
            <p:spPr bwMode="auto">
              <a:xfrm>
                <a:off x="2468" y="1941"/>
                <a:ext cx="614" cy="26"/>
              </a:xfrm>
              <a:prstGeom prst="rect">
                <a:avLst/>
              </a:prstGeom>
              <a:solidFill>
                <a:srgbClr val="68820B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" name="Rectangle 169"/>
              <p:cNvSpPr>
                <a:spLocks noChangeArrowheads="1"/>
              </p:cNvSpPr>
              <p:nvPr/>
            </p:nvSpPr>
            <p:spPr bwMode="auto">
              <a:xfrm>
                <a:off x="3451" y="2773"/>
                <a:ext cx="619" cy="5"/>
              </a:xfrm>
              <a:prstGeom prst="rect">
                <a:avLst/>
              </a:prstGeom>
              <a:solidFill>
                <a:srgbClr val="68820B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" name="Rectangle 170"/>
              <p:cNvSpPr>
                <a:spLocks noChangeArrowheads="1"/>
              </p:cNvSpPr>
              <p:nvPr/>
            </p:nvSpPr>
            <p:spPr bwMode="auto">
              <a:xfrm>
                <a:off x="4439" y="1197"/>
                <a:ext cx="614" cy="52"/>
              </a:xfrm>
              <a:prstGeom prst="rect">
                <a:avLst/>
              </a:prstGeom>
              <a:solidFill>
                <a:srgbClr val="68820B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" name="Rectangle 171"/>
              <p:cNvSpPr>
                <a:spLocks noChangeArrowheads="1"/>
              </p:cNvSpPr>
              <p:nvPr/>
            </p:nvSpPr>
            <p:spPr bwMode="auto">
              <a:xfrm>
                <a:off x="2468" y="1931"/>
                <a:ext cx="614" cy="10"/>
              </a:xfrm>
              <a:prstGeom prst="rect">
                <a:avLst/>
              </a:prstGeom>
              <a:solidFill>
                <a:srgbClr val="ECCBC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4" name="Rectangle 172"/>
              <p:cNvSpPr>
                <a:spLocks noChangeArrowheads="1"/>
              </p:cNvSpPr>
              <p:nvPr/>
            </p:nvSpPr>
            <p:spPr bwMode="auto">
              <a:xfrm>
                <a:off x="3451" y="2752"/>
                <a:ext cx="619" cy="21"/>
              </a:xfrm>
              <a:prstGeom prst="rect">
                <a:avLst/>
              </a:prstGeom>
              <a:solidFill>
                <a:srgbClr val="ECCBC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5" name="Rectangle 173"/>
              <p:cNvSpPr>
                <a:spLocks noChangeArrowheads="1"/>
              </p:cNvSpPr>
              <p:nvPr/>
            </p:nvSpPr>
            <p:spPr bwMode="auto">
              <a:xfrm>
                <a:off x="4439" y="1104"/>
                <a:ext cx="614" cy="93"/>
              </a:xfrm>
              <a:prstGeom prst="rect">
                <a:avLst/>
              </a:prstGeom>
              <a:solidFill>
                <a:srgbClr val="ECCBC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6" name="Rectangle 174"/>
              <p:cNvSpPr>
                <a:spLocks noChangeArrowheads="1"/>
              </p:cNvSpPr>
              <p:nvPr/>
            </p:nvSpPr>
            <p:spPr bwMode="auto">
              <a:xfrm>
                <a:off x="2468" y="1925"/>
                <a:ext cx="614" cy="6"/>
              </a:xfrm>
              <a:prstGeom prst="rect">
                <a:avLst/>
              </a:prstGeom>
              <a:solidFill>
                <a:srgbClr val="CCD6E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7" name="Rectangle 175"/>
              <p:cNvSpPr>
                <a:spLocks noChangeArrowheads="1"/>
              </p:cNvSpPr>
              <p:nvPr/>
            </p:nvSpPr>
            <p:spPr bwMode="auto">
              <a:xfrm>
                <a:off x="4439" y="1088"/>
                <a:ext cx="614" cy="16"/>
              </a:xfrm>
              <a:prstGeom prst="rect">
                <a:avLst/>
              </a:prstGeom>
              <a:solidFill>
                <a:srgbClr val="CCD6E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8" name="Rectangle 176"/>
              <p:cNvSpPr>
                <a:spLocks noChangeArrowheads="1"/>
              </p:cNvSpPr>
              <p:nvPr/>
            </p:nvSpPr>
            <p:spPr bwMode="auto">
              <a:xfrm>
                <a:off x="4439" y="1078"/>
                <a:ext cx="614" cy="10"/>
              </a:xfrm>
              <a:prstGeom prst="rect">
                <a:avLst/>
              </a:prstGeom>
              <a:solidFill>
                <a:srgbClr val="FAD8A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9" name="Line 177"/>
              <p:cNvSpPr>
                <a:spLocks noChangeShapeType="1"/>
              </p:cNvSpPr>
              <p:nvPr/>
            </p:nvSpPr>
            <p:spPr bwMode="auto">
              <a:xfrm>
                <a:off x="1297" y="859"/>
                <a:ext cx="0" cy="28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0" name="Line 178"/>
              <p:cNvSpPr>
                <a:spLocks noChangeShapeType="1"/>
              </p:cNvSpPr>
              <p:nvPr/>
            </p:nvSpPr>
            <p:spPr bwMode="auto">
              <a:xfrm>
                <a:off x="1277" y="374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1" name="Line 179"/>
              <p:cNvSpPr>
                <a:spLocks noChangeShapeType="1"/>
              </p:cNvSpPr>
              <p:nvPr/>
            </p:nvSpPr>
            <p:spPr bwMode="auto">
              <a:xfrm>
                <a:off x="1277" y="3262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" name="Line 180"/>
              <p:cNvSpPr>
                <a:spLocks noChangeShapeType="1"/>
              </p:cNvSpPr>
              <p:nvPr/>
            </p:nvSpPr>
            <p:spPr bwMode="auto">
              <a:xfrm>
                <a:off x="1277" y="277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3" name="Line 181"/>
              <p:cNvSpPr>
                <a:spLocks noChangeShapeType="1"/>
              </p:cNvSpPr>
              <p:nvPr/>
            </p:nvSpPr>
            <p:spPr bwMode="auto">
              <a:xfrm>
                <a:off x="1277" y="230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" name="Line 182"/>
              <p:cNvSpPr>
                <a:spLocks noChangeShapeType="1"/>
              </p:cNvSpPr>
              <p:nvPr/>
            </p:nvSpPr>
            <p:spPr bwMode="auto">
              <a:xfrm>
                <a:off x="1277" y="182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5" name="Line 183"/>
              <p:cNvSpPr>
                <a:spLocks noChangeShapeType="1"/>
              </p:cNvSpPr>
              <p:nvPr/>
            </p:nvSpPr>
            <p:spPr bwMode="auto">
              <a:xfrm>
                <a:off x="1277" y="133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6" name="Line 184"/>
              <p:cNvSpPr>
                <a:spLocks noChangeShapeType="1"/>
              </p:cNvSpPr>
              <p:nvPr/>
            </p:nvSpPr>
            <p:spPr bwMode="auto">
              <a:xfrm>
                <a:off x="1277" y="85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7" name="Line 185"/>
              <p:cNvSpPr>
                <a:spLocks noChangeShapeType="1"/>
              </p:cNvSpPr>
              <p:nvPr/>
            </p:nvSpPr>
            <p:spPr bwMode="auto">
              <a:xfrm>
                <a:off x="1297" y="3740"/>
                <a:ext cx="39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8" name="Line 186"/>
              <p:cNvSpPr>
                <a:spLocks noChangeShapeType="1"/>
              </p:cNvSpPr>
              <p:nvPr/>
            </p:nvSpPr>
            <p:spPr bwMode="auto">
              <a:xfrm flipV="1">
                <a:off x="1297" y="37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" name="Line 187"/>
              <p:cNvSpPr>
                <a:spLocks noChangeShapeType="1"/>
              </p:cNvSpPr>
              <p:nvPr/>
            </p:nvSpPr>
            <p:spPr bwMode="auto">
              <a:xfrm flipV="1">
                <a:off x="2286" y="37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" name="Line 188"/>
              <p:cNvSpPr>
                <a:spLocks noChangeShapeType="1"/>
              </p:cNvSpPr>
              <p:nvPr/>
            </p:nvSpPr>
            <p:spPr bwMode="auto">
              <a:xfrm flipV="1">
                <a:off x="3269" y="37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1" name="Line 189"/>
              <p:cNvSpPr>
                <a:spLocks noChangeShapeType="1"/>
              </p:cNvSpPr>
              <p:nvPr/>
            </p:nvSpPr>
            <p:spPr bwMode="auto">
              <a:xfrm flipV="1">
                <a:off x="4257" y="37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" name="Line 190"/>
              <p:cNvSpPr>
                <a:spLocks noChangeShapeType="1"/>
              </p:cNvSpPr>
              <p:nvPr/>
            </p:nvSpPr>
            <p:spPr bwMode="auto">
              <a:xfrm flipV="1">
                <a:off x="5240" y="37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" name="Rectangle 19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84" y="3699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0</a:t>
                </a:r>
                <a:endParaRPr lang="en-US" sz="900"/>
              </a:p>
            </p:txBody>
          </p:sp>
          <p:sp>
            <p:nvSpPr>
              <p:cNvPr id="94" name="Rectangle 19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075" y="3220"/>
                <a:ext cx="18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5,000</a:t>
                </a:r>
                <a:endParaRPr lang="en-US" sz="900"/>
              </a:p>
            </p:txBody>
          </p:sp>
          <p:sp>
            <p:nvSpPr>
              <p:cNvPr id="95" name="Rectangle 19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038" y="2737"/>
                <a:ext cx="22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10,000</a:t>
                </a:r>
                <a:endParaRPr lang="en-US" sz="900"/>
              </a:p>
            </p:txBody>
          </p:sp>
          <p:sp>
            <p:nvSpPr>
              <p:cNvPr id="96" name="Rectangle 19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038" y="2258"/>
                <a:ext cx="22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15,000</a:t>
                </a:r>
                <a:endParaRPr lang="en-US" sz="900"/>
              </a:p>
            </p:txBody>
          </p:sp>
          <p:sp>
            <p:nvSpPr>
              <p:cNvPr id="97" name="Rectangle 19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38" y="1780"/>
                <a:ext cx="22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20,000</a:t>
                </a:r>
                <a:endParaRPr lang="en-US" sz="900"/>
              </a:p>
            </p:txBody>
          </p:sp>
          <p:sp>
            <p:nvSpPr>
              <p:cNvPr id="98" name="Rectangle 19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038" y="1296"/>
                <a:ext cx="22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25,000</a:t>
                </a:r>
                <a:endParaRPr lang="en-US" sz="900"/>
              </a:p>
            </p:txBody>
          </p:sp>
          <p:sp>
            <p:nvSpPr>
              <p:cNvPr id="99" name="Rectangle 19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038" y="818"/>
                <a:ext cx="22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30,000</a:t>
                </a:r>
                <a:endParaRPr lang="en-US" sz="900"/>
              </a:p>
            </p:txBody>
          </p:sp>
          <p:sp>
            <p:nvSpPr>
              <p:cNvPr id="100" name="Rectangle 198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714" y="3798"/>
                <a:ext cx="21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BRIC</a:t>
                </a:r>
                <a:endParaRPr lang="en-US"/>
              </a:p>
            </p:txBody>
          </p:sp>
          <p:sp>
            <p:nvSpPr>
              <p:cNvPr id="101" name="Rectangle 199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686" y="3798"/>
                <a:ext cx="27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World</a:t>
                </a:r>
                <a:endParaRPr lang="en-US" dirty="0"/>
              </a:p>
            </p:txBody>
          </p:sp>
          <p:sp>
            <p:nvSpPr>
              <p:cNvPr id="102" name="Rectangle 200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685" y="3798"/>
                <a:ext cx="21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BRIC</a:t>
                </a:r>
                <a:endParaRPr lang="en-US"/>
              </a:p>
            </p:txBody>
          </p:sp>
          <p:sp>
            <p:nvSpPr>
              <p:cNvPr id="103" name="Rectangle 201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658" y="3798"/>
                <a:ext cx="27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World</a:t>
                </a:r>
                <a:endParaRPr lang="en-US"/>
              </a:p>
            </p:txBody>
          </p:sp>
          <p:grpSp>
            <p:nvGrpSpPr>
              <p:cNvPr id="104" name="Group 236"/>
              <p:cNvGrpSpPr>
                <a:grpSpLocks/>
              </p:cNvGrpSpPr>
              <p:nvPr/>
            </p:nvGrpSpPr>
            <p:grpSpPr bwMode="auto">
              <a:xfrm>
                <a:off x="5297" y="1345"/>
                <a:ext cx="802" cy="2004"/>
                <a:chOff x="5297" y="1345"/>
                <a:chExt cx="802" cy="2004"/>
              </a:xfrm>
            </p:grpSpPr>
            <p:sp>
              <p:nvSpPr>
                <p:cNvPr id="106" name="Rectangle 209"/>
                <p:cNvSpPr>
                  <a:spLocks noChangeArrowheads="1"/>
                </p:cNvSpPr>
                <p:nvPr/>
              </p:nvSpPr>
              <p:spPr bwMode="auto">
                <a:xfrm>
                  <a:off x="5297" y="1345"/>
                  <a:ext cx="802" cy="2004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7" name="Rectangle 210"/>
                <p:cNvSpPr>
                  <a:spLocks noChangeArrowheads="1"/>
                </p:cNvSpPr>
                <p:nvPr/>
              </p:nvSpPr>
              <p:spPr bwMode="auto">
                <a:xfrm>
                  <a:off x="5319" y="1387"/>
                  <a:ext cx="68" cy="68"/>
                </a:xfrm>
                <a:prstGeom prst="rect">
                  <a:avLst/>
                </a:prstGeom>
                <a:solidFill>
                  <a:srgbClr val="FAD8AF"/>
                </a:solidFill>
                <a:ln w="8001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8" name="Rectangle 211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5402" y="1377"/>
                  <a:ext cx="16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0">
                      <a:solidFill>
                        <a:srgbClr val="000000"/>
                      </a:solidFill>
                    </a:rPr>
                    <a:t>Solar</a:t>
                  </a:r>
                  <a:endParaRPr lang="en-US"/>
                </a:p>
              </p:txBody>
            </p:sp>
            <p:sp>
              <p:nvSpPr>
                <p:cNvPr id="109" name="Rectangle 212"/>
                <p:cNvSpPr>
                  <a:spLocks noChangeArrowheads="1"/>
                </p:cNvSpPr>
                <p:nvPr/>
              </p:nvSpPr>
              <p:spPr bwMode="auto">
                <a:xfrm>
                  <a:off x="5319" y="1619"/>
                  <a:ext cx="68" cy="68"/>
                </a:xfrm>
                <a:prstGeom prst="rect">
                  <a:avLst/>
                </a:prstGeom>
                <a:solidFill>
                  <a:srgbClr val="CCD6E3"/>
                </a:solidFill>
                <a:ln w="8001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0" name="Rectangle 213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5402" y="1609"/>
                  <a:ext cx="37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0">
                      <a:solidFill>
                        <a:srgbClr val="000000"/>
                      </a:solidFill>
                    </a:rPr>
                    <a:t>Geothermal</a:t>
                  </a:r>
                  <a:endParaRPr lang="en-US"/>
                </a:p>
              </p:txBody>
            </p:sp>
            <p:sp>
              <p:nvSpPr>
                <p:cNvPr id="111" name="Rectangle 214"/>
                <p:cNvSpPr>
                  <a:spLocks noChangeArrowheads="1"/>
                </p:cNvSpPr>
                <p:nvPr/>
              </p:nvSpPr>
              <p:spPr bwMode="auto">
                <a:xfrm>
                  <a:off x="5319" y="1849"/>
                  <a:ext cx="68" cy="68"/>
                </a:xfrm>
                <a:prstGeom prst="rect">
                  <a:avLst/>
                </a:prstGeom>
                <a:solidFill>
                  <a:srgbClr val="ECCBCF"/>
                </a:solidFill>
                <a:ln w="8001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2" name="Rectangle 215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5402" y="1839"/>
                  <a:ext cx="16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0">
                      <a:solidFill>
                        <a:srgbClr val="000000"/>
                      </a:solidFill>
                    </a:rPr>
                    <a:t>Wind</a:t>
                  </a:r>
                  <a:endParaRPr lang="en-US"/>
                </a:p>
              </p:txBody>
            </p:sp>
            <p:sp>
              <p:nvSpPr>
                <p:cNvPr id="113" name="Rectangle 216"/>
                <p:cNvSpPr>
                  <a:spLocks noChangeArrowheads="1"/>
                </p:cNvSpPr>
                <p:nvPr/>
              </p:nvSpPr>
              <p:spPr bwMode="auto">
                <a:xfrm>
                  <a:off x="5319" y="2079"/>
                  <a:ext cx="68" cy="68"/>
                </a:xfrm>
                <a:prstGeom prst="rect">
                  <a:avLst/>
                </a:prstGeom>
                <a:solidFill>
                  <a:srgbClr val="68820B"/>
                </a:solidFill>
                <a:ln w="8001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4" name="Rectangle 217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5402" y="2069"/>
                  <a:ext cx="627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0">
                      <a:solidFill>
                        <a:srgbClr val="000000"/>
                      </a:solidFill>
                    </a:rPr>
                    <a:t>Biomass and waste</a:t>
                  </a:r>
                  <a:endParaRPr lang="en-US"/>
                </a:p>
              </p:txBody>
            </p:sp>
            <p:sp>
              <p:nvSpPr>
                <p:cNvPr id="115" name="Rectangle 218"/>
                <p:cNvSpPr>
                  <a:spLocks noChangeArrowheads="1"/>
                </p:cNvSpPr>
                <p:nvPr/>
              </p:nvSpPr>
              <p:spPr bwMode="auto">
                <a:xfrm>
                  <a:off x="5319" y="2309"/>
                  <a:ext cx="68" cy="68"/>
                </a:xfrm>
                <a:prstGeom prst="rect">
                  <a:avLst/>
                </a:prstGeom>
                <a:solidFill>
                  <a:srgbClr val="333399"/>
                </a:solidFill>
                <a:ln w="8001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6" name="Rectangle 219"/>
                <p:cNvSpPr>
                  <a:spLocks noChangeArrowheads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5402" y="2299"/>
                  <a:ext cx="191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0">
                      <a:solidFill>
                        <a:srgbClr val="000000"/>
                      </a:solidFill>
                    </a:rPr>
                    <a:t>Hydro</a:t>
                  </a:r>
                  <a:endParaRPr lang="en-US"/>
                </a:p>
              </p:txBody>
            </p:sp>
            <p:sp>
              <p:nvSpPr>
                <p:cNvPr id="117" name="Rectangle 220"/>
                <p:cNvSpPr>
                  <a:spLocks noChangeArrowheads="1"/>
                </p:cNvSpPr>
                <p:nvPr/>
              </p:nvSpPr>
              <p:spPr bwMode="auto">
                <a:xfrm>
                  <a:off x="5319" y="2538"/>
                  <a:ext cx="68" cy="68"/>
                </a:xfrm>
                <a:prstGeom prst="rect">
                  <a:avLst/>
                </a:prstGeom>
                <a:solidFill>
                  <a:srgbClr val="F06A00"/>
                </a:solidFill>
                <a:ln w="8001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8" name="Rectangle 221"/>
                <p:cNvSpPr>
                  <a:spLocks noChangeArrowheads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5402" y="2529"/>
                  <a:ext cx="244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0">
                      <a:solidFill>
                        <a:srgbClr val="000000"/>
                      </a:solidFill>
                    </a:rPr>
                    <a:t>Nuclear</a:t>
                  </a:r>
                  <a:endParaRPr lang="en-US"/>
                </a:p>
              </p:txBody>
            </p:sp>
            <p:sp>
              <p:nvSpPr>
                <p:cNvPr id="119" name="Rectangle 222"/>
                <p:cNvSpPr>
                  <a:spLocks noChangeArrowheads="1"/>
                </p:cNvSpPr>
                <p:nvPr/>
              </p:nvSpPr>
              <p:spPr bwMode="auto">
                <a:xfrm>
                  <a:off x="5319" y="2771"/>
                  <a:ext cx="68" cy="68"/>
                </a:xfrm>
                <a:prstGeom prst="rect">
                  <a:avLst/>
                </a:prstGeom>
                <a:solidFill>
                  <a:srgbClr val="8AA5CB"/>
                </a:solidFill>
                <a:ln w="8001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0" name="Rectangle 223"/>
                <p:cNvSpPr>
                  <a:spLocks noChangeArrowheads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5402" y="2761"/>
                  <a:ext cx="36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0">
                      <a:solidFill>
                        <a:srgbClr val="000000"/>
                      </a:solidFill>
                    </a:rPr>
                    <a:t>Natural gas</a:t>
                  </a:r>
                  <a:endParaRPr lang="en-US"/>
                </a:p>
              </p:txBody>
            </p:sp>
            <p:sp>
              <p:nvSpPr>
                <p:cNvPr id="121" name="Rectangle 224"/>
                <p:cNvSpPr>
                  <a:spLocks noChangeArrowheads="1"/>
                </p:cNvSpPr>
                <p:nvPr/>
              </p:nvSpPr>
              <p:spPr bwMode="auto">
                <a:xfrm>
                  <a:off x="5319" y="3001"/>
                  <a:ext cx="68" cy="68"/>
                </a:xfrm>
                <a:prstGeom prst="rect">
                  <a:avLst/>
                </a:prstGeom>
                <a:solidFill>
                  <a:srgbClr val="969696"/>
                </a:solidFill>
                <a:ln w="8001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2" name="Rectangle 225"/>
                <p:cNvSpPr>
                  <a:spLocks noChangeArrowheads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5402" y="2991"/>
                  <a:ext cx="8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0">
                      <a:solidFill>
                        <a:srgbClr val="000000"/>
                      </a:solidFill>
                    </a:rPr>
                    <a:t>Oil</a:t>
                  </a:r>
                  <a:endParaRPr lang="en-US"/>
                </a:p>
              </p:txBody>
            </p:sp>
            <p:sp>
              <p:nvSpPr>
                <p:cNvPr id="123" name="Rectangle 226"/>
                <p:cNvSpPr>
                  <a:spLocks noChangeArrowheads="1"/>
                </p:cNvSpPr>
                <p:nvPr/>
              </p:nvSpPr>
              <p:spPr bwMode="auto">
                <a:xfrm>
                  <a:off x="5319" y="3231"/>
                  <a:ext cx="68" cy="68"/>
                </a:xfrm>
                <a:prstGeom prst="rect">
                  <a:avLst/>
                </a:prstGeom>
                <a:solidFill>
                  <a:srgbClr val="333333"/>
                </a:solidFill>
                <a:ln w="8001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4" name="Rectangle 227"/>
                <p:cNvSpPr>
                  <a:spLocks noChangeArrowheads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5402" y="3221"/>
                  <a:ext cx="14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0">
                      <a:solidFill>
                        <a:srgbClr val="000000"/>
                      </a:solidFill>
                    </a:rPr>
                    <a:t>Coal</a:t>
                  </a:r>
                  <a:endParaRPr lang="en-US"/>
                </a:p>
              </p:txBody>
            </p:sp>
          </p:grpSp>
          <p:sp>
            <p:nvSpPr>
              <p:cNvPr id="105" name="Rectangle 23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975" y="706"/>
                <a:ext cx="1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TWh</a:t>
                </a:r>
                <a:endParaRPr lang="en-US" sz="900"/>
              </a:p>
            </p:txBody>
          </p:sp>
        </p:grpSp>
        <p:sp>
          <p:nvSpPr>
            <p:cNvPr id="5" name="Rectangle 25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0" y="3159"/>
              <a:ext cx="229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600" b="0">
                  <a:solidFill>
                    <a:schemeClr val="tx1"/>
                  </a:solidFill>
                  <a:cs typeface="Arial" charset="0"/>
                </a:rPr>
                <a:t>0.2%</a:t>
              </a:r>
              <a:endParaRPr lang="en-US" sz="600" b="0">
                <a:solidFill>
                  <a:schemeClr val="tx1"/>
                </a:solidFill>
              </a:endParaRPr>
            </a:p>
          </p:txBody>
        </p:sp>
        <p:sp>
          <p:nvSpPr>
            <p:cNvPr id="6" name="Rectangle 25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0" y="3215"/>
              <a:ext cx="229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600" b="0">
                  <a:solidFill>
                    <a:schemeClr val="tx1"/>
                  </a:solidFill>
                  <a:cs typeface="Arial" charset="0"/>
                </a:rPr>
                <a:t>0.5%</a:t>
              </a:r>
              <a:endParaRPr lang="en-US" sz="600" b="0">
                <a:solidFill>
                  <a:schemeClr val="tx1"/>
                </a:solidFill>
              </a:endParaRPr>
            </a:p>
          </p:txBody>
        </p:sp>
        <p:sp>
          <p:nvSpPr>
            <p:cNvPr id="7" name="Rectangle 2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87" y="3255"/>
              <a:ext cx="229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bg1"/>
                  </a:solidFill>
                  <a:cs typeface="Arial" charset="0"/>
                </a:rPr>
                <a:t>21.4%</a:t>
              </a:r>
              <a:endParaRPr lang="en-US" sz="800" b="0">
                <a:solidFill>
                  <a:schemeClr val="bg1"/>
                </a:solidFill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0" y="3305"/>
              <a:ext cx="229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tx1"/>
                  </a:solidFill>
                  <a:cs typeface="Arial" charset="0"/>
                </a:rPr>
                <a:t>4.8%</a:t>
              </a:r>
              <a:endParaRPr lang="en-US" sz="800" b="0">
                <a:solidFill>
                  <a:schemeClr val="tx1"/>
                </a:solidFill>
              </a:endParaRPr>
            </a:p>
          </p:txBody>
        </p:sp>
        <p:sp>
          <p:nvSpPr>
            <p:cNvPr id="9" name="Rectangle 25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87" y="3349"/>
              <a:ext cx="229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tx1"/>
                  </a:solidFill>
                  <a:cs typeface="Arial" charset="0"/>
                </a:rPr>
                <a:t>11.2%</a:t>
              </a:r>
              <a:endParaRPr lang="en-US" sz="800" b="0">
                <a:solidFill>
                  <a:schemeClr val="tx1"/>
                </a:solidFill>
              </a:endParaRPr>
            </a:p>
          </p:txBody>
        </p:sp>
        <p:sp>
          <p:nvSpPr>
            <p:cNvPr id="10" name="Rectangle 24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0" y="3382"/>
              <a:ext cx="229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tx1"/>
                  </a:solidFill>
                  <a:cs typeface="Arial" charset="0"/>
                </a:rPr>
                <a:t>2.4%</a:t>
              </a:r>
              <a:endParaRPr lang="en-US" sz="800" b="0">
                <a:solidFill>
                  <a:schemeClr val="tx1"/>
                </a:solidFill>
              </a:endParaRPr>
            </a:p>
          </p:txBody>
        </p:sp>
        <p:sp>
          <p:nvSpPr>
            <p:cNvPr id="11" name="Rectangle 24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86" y="3541"/>
              <a:ext cx="229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bg1"/>
                  </a:solidFill>
                  <a:cs typeface="Arial" charset="0"/>
                </a:rPr>
                <a:t>59.5%</a:t>
              </a:r>
              <a:endParaRPr lang="en-US" sz="800" b="0">
                <a:solidFill>
                  <a:schemeClr val="bg1"/>
                </a:solidFill>
              </a:endParaRPr>
            </a:p>
          </p:txBody>
        </p:sp>
        <p:sp>
          <p:nvSpPr>
            <p:cNvPr id="12" name="Rectangle 28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039" y="2675"/>
              <a:ext cx="21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600" b="0">
                  <a:solidFill>
                    <a:schemeClr val="tx1"/>
                  </a:solidFill>
                  <a:cs typeface="Arial" charset="0"/>
                </a:rPr>
                <a:t>0.1%</a:t>
              </a:r>
              <a:endParaRPr lang="en-US" sz="600" b="0">
                <a:solidFill>
                  <a:schemeClr val="tx1"/>
                </a:solidFill>
              </a:endParaRPr>
            </a:p>
          </p:txBody>
        </p:sp>
        <p:sp>
          <p:nvSpPr>
            <p:cNvPr id="13" name="Rectangle 28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39" y="2623"/>
              <a:ext cx="21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600" b="0">
                  <a:solidFill>
                    <a:schemeClr val="tx1"/>
                  </a:solidFill>
                  <a:cs typeface="Arial" charset="0"/>
                </a:rPr>
                <a:t>0.1%</a:t>
              </a:r>
              <a:endParaRPr lang="en-US" sz="600" b="0">
                <a:solidFill>
                  <a:schemeClr val="tx1"/>
                </a:solidFill>
              </a:endParaRPr>
            </a:p>
          </p:txBody>
        </p:sp>
        <p:sp>
          <p:nvSpPr>
            <p:cNvPr id="14" name="Rectangle 27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74" y="2684"/>
              <a:ext cx="21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tx1"/>
                  </a:solidFill>
                  <a:cs typeface="Arial" charset="0"/>
                </a:rPr>
                <a:t>1.6%</a:t>
              </a:r>
              <a:endParaRPr lang="en-US" sz="800" b="0">
                <a:solidFill>
                  <a:schemeClr val="tx1"/>
                </a:solidFill>
              </a:endParaRPr>
            </a:p>
          </p:txBody>
        </p:sp>
        <p:sp>
          <p:nvSpPr>
            <p:cNvPr id="15" name="Rectangle 27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39" y="2733"/>
              <a:ext cx="21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600" b="0">
                  <a:solidFill>
                    <a:schemeClr val="tx1"/>
                  </a:solidFill>
                  <a:cs typeface="Arial" charset="0"/>
                </a:rPr>
                <a:t>0.7%</a:t>
              </a:r>
              <a:endParaRPr lang="en-US" sz="600" b="0">
                <a:solidFill>
                  <a:schemeClr val="tx1"/>
                </a:solidFill>
              </a:endParaRPr>
            </a:p>
          </p:txBody>
        </p:sp>
        <p:sp>
          <p:nvSpPr>
            <p:cNvPr id="16" name="Rectangle 27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74" y="2832"/>
              <a:ext cx="21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bg1"/>
                  </a:solidFill>
                  <a:cs typeface="Arial" charset="0"/>
                </a:rPr>
                <a:t>21.0%</a:t>
              </a:r>
              <a:endParaRPr lang="en-US" sz="800" b="0">
                <a:solidFill>
                  <a:schemeClr val="bg1"/>
                </a:solidFill>
              </a:endParaRPr>
            </a:p>
          </p:txBody>
        </p:sp>
        <p:sp>
          <p:nvSpPr>
            <p:cNvPr id="17" name="Rectangle 27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673" y="2954"/>
              <a:ext cx="21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tx1"/>
                  </a:solidFill>
                  <a:cs typeface="Arial" charset="0"/>
                </a:rPr>
                <a:t>7.7%</a:t>
              </a:r>
              <a:endParaRPr lang="en-US" sz="800" b="0">
                <a:solidFill>
                  <a:schemeClr val="tx1"/>
                </a:solidFill>
              </a:endParaRPr>
            </a:p>
          </p:txBody>
        </p:sp>
        <p:sp>
          <p:nvSpPr>
            <p:cNvPr id="18" name="Rectangle 27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673" y="3039"/>
              <a:ext cx="21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tx1"/>
                  </a:solidFill>
                  <a:cs typeface="Arial" charset="0"/>
                </a:rPr>
                <a:t>8.8%</a:t>
              </a:r>
              <a:endParaRPr lang="en-US" sz="800" b="0">
                <a:solidFill>
                  <a:schemeClr val="tx1"/>
                </a:solidFill>
              </a:endParaRPr>
            </a:p>
          </p:txBody>
        </p:sp>
        <p:sp>
          <p:nvSpPr>
            <p:cNvPr id="19" name="Rectangle 27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39" y="3092"/>
              <a:ext cx="21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tx1"/>
                  </a:solidFill>
                  <a:cs typeface="Arial" charset="0"/>
                </a:rPr>
                <a:t>1.1%</a:t>
              </a:r>
              <a:endParaRPr lang="en-US" sz="800" b="0">
                <a:solidFill>
                  <a:schemeClr val="tx1"/>
                </a:solidFill>
              </a:endParaRPr>
            </a:p>
          </p:txBody>
        </p:sp>
        <p:sp>
          <p:nvSpPr>
            <p:cNvPr id="20" name="Rectangle 27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673" y="3393"/>
              <a:ext cx="21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bg1"/>
                  </a:solidFill>
                  <a:cs typeface="Arial" charset="0"/>
                </a:rPr>
                <a:t>58.8%</a:t>
              </a:r>
              <a:endParaRPr lang="en-US" sz="800" b="0">
                <a:solidFill>
                  <a:schemeClr val="bg1"/>
                </a:solidFill>
              </a:endParaRPr>
            </a:p>
          </p:txBody>
        </p:sp>
        <p:sp>
          <p:nvSpPr>
            <p:cNvPr id="21" name="Rectangle 30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051" y="1810"/>
              <a:ext cx="22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600" b="0">
                  <a:solidFill>
                    <a:schemeClr val="tx1"/>
                  </a:solidFill>
                  <a:cs typeface="Arial" charset="0"/>
                </a:rPr>
                <a:t>0.3%</a:t>
              </a:r>
              <a:endParaRPr lang="en-US" sz="600" b="0">
                <a:solidFill>
                  <a:schemeClr val="tx1"/>
                </a:solidFill>
              </a:endParaRPr>
            </a:p>
          </p:txBody>
        </p:sp>
        <p:sp>
          <p:nvSpPr>
            <p:cNvPr id="22" name="Rectangle 30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051" y="1870"/>
              <a:ext cx="22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600" b="0">
                  <a:solidFill>
                    <a:schemeClr val="tx1"/>
                  </a:solidFill>
                  <a:cs typeface="Arial" charset="0"/>
                </a:rPr>
                <a:t>0.7%</a:t>
              </a:r>
              <a:endParaRPr lang="en-US" sz="600" b="0">
                <a:solidFill>
                  <a:schemeClr val="tx1"/>
                </a:solidFill>
              </a:endParaRPr>
            </a:p>
          </p:txBody>
        </p:sp>
        <p:sp>
          <p:nvSpPr>
            <p:cNvPr id="23" name="Rectangle 30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75" y="1867"/>
              <a:ext cx="22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600" b="0">
                  <a:solidFill>
                    <a:schemeClr val="tx1"/>
                  </a:solidFill>
                  <a:cs typeface="Arial" charset="0"/>
                </a:rPr>
                <a:t>1.3%</a:t>
              </a:r>
              <a:endParaRPr lang="en-US" sz="600" b="0">
                <a:solidFill>
                  <a:schemeClr val="tx1"/>
                </a:solidFill>
              </a:endParaRPr>
            </a:p>
          </p:txBody>
        </p:sp>
        <p:sp>
          <p:nvSpPr>
            <p:cNvPr id="24" name="Rectangle 30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675" y="2067"/>
              <a:ext cx="22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bg1"/>
                  </a:solidFill>
                  <a:cs typeface="Arial" charset="0"/>
                </a:rPr>
                <a:t>16.0%</a:t>
              </a:r>
              <a:endParaRPr lang="en-US" sz="800" b="0">
                <a:solidFill>
                  <a:schemeClr val="bg1"/>
                </a:solidFill>
              </a:endParaRPr>
            </a:p>
          </p:txBody>
        </p:sp>
        <p:sp>
          <p:nvSpPr>
            <p:cNvPr id="25" name="Rectangle 30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75" y="2359"/>
              <a:ext cx="22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tx1"/>
                  </a:solidFill>
                  <a:cs typeface="Arial" charset="0"/>
                </a:rPr>
                <a:t>14.8%</a:t>
              </a:r>
              <a:endParaRPr lang="en-US" sz="800" b="0">
                <a:solidFill>
                  <a:schemeClr val="tx1"/>
                </a:solidFill>
              </a:endParaRPr>
            </a:p>
          </p:txBody>
        </p:sp>
        <p:sp>
          <p:nvSpPr>
            <p:cNvPr id="26" name="Rectangle 30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675" y="2656"/>
              <a:ext cx="22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 dirty="0">
                  <a:solidFill>
                    <a:schemeClr val="tx1"/>
                  </a:solidFill>
                  <a:cs typeface="Arial" charset="0"/>
                </a:rPr>
                <a:t>20.1%</a:t>
              </a:r>
              <a:endParaRPr lang="en-US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9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675" y="2888"/>
              <a:ext cx="22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tx1"/>
                  </a:solidFill>
                  <a:cs typeface="Arial" charset="0"/>
                </a:rPr>
                <a:t>5.8%</a:t>
              </a:r>
              <a:endParaRPr lang="en-US" sz="800" b="0">
                <a:solidFill>
                  <a:schemeClr val="tx1"/>
                </a:solidFill>
              </a:endParaRPr>
            </a:p>
          </p:txBody>
        </p:sp>
        <p:sp>
          <p:nvSpPr>
            <p:cNvPr id="28" name="Rectangle 29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675" y="3324"/>
              <a:ext cx="223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bg1"/>
                  </a:solidFill>
                  <a:cs typeface="Arial" charset="0"/>
                </a:rPr>
                <a:t>41.0%</a:t>
              </a:r>
              <a:endParaRPr lang="en-US" sz="800" b="0">
                <a:solidFill>
                  <a:schemeClr val="bg1"/>
                </a:solidFill>
              </a:endParaRPr>
            </a:p>
          </p:txBody>
        </p:sp>
        <p:sp>
          <p:nvSpPr>
            <p:cNvPr id="29" name="Rectangle 33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974" y="1051"/>
              <a:ext cx="206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r" fontAlgn="b">
                <a:spcBef>
                  <a:spcPct val="0"/>
                </a:spcBef>
              </a:pPr>
              <a:r>
                <a:rPr lang="en-US" sz="600" b="0">
                  <a:solidFill>
                    <a:schemeClr val="tx1"/>
                  </a:solidFill>
                  <a:cs typeface="Arial" charset="0"/>
                </a:rPr>
                <a:t>0.4%</a:t>
              </a:r>
              <a:endParaRPr lang="en-US" sz="600" b="0">
                <a:solidFill>
                  <a:schemeClr val="tx1"/>
                </a:solidFill>
              </a:endParaRPr>
            </a:p>
          </p:txBody>
        </p:sp>
        <p:sp>
          <p:nvSpPr>
            <p:cNvPr id="30" name="Rectangle 33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974" y="984"/>
              <a:ext cx="206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r" fontAlgn="b">
                <a:spcBef>
                  <a:spcPct val="0"/>
                </a:spcBef>
              </a:pPr>
              <a:r>
                <a:rPr lang="en-US" sz="600" b="0">
                  <a:solidFill>
                    <a:schemeClr val="tx1"/>
                  </a:solidFill>
                  <a:cs typeface="Arial" charset="0"/>
                </a:rPr>
                <a:t>0.4%</a:t>
              </a:r>
              <a:endParaRPr lang="en-US" sz="600" b="0">
                <a:solidFill>
                  <a:schemeClr val="tx1"/>
                </a:solidFill>
              </a:endParaRPr>
            </a:p>
          </p:txBody>
        </p:sp>
        <p:sp>
          <p:nvSpPr>
            <p:cNvPr id="31" name="Rectangle 32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648" y="1086"/>
              <a:ext cx="206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tx1"/>
                  </a:solidFill>
                  <a:cs typeface="Arial" charset="0"/>
                </a:rPr>
                <a:t>3.5%</a:t>
              </a:r>
              <a:endParaRPr lang="en-US" sz="800" b="0">
                <a:solidFill>
                  <a:schemeClr val="tx1"/>
                </a:solidFill>
              </a:endParaRPr>
            </a:p>
          </p:txBody>
        </p:sp>
        <p:sp>
          <p:nvSpPr>
            <p:cNvPr id="32" name="Rectangle 3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647" y="1153"/>
              <a:ext cx="206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600" b="0">
                  <a:solidFill>
                    <a:schemeClr val="tx1"/>
                  </a:solidFill>
                  <a:cs typeface="Arial" charset="0"/>
                </a:rPr>
                <a:t>2.0%</a:t>
              </a:r>
              <a:endParaRPr lang="en-US" sz="600" b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648" y="1385"/>
              <a:ext cx="206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bg1"/>
                  </a:solidFill>
                  <a:cs typeface="Arial" charset="0"/>
                </a:rPr>
                <a:t>14.8%</a:t>
              </a:r>
              <a:endParaRPr lang="en-US" sz="800" b="0">
                <a:solidFill>
                  <a:schemeClr val="bg1"/>
                </a:solidFill>
              </a:endParaRPr>
            </a:p>
          </p:txBody>
        </p:sp>
        <p:sp>
          <p:nvSpPr>
            <p:cNvPr id="34" name="Rectangle 32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648" y="1755"/>
              <a:ext cx="206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tx1"/>
                  </a:solidFill>
                  <a:cs typeface="Arial" charset="0"/>
                </a:rPr>
                <a:t>11.7%</a:t>
              </a:r>
              <a:endParaRPr lang="en-US" sz="800" b="0">
                <a:solidFill>
                  <a:schemeClr val="tx1"/>
                </a:solidFill>
              </a:endParaRPr>
            </a:p>
          </p:txBody>
        </p:sp>
        <p:sp>
          <p:nvSpPr>
            <p:cNvPr id="35" name="Rectangle 32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648" y="2177"/>
              <a:ext cx="206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tx1"/>
                  </a:solidFill>
                  <a:cs typeface="Arial" charset="0"/>
                </a:rPr>
                <a:t>18.9%</a:t>
              </a:r>
              <a:endParaRPr lang="en-US" sz="800" b="0">
                <a:solidFill>
                  <a:schemeClr val="tx1"/>
                </a:solidFill>
              </a:endParaRPr>
            </a:p>
          </p:txBody>
        </p:sp>
        <p:sp>
          <p:nvSpPr>
            <p:cNvPr id="36" name="Rectangle 32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648" y="2444"/>
              <a:ext cx="206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tx1"/>
                  </a:solidFill>
                  <a:cs typeface="Arial" charset="0"/>
                </a:rPr>
                <a:t>3.4%</a:t>
              </a:r>
              <a:endParaRPr lang="en-US" sz="800" b="0">
                <a:solidFill>
                  <a:schemeClr val="tx1"/>
                </a:solidFill>
              </a:endParaRPr>
            </a:p>
          </p:txBody>
        </p:sp>
        <p:sp>
          <p:nvSpPr>
            <p:cNvPr id="37" name="Rectangle 32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648" y="3128"/>
              <a:ext cx="206" cy="1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fontAlgn="b">
                <a:spcBef>
                  <a:spcPct val="0"/>
                </a:spcBef>
              </a:pPr>
              <a:r>
                <a:rPr lang="en-US" sz="800" b="0">
                  <a:solidFill>
                    <a:schemeClr val="bg1"/>
                  </a:solidFill>
                  <a:cs typeface="Arial" charset="0"/>
                </a:rPr>
                <a:t>44.9%</a:t>
              </a:r>
              <a:endParaRPr lang="en-US" sz="800" b="0">
                <a:solidFill>
                  <a:schemeClr val="bg1"/>
                </a:solidFill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251520" y="5517232"/>
            <a:ext cx="8640960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hu-HU" sz="1300" dirty="0" smtClean="0"/>
              <a:t>2006-ról 2020-ra a BRIC országok villamosenergia-termelése meg fog duplázódni, melyben a szén stagnál, a földgáz szerepe csökken, míg az atomenergiáé és a megújuló energiáké növekszik</a:t>
            </a:r>
            <a:r>
              <a:rPr lang="hu-HU" sz="1300" dirty="0" smtClean="0"/>
              <a:t>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hu-HU" sz="1300" dirty="0" smtClean="0"/>
              <a:t>A BRIC országok villamosenergia-iparának szerepe a világ viszonylatában kb. 1/4-ről 1/3-ra fog növekedni.</a:t>
            </a:r>
            <a:endParaRPr lang="hu-HU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Népesség: BRIC</a:t>
            </a:r>
            <a:endParaRPr lang="hu-HU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0" y="1412776"/>
          <a:ext cx="87820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052736"/>
            <a:ext cx="85689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hu-HU" sz="1200" b="1" dirty="0" smtClean="0">
                <a:cs typeface="Arial" pitchFamily="34" charset="0"/>
              </a:rPr>
              <a:t>A népességi mutatók alapján Brazília és Oroszország, illetve India és Kína jól összehasonlítható </a:t>
            </a:r>
            <a:r>
              <a:rPr lang="hu-HU" sz="1200" b="1" dirty="0" smtClean="0">
                <a:cs typeface="Arial" pitchFamily="34" charset="0"/>
              </a:rPr>
              <a:t>a </a:t>
            </a:r>
            <a:r>
              <a:rPr lang="hu-HU" sz="1200" b="1" dirty="0" smtClean="0">
                <a:cs typeface="Arial" pitchFamily="34" charset="0"/>
              </a:rPr>
              <a:t>hasonló nagyságrendek </a:t>
            </a:r>
            <a:r>
              <a:rPr lang="hu-HU" sz="1200" b="1" dirty="0" smtClean="0">
                <a:cs typeface="Arial" pitchFamily="34" charset="0"/>
              </a:rPr>
              <a:t>miatt:</a:t>
            </a:r>
            <a:endParaRPr lang="hu-HU" sz="12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Beruházási igények</a:t>
            </a:r>
            <a:endParaRPr lang="hu-HU" dirty="0"/>
          </a:p>
        </p:txBody>
      </p: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1331640" y="1052736"/>
            <a:ext cx="6408712" cy="3406845"/>
            <a:chOff x="851" y="965"/>
            <a:chExt cx="4336" cy="2305"/>
          </a:xfrm>
        </p:grpSpPr>
        <p:sp>
          <p:nvSpPr>
            <p:cNvPr id="164" name="Rectangle 79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361" y="965"/>
              <a:ext cx="11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BRIC</a:t>
              </a:r>
              <a:br>
                <a: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Total: USD 4,632 billion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roup 178"/>
            <p:cNvGrpSpPr>
              <a:grpSpLocks noChangeAspect="1"/>
            </p:cNvGrpSpPr>
            <p:nvPr/>
          </p:nvGrpSpPr>
          <p:grpSpPr bwMode="auto">
            <a:xfrm>
              <a:off x="2367" y="1683"/>
              <a:ext cx="1198" cy="1192"/>
              <a:chOff x="2180" y="1477"/>
              <a:chExt cx="1551" cy="1545"/>
            </a:xfrm>
          </p:grpSpPr>
          <p:sp>
            <p:nvSpPr>
              <p:cNvPr id="190" name="Freeform 77"/>
              <p:cNvSpPr>
                <a:spLocks noChangeAspect="1"/>
              </p:cNvSpPr>
              <p:nvPr/>
            </p:nvSpPr>
            <p:spPr bwMode="auto">
              <a:xfrm>
                <a:off x="2180" y="1477"/>
                <a:ext cx="782" cy="1532"/>
              </a:xfrm>
              <a:custGeom>
                <a:avLst/>
                <a:gdLst>
                  <a:gd name="T0" fmla="*/ 122 w 122"/>
                  <a:gd name="T1" fmla="*/ 0 h 239"/>
                  <a:gd name="T2" fmla="*/ 121 w 122"/>
                  <a:gd name="T3" fmla="*/ 0 h 239"/>
                  <a:gd name="T4" fmla="*/ 1 w 122"/>
                  <a:gd name="T5" fmla="*/ 120 h 239"/>
                  <a:gd name="T6" fmla="*/ 99 w 122"/>
                  <a:gd name="T7" fmla="*/ 239 h 239"/>
                  <a:gd name="T8" fmla="*/ 121 w 122"/>
                  <a:gd name="T9" fmla="*/ 120 h 239"/>
                  <a:gd name="T10" fmla="*/ 122 w 122"/>
                  <a:gd name="T11" fmla="*/ 0 h 2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239"/>
                  <a:gd name="T20" fmla="*/ 122 w 122"/>
                  <a:gd name="T21" fmla="*/ 239 h 2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239">
                    <a:moveTo>
                      <a:pt x="122" y="0"/>
                    </a:moveTo>
                    <a:cubicBezTo>
                      <a:pt x="122" y="0"/>
                      <a:pt x="121" y="0"/>
                      <a:pt x="121" y="0"/>
                    </a:cubicBezTo>
                    <a:cubicBezTo>
                      <a:pt x="54" y="0"/>
                      <a:pt x="1" y="53"/>
                      <a:pt x="1" y="120"/>
                    </a:cubicBezTo>
                    <a:cubicBezTo>
                      <a:pt x="0" y="178"/>
                      <a:pt x="42" y="228"/>
                      <a:pt x="99" y="239"/>
                    </a:cubicBezTo>
                    <a:lnTo>
                      <a:pt x="121" y="12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283B64"/>
              </a:solidFill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78"/>
              <p:cNvSpPr>
                <a:spLocks noChangeAspect="1"/>
              </p:cNvSpPr>
              <p:nvPr/>
            </p:nvSpPr>
            <p:spPr bwMode="auto">
              <a:xfrm>
                <a:off x="2815" y="1477"/>
                <a:ext cx="916" cy="1545"/>
              </a:xfrm>
              <a:custGeom>
                <a:avLst/>
                <a:gdLst>
                  <a:gd name="T0" fmla="*/ 0 w 143"/>
                  <a:gd name="T1" fmla="*/ 239 h 241"/>
                  <a:gd name="T2" fmla="*/ 22 w 143"/>
                  <a:gd name="T3" fmla="*/ 240 h 241"/>
                  <a:gd name="T4" fmla="*/ 143 w 143"/>
                  <a:gd name="T5" fmla="*/ 120 h 241"/>
                  <a:gd name="T6" fmla="*/ 23 w 143"/>
                  <a:gd name="T7" fmla="*/ 0 h 241"/>
                  <a:gd name="T8" fmla="*/ 22 w 143"/>
                  <a:gd name="T9" fmla="*/ 120 h 241"/>
                  <a:gd name="T10" fmla="*/ 0 w 143"/>
                  <a:gd name="T11" fmla="*/ 239 h 2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241"/>
                  <a:gd name="T20" fmla="*/ 143 w 143"/>
                  <a:gd name="T21" fmla="*/ 241 h 2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241">
                    <a:moveTo>
                      <a:pt x="0" y="239"/>
                    </a:moveTo>
                    <a:cubicBezTo>
                      <a:pt x="7" y="240"/>
                      <a:pt x="15" y="240"/>
                      <a:pt x="22" y="240"/>
                    </a:cubicBezTo>
                    <a:cubicBezTo>
                      <a:pt x="89" y="241"/>
                      <a:pt x="143" y="187"/>
                      <a:pt x="143" y="120"/>
                    </a:cubicBezTo>
                    <a:cubicBezTo>
                      <a:pt x="143" y="54"/>
                      <a:pt x="89" y="0"/>
                      <a:pt x="23" y="0"/>
                    </a:cubicBezTo>
                    <a:lnTo>
                      <a:pt x="22" y="120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Rectangle 8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218" y="2187"/>
                <a:ext cx="247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53%</a:t>
                </a:r>
              </a:p>
            </p:txBody>
          </p:sp>
          <p:sp>
            <p:nvSpPr>
              <p:cNvPr id="193" name="Rectangle 8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25" y="2132"/>
                <a:ext cx="247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47%</a:t>
                </a:r>
              </a:p>
            </p:txBody>
          </p:sp>
        </p:grpSp>
        <p:sp>
          <p:nvSpPr>
            <p:cNvPr id="166" name="Line 86"/>
            <p:cNvSpPr>
              <a:spLocks noChangeShapeType="1"/>
            </p:cNvSpPr>
            <p:nvPr/>
          </p:nvSpPr>
          <p:spPr bwMode="auto">
            <a:xfrm flipH="1">
              <a:off x="1594" y="2866"/>
              <a:ext cx="1258" cy="402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Line 87"/>
            <p:cNvSpPr>
              <a:spLocks noChangeShapeType="1"/>
            </p:cNvSpPr>
            <p:nvPr/>
          </p:nvSpPr>
          <p:spPr bwMode="auto">
            <a:xfrm flipH="1" flipV="1">
              <a:off x="1594" y="1347"/>
              <a:ext cx="1376" cy="339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Line 88"/>
            <p:cNvSpPr>
              <a:spLocks noChangeShapeType="1"/>
            </p:cNvSpPr>
            <p:nvPr/>
          </p:nvSpPr>
          <p:spPr bwMode="auto">
            <a:xfrm flipH="1" flipV="1">
              <a:off x="2861" y="2864"/>
              <a:ext cx="1452" cy="406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Line 89"/>
            <p:cNvSpPr>
              <a:spLocks noChangeShapeType="1"/>
            </p:cNvSpPr>
            <p:nvPr/>
          </p:nvSpPr>
          <p:spPr bwMode="auto">
            <a:xfrm flipH="1">
              <a:off x="2972" y="1284"/>
              <a:ext cx="1340" cy="40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" name="Group 153"/>
            <p:cNvGrpSpPr>
              <a:grpSpLocks/>
            </p:cNvGrpSpPr>
            <p:nvPr/>
          </p:nvGrpSpPr>
          <p:grpSpPr bwMode="auto">
            <a:xfrm>
              <a:off x="1051" y="1345"/>
              <a:ext cx="542" cy="1924"/>
              <a:chOff x="3635" y="751"/>
              <a:chExt cx="354" cy="1536"/>
            </a:xfrm>
          </p:grpSpPr>
          <p:sp>
            <p:nvSpPr>
              <p:cNvPr id="186" name="Rectangle 106"/>
              <p:cNvSpPr>
                <a:spLocks noChangeArrowheads="1"/>
              </p:cNvSpPr>
              <p:nvPr/>
            </p:nvSpPr>
            <p:spPr bwMode="auto">
              <a:xfrm>
                <a:off x="3635" y="1399"/>
                <a:ext cx="354" cy="888"/>
              </a:xfrm>
              <a:prstGeom prst="rect">
                <a:avLst/>
              </a:prstGeom>
              <a:solidFill>
                <a:srgbClr val="283B64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Rectangle 108"/>
              <p:cNvSpPr>
                <a:spLocks noChangeArrowheads="1"/>
              </p:cNvSpPr>
              <p:nvPr/>
            </p:nvSpPr>
            <p:spPr bwMode="auto">
              <a:xfrm>
                <a:off x="3635" y="1093"/>
                <a:ext cx="354" cy="306"/>
              </a:xfrm>
              <a:prstGeom prst="rect">
                <a:avLst/>
              </a:prstGeom>
              <a:solidFill>
                <a:srgbClr val="39548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Rectangle 110"/>
              <p:cNvSpPr>
                <a:spLocks noChangeArrowheads="1"/>
              </p:cNvSpPr>
              <p:nvPr/>
            </p:nvSpPr>
            <p:spPr bwMode="auto">
              <a:xfrm>
                <a:off x="3635" y="841"/>
                <a:ext cx="354" cy="252"/>
              </a:xfrm>
              <a:prstGeom prst="rect">
                <a:avLst/>
              </a:prstGeom>
              <a:solidFill>
                <a:srgbClr val="8AA5C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Rectangle 112"/>
              <p:cNvSpPr>
                <a:spLocks noChangeArrowheads="1"/>
              </p:cNvSpPr>
              <p:nvPr/>
            </p:nvSpPr>
            <p:spPr bwMode="auto">
              <a:xfrm>
                <a:off x="3635" y="751"/>
                <a:ext cx="354" cy="90"/>
              </a:xfrm>
              <a:prstGeom prst="rect">
                <a:avLst/>
              </a:prstGeom>
              <a:solidFill>
                <a:srgbClr val="CCD6E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roup 154"/>
            <p:cNvGrpSpPr>
              <a:grpSpLocks/>
            </p:cNvGrpSpPr>
            <p:nvPr/>
          </p:nvGrpSpPr>
          <p:grpSpPr bwMode="auto">
            <a:xfrm>
              <a:off x="4313" y="1281"/>
              <a:ext cx="588" cy="1988"/>
              <a:chOff x="4505" y="751"/>
              <a:chExt cx="348" cy="1536"/>
            </a:xfrm>
          </p:grpSpPr>
          <p:sp>
            <p:nvSpPr>
              <p:cNvPr id="182" name="Rectangle 107"/>
              <p:cNvSpPr>
                <a:spLocks noChangeArrowheads="1"/>
              </p:cNvSpPr>
              <p:nvPr/>
            </p:nvSpPr>
            <p:spPr bwMode="auto">
              <a:xfrm>
                <a:off x="4505" y="1345"/>
                <a:ext cx="348" cy="942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Rectangle 109"/>
              <p:cNvSpPr>
                <a:spLocks noChangeArrowheads="1"/>
              </p:cNvSpPr>
              <p:nvPr/>
            </p:nvSpPr>
            <p:spPr bwMode="auto">
              <a:xfrm>
                <a:off x="4505" y="1015"/>
                <a:ext cx="348" cy="33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Rectangle 111"/>
              <p:cNvSpPr>
                <a:spLocks noChangeArrowheads="1"/>
              </p:cNvSpPr>
              <p:nvPr/>
            </p:nvSpPr>
            <p:spPr bwMode="auto">
              <a:xfrm>
                <a:off x="4505" y="829"/>
                <a:ext cx="348" cy="186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Rectangle 113"/>
              <p:cNvSpPr>
                <a:spLocks noChangeArrowheads="1"/>
              </p:cNvSpPr>
              <p:nvPr/>
            </p:nvSpPr>
            <p:spPr bwMode="auto">
              <a:xfrm>
                <a:off x="4505" y="751"/>
                <a:ext cx="348" cy="78"/>
              </a:xfrm>
              <a:prstGeom prst="rect">
                <a:avLst/>
              </a:prstGeom>
              <a:solidFill>
                <a:srgbClr val="D1D1D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2" name="Rectangle 15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16" y="1361"/>
              <a:ext cx="21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Brazil</a:t>
              </a: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Rectangle 15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98" y="1569"/>
              <a:ext cx="24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Russia</a:t>
              </a: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Rectangle 15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29" y="1901"/>
              <a:ext cx="18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India</a:t>
              </a: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Rectangle 15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13" y="2665"/>
              <a:ext cx="21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China</a:t>
              </a:r>
            </a:p>
          </p:txBody>
        </p:sp>
        <p:sp>
          <p:nvSpPr>
            <p:cNvPr id="176" name="Rectangle 15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501" y="1289"/>
              <a:ext cx="21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Brazil</a:t>
              </a: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Rectangle 16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83" y="1465"/>
              <a:ext cx="24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Russia</a:t>
              </a: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Rectangle 16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14" y="1789"/>
              <a:ext cx="18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India</a:t>
              </a: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Rectangle 16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98" y="2593"/>
              <a:ext cx="21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China</a:t>
              </a:r>
            </a:p>
          </p:txBody>
        </p:sp>
        <p:sp>
          <p:nvSpPr>
            <p:cNvPr id="180" name="Rectangle 17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51" y="1061"/>
              <a:ext cx="8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Power generation</a:t>
              </a:r>
              <a:b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Total: USD 2,197 billion</a:t>
              </a:r>
            </a:p>
          </p:txBody>
        </p:sp>
        <p:sp>
          <p:nvSpPr>
            <p:cNvPr id="181" name="Rectangle 17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46" y="1061"/>
              <a:ext cx="11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Transmission and distribution</a:t>
              </a:r>
              <a:b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Total: USD 2,435 billion</a:t>
              </a:r>
            </a:p>
          </p:txBody>
        </p:sp>
      </p:grpSp>
      <p:sp>
        <p:nvSpPr>
          <p:cNvPr id="194" name="TextBox 193"/>
          <p:cNvSpPr txBox="1"/>
          <p:nvPr/>
        </p:nvSpPr>
        <p:spPr>
          <a:xfrm>
            <a:off x="251520" y="4725144"/>
            <a:ext cx="8640960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Kínában vannak a legnagyobb befektetési igények mind a termelési, mind pedig az elosztási oldalon. Ez betudható a kétszámjegyű GDP növekedésnek és a megújuló energiaforrások kiaknázásában rejlő hatalmas potenciálnak.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Kína és India esetében az átviteli és elosztási szektorban várhatóan beruházások kb. 10 </a:t>
            </a:r>
            <a:r>
              <a:rPr lang="hu-HU" sz="1300" dirty="0" err="1" smtClean="0"/>
              <a:t>%-al</a:t>
            </a:r>
            <a:r>
              <a:rPr lang="hu-HU" sz="1300" dirty="0" smtClean="0"/>
              <a:t> meg fogják haladni a termelésre fordítandó </a:t>
            </a:r>
            <a:r>
              <a:rPr lang="hu-HU" sz="1300" dirty="0" smtClean="0"/>
              <a:t>pénzeszközöket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300" dirty="0" smtClean="0"/>
              <a:t>Egyedül Oroszországban tervezhető nagyobb beruházás az </a:t>
            </a:r>
            <a:r>
              <a:rPr lang="hu-HU" sz="1300" dirty="0" err="1" smtClean="0"/>
              <a:t>erőművi</a:t>
            </a:r>
            <a:r>
              <a:rPr lang="hu-HU" sz="1300" dirty="0" smtClean="0"/>
              <a:t> szektorban, mint az elosztás és átvitel területén.</a:t>
            </a:r>
          </a:p>
          <a:p>
            <a:pPr marL="177800" indent="-177800">
              <a:buFont typeface="Arial" pitchFamily="34" charset="0"/>
              <a:buChar char="•"/>
            </a:pPr>
            <a:endParaRPr lang="hu-HU" sz="1300" dirty="0" smtClean="0"/>
          </a:p>
          <a:p>
            <a:pPr marL="177800" indent="-177800" algn="ctr"/>
            <a:r>
              <a:rPr lang="hu-HU" sz="1300" b="1" dirty="0" smtClean="0"/>
              <a:t>4 632 Mrd</a:t>
            </a:r>
            <a:r>
              <a:rPr lang="hu-HU" sz="1300" b="1" dirty="0" smtClean="0"/>
              <a:t> USD beruházási kilátás 2030-ig a világ tervezett beruházásának (16 600 Mrd USD) 27 %-a</a:t>
            </a:r>
            <a:endParaRPr lang="hu-HU" sz="1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5778" name="think-cell Slide" r:id="rId10" imgW="360" imgH="360" progId="TCLayout.ActiveDocument.1">
              <p:embed/>
            </p:oleObj>
          </a:graphicData>
        </a:graphic>
      </p:graphicFrame>
      <p:sp>
        <p:nvSpPr>
          <p:cNvPr id="60419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6163" y="2143125"/>
            <a:ext cx="7192962" cy="348138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400">
              <a:solidFill>
                <a:srgbClr val="002060"/>
              </a:solidFill>
            </a:endParaRP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Kapcsolat</a:t>
            </a:r>
            <a:endParaRPr lang="en-US" dirty="0" smtClean="0"/>
          </a:p>
        </p:txBody>
      </p:sp>
      <p:sp>
        <p:nvSpPr>
          <p:cNvPr id="60424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720975" y="2717800"/>
            <a:ext cx="0" cy="2711450"/>
          </a:xfrm>
          <a:prstGeom prst="line">
            <a:avLst/>
          </a:prstGeom>
          <a:noFill/>
          <a:ln w="6350">
            <a:solidFill>
              <a:srgbClr val="00206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87040" y="2606993"/>
            <a:ext cx="4697095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hu-HU" sz="1400" b="1" dirty="0" smtClean="0">
                <a:solidFill>
                  <a:srgbClr val="002060"/>
                </a:solidFill>
              </a:rPr>
              <a:t>Szepesi Attila</a:t>
            </a:r>
            <a:r>
              <a:rPr lang="en-US" sz="1400" b="1" dirty="0">
                <a:solidFill>
                  <a:srgbClr val="002060"/>
                </a:solidFill>
              </a:rPr>
              <a:t/>
            </a:r>
            <a:br>
              <a:rPr lang="en-US" sz="1400" b="1" dirty="0">
                <a:solidFill>
                  <a:srgbClr val="002060"/>
                </a:solidFill>
              </a:rPr>
            </a:br>
            <a:endParaRPr lang="en-US" sz="1400" b="1" dirty="0">
              <a:solidFill>
                <a:srgbClr val="002060"/>
              </a:solidFill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hu-HU" sz="1200" dirty="0" err="1" smtClean="0">
                <a:solidFill>
                  <a:srgbClr val="002060"/>
                </a:solidFill>
              </a:rPr>
              <a:t>Senior</a:t>
            </a:r>
            <a:r>
              <a:rPr lang="hu-HU" sz="1200" dirty="0" smtClean="0">
                <a:solidFill>
                  <a:srgbClr val="002060"/>
                </a:solidFill>
              </a:rPr>
              <a:t> </a:t>
            </a:r>
            <a:r>
              <a:rPr lang="hu-HU" sz="1200" dirty="0" err="1" smtClean="0">
                <a:solidFill>
                  <a:srgbClr val="002060"/>
                </a:solidFill>
              </a:rPr>
              <a:t>advisor</a:t>
            </a:r>
            <a:r>
              <a:rPr lang="en-US" sz="1200" dirty="0" smtClean="0">
                <a:solidFill>
                  <a:srgbClr val="002060"/>
                </a:solidFill>
              </a:rPr>
              <a:t>, </a:t>
            </a:r>
            <a:r>
              <a:rPr lang="en-US" sz="1200" dirty="0">
                <a:solidFill>
                  <a:srgbClr val="002060"/>
                </a:solidFill>
              </a:rPr>
              <a:t>Energy and Utilities Advisory Services, KPMG </a:t>
            </a:r>
            <a:r>
              <a:rPr lang="hu-HU" sz="1200" dirty="0" smtClean="0">
                <a:solidFill>
                  <a:srgbClr val="002060"/>
                </a:solidFill>
              </a:rPr>
              <a:t>Tanácsadó Kft.</a:t>
            </a:r>
            <a:r>
              <a:rPr lang="en-US" sz="1200" dirty="0">
                <a:solidFill>
                  <a:srgbClr val="002060"/>
                </a:solidFill>
              </a:rPr>
              <a:t/>
            </a:r>
            <a:br>
              <a:rPr lang="en-US" sz="1200" dirty="0">
                <a:solidFill>
                  <a:srgbClr val="002060"/>
                </a:solidFill>
              </a:rPr>
            </a:br>
            <a:endParaRPr lang="en-US" sz="1200" dirty="0">
              <a:solidFill>
                <a:srgbClr val="002060"/>
              </a:solidFill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200" dirty="0">
                <a:solidFill>
                  <a:srgbClr val="002060"/>
                </a:solidFill>
              </a:rPr>
              <a:t>H-1139 Budapest, </a:t>
            </a:r>
            <a:r>
              <a:rPr lang="en-US" sz="1200" dirty="0" err="1">
                <a:solidFill>
                  <a:srgbClr val="002060"/>
                </a:solidFill>
              </a:rPr>
              <a:t>Váci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út</a:t>
            </a:r>
            <a:r>
              <a:rPr lang="en-US" sz="1200" dirty="0">
                <a:solidFill>
                  <a:srgbClr val="002060"/>
                </a:solidFill>
              </a:rPr>
              <a:t> 99.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1200" dirty="0">
              <a:solidFill>
                <a:srgbClr val="002060"/>
              </a:solidFill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200" dirty="0">
                <a:solidFill>
                  <a:srgbClr val="002060"/>
                </a:solidFill>
              </a:rPr>
              <a:t>Phone:  +36 </a:t>
            </a:r>
            <a:r>
              <a:rPr lang="en-US" sz="1200" dirty="0" smtClean="0">
                <a:solidFill>
                  <a:srgbClr val="002060"/>
                </a:solidFill>
              </a:rPr>
              <a:t>1</a:t>
            </a:r>
            <a:r>
              <a:rPr lang="hu-HU" sz="1200" dirty="0" smtClean="0">
                <a:solidFill>
                  <a:srgbClr val="002060"/>
                </a:solidFill>
              </a:rPr>
              <a:t> 887 7382</a:t>
            </a:r>
            <a:endParaRPr lang="en-US" sz="1200" dirty="0">
              <a:solidFill>
                <a:srgbClr val="002060"/>
              </a:solidFill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200" dirty="0">
                <a:solidFill>
                  <a:srgbClr val="002060"/>
                </a:solidFill>
              </a:rPr>
              <a:t>Mobile: +36 70 </a:t>
            </a:r>
            <a:r>
              <a:rPr lang="en-US" sz="1200" dirty="0" smtClean="0">
                <a:solidFill>
                  <a:srgbClr val="002060"/>
                </a:solidFill>
              </a:rPr>
              <a:t>3</a:t>
            </a:r>
            <a:r>
              <a:rPr lang="hu-HU" sz="1200" dirty="0" smtClean="0">
                <a:solidFill>
                  <a:srgbClr val="002060"/>
                </a:solidFill>
              </a:rPr>
              <a:t>70</a:t>
            </a:r>
            <a:r>
              <a:rPr lang="en-US" sz="1200" dirty="0" smtClean="0">
                <a:solidFill>
                  <a:srgbClr val="002060"/>
                </a:solidFill>
              </a:rPr>
              <a:t> 1</a:t>
            </a:r>
            <a:r>
              <a:rPr lang="hu-HU" sz="1200" dirty="0" smtClean="0">
                <a:solidFill>
                  <a:srgbClr val="002060"/>
                </a:solidFill>
              </a:rPr>
              <a:t>789</a:t>
            </a:r>
            <a:endParaRPr lang="en-US" sz="1200" dirty="0">
              <a:solidFill>
                <a:srgbClr val="002060"/>
              </a:solidFill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hu-HU" sz="1200" dirty="0" smtClean="0">
                <a:solidFill>
                  <a:srgbClr val="002060"/>
                </a:solidFill>
              </a:rPr>
              <a:t>E</a:t>
            </a:r>
            <a:r>
              <a:rPr lang="en-US" sz="1200" dirty="0" smtClean="0">
                <a:solidFill>
                  <a:srgbClr val="002060"/>
                </a:solidFill>
              </a:rPr>
              <a:t>mail</a:t>
            </a:r>
            <a:r>
              <a:rPr lang="en-US" sz="1200" dirty="0">
                <a:solidFill>
                  <a:srgbClr val="002060"/>
                </a:solidFill>
              </a:rPr>
              <a:t>: </a:t>
            </a:r>
            <a:r>
              <a:rPr lang="hu-HU" sz="1200" dirty="0" err="1" smtClean="0">
                <a:solidFill>
                  <a:srgbClr val="002060"/>
                </a:solidFill>
              </a:rPr>
              <a:t>attila.szepesi</a:t>
            </a:r>
            <a:r>
              <a:rPr lang="en-US" sz="1200" dirty="0" smtClean="0">
                <a:solidFill>
                  <a:srgbClr val="002060"/>
                </a:solidFill>
              </a:rPr>
              <a:t>@</a:t>
            </a:r>
            <a:r>
              <a:rPr lang="en-US" sz="1200" dirty="0" err="1" smtClean="0">
                <a:solidFill>
                  <a:srgbClr val="002060"/>
                </a:solidFill>
              </a:rPr>
              <a:t>kpmg.hu</a:t>
            </a:r>
            <a:endParaRPr lang="en-US" sz="1200" dirty="0">
              <a:solidFill>
                <a:srgbClr val="002060"/>
              </a:solidFill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1200" dirty="0">
              <a:solidFill>
                <a:srgbClr val="002060"/>
              </a:solidFill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200" dirty="0">
                <a:solidFill>
                  <a:srgbClr val="002060"/>
                </a:solidFill>
              </a:rPr>
              <a:t>kpmg.hu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60420" name="AutoShap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01117" y="1940896"/>
            <a:ext cx="6899275" cy="546100"/>
          </a:xfrm>
          <a:prstGeom prst="roundRect">
            <a:avLst>
              <a:gd name="adj" fmla="val 11046"/>
            </a:avLst>
          </a:prstGeom>
          <a:solidFill>
            <a:srgbClr val="002060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71675" y="2109788"/>
            <a:ext cx="47656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hu-HU" sz="1500" b="1" dirty="0" smtClean="0">
                <a:solidFill>
                  <a:schemeClr val="bg1"/>
                </a:solidFill>
                <a:cs typeface="Arial" charset="0"/>
              </a:rPr>
              <a:t>További információ</a:t>
            </a:r>
            <a:endParaRPr lang="en-US" sz="15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2" descr="\\hubudfsr05\energy&amp;finance\Marketing\Judit\BAS_Energy\Marketing_anyagok\Professional_Photos\NRG_Team_Photos_(KPMG_Gradient_background)\Szepesi Attila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2708920"/>
            <a:ext cx="1224136" cy="1714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Népesség</a:t>
            </a:r>
            <a:br>
              <a:rPr lang="hu-HU" dirty="0" smtClean="0"/>
            </a:br>
            <a:r>
              <a:rPr lang="hu-HU" b="0" dirty="0" smtClean="0"/>
              <a:t>Brazília és Oroszország</a:t>
            </a:r>
            <a:endParaRPr lang="hu-HU" b="0" dirty="0"/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79512" y="908720"/>
            <a:ext cx="2952328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 népesség növekedése az egyik legfontosabb tényező, amely meghatározza az energia szükségletet:</a:t>
            </a:r>
          </a:p>
          <a:p>
            <a:pPr marL="0" marR="0" lvl="1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	</a:t>
            </a: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Brazília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 legnépesebb ország Dél-Amerikában a jelenlegi 192 milliós lakosságával, azonban a népsűrűsége alacsony.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Brazília népessége várhatóan 1,43 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%-al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nő évente, ezáltal pedig 2020-ra eléri a 220 millió főt. 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 népesség növekedésének üteme folyamatosan lassul az 1960-as évek óta, ami 3 %-ról  süllyedt a mai 1,4 %-ra.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906" y="4287690"/>
            <a:ext cx="8568952" cy="18778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975" lvl="1" indent="-180975">
              <a:lnSpc>
                <a:spcPct val="113000"/>
              </a:lnSpc>
              <a:buFont typeface="Arial" pitchFamily="34" charset="0"/>
              <a:buChar char="•"/>
            </a:pPr>
            <a:r>
              <a:rPr lang="hu-HU" sz="1200" dirty="0" smtClean="0">
                <a:cs typeface="Arial" pitchFamily="34" charset="0"/>
              </a:rPr>
              <a:t>A brazil gazdaságnak bőséges forrása van munkaerőből</a:t>
            </a:r>
            <a:r>
              <a:rPr lang="en-US" sz="1200" dirty="0" smtClean="0">
                <a:cs typeface="Arial" pitchFamily="34" charset="0"/>
              </a:rPr>
              <a:t> (</a:t>
            </a:r>
            <a:r>
              <a:rPr lang="hu-HU" sz="1200" dirty="0" smtClean="0">
                <a:cs typeface="Arial" pitchFamily="34" charset="0"/>
              </a:rPr>
              <a:t>a teljes népesség </a:t>
            </a:r>
            <a:r>
              <a:rPr lang="en-US" sz="1200" dirty="0" smtClean="0">
                <a:cs typeface="Arial" pitchFamily="34" charset="0"/>
              </a:rPr>
              <a:t>52 </a:t>
            </a:r>
            <a:r>
              <a:rPr lang="hu-HU" sz="1200" dirty="0" smtClean="0">
                <a:cs typeface="Arial" pitchFamily="34" charset="0"/>
              </a:rPr>
              <a:t>százaléka</a:t>
            </a:r>
            <a:r>
              <a:rPr lang="en-US" sz="1200" dirty="0" smtClean="0">
                <a:cs typeface="Arial" pitchFamily="34" charset="0"/>
              </a:rPr>
              <a:t>), </a:t>
            </a:r>
            <a:r>
              <a:rPr lang="hu-HU" sz="1200" dirty="0" smtClean="0">
                <a:cs typeface="Arial" pitchFamily="34" charset="0"/>
              </a:rPr>
              <a:t>és ez várhatóan állandó is marad a következő évtized során, ami a gazdasági fejlődési potenciál egyik biztosítékát nyújtja.</a:t>
            </a:r>
          </a:p>
          <a:p>
            <a:pPr marL="180975" lvl="1" indent="-180975">
              <a:lnSpc>
                <a:spcPct val="113000"/>
              </a:lnSpc>
            </a:pPr>
            <a:endParaRPr lang="hu-HU" sz="1200" dirty="0" smtClean="0"/>
          </a:p>
          <a:p>
            <a:pPr marL="180975" lvl="1" indent="-180975">
              <a:lnSpc>
                <a:spcPct val="113000"/>
              </a:lnSpc>
            </a:pPr>
            <a:r>
              <a:rPr lang="hu-HU" sz="1200" b="1" dirty="0" smtClean="0"/>
              <a:t>	Oroszország </a:t>
            </a:r>
            <a:r>
              <a:rPr lang="hu-HU" sz="1200" dirty="0" smtClean="0"/>
              <a:t>népesség </a:t>
            </a:r>
            <a:r>
              <a:rPr lang="hu-HU" sz="1200" dirty="0" smtClean="0"/>
              <a:t>száma az 1950-es kb. 100 millióról 1990-ig közel 150 millióra növekedett, majd a növekvő trend megtorpant, illetve a 2000-es évekre már markáns csökkenést mutat.</a:t>
            </a:r>
          </a:p>
          <a:p>
            <a:pPr marL="180975" lvl="1" indent="-180975">
              <a:lnSpc>
                <a:spcPct val="113000"/>
              </a:lnSpc>
              <a:buFont typeface="Arial" pitchFamily="34" charset="0"/>
              <a:buChar char="•"/>
            </a:pPr>
            <a:r>
              <a:rPr lang="hu-HU" sz="1200" dirty="0" smtClean="0"/>
              <a:t>Oroszország a világ kilencedik legnagyobb népességű országa, a maga 141,8 millió lakosával.</a:t>
            </a:r>
          </a:p>
          <a:p>
            <a:pPr marL="177800" lvl="1" indent="-177800">
              <a:lnSpc>
                <a:spcPct val="113000"/>
              </a:lnSpc>
              <a:buFontTx/>
              <a:buChar char="•"/>
            </a:pPr>
            <a:r>
              <a:rPr lang="hu-HU" sz="1200" dirty="0" smtClean="0"/>
              <a:t>A magas halálozási és alacsony születési arányok következtében az ország népessége évente átlagosan 0,41 %-kal csökken.</a:t>
            </a:r>
          </a:p>
          <a:p>
            <a:pPr marL="177800" lvl="1" indent="-177800">
              <a:lnSpc>
                <a:spcPct val="113000"/>
              </a:lnSpc>
              <a:buFontTx/>
              <a:buChar char="•"/>
            </a:pPr>
            <a:r>
              <a:rPr lang="hu-HU" sz="1200" dirty="0" smtClean="0"/>
              <a:t>A negatív trend miatt 2020-ra Oroszország lakossága várhatóan 135 millió főre fog süllyedni.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08720"/>
            <a:ext cx="594163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Népesség</a:t>
            </a:r>
            <a:br>
              <a:rPr lang="hu-HU" dirty="0" smtClean="0"/>
            </a:br>
            <a:r>
              <a:rPr lang="hu-HU" b="0" dirty="0" smtClean="0"/>
              <a:t>India és Kína</a:t>
            </a:r>
            <a:endParaRPr lang="hu-HU" b="0" dirty="0"/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33262" y="875349"/>
            <a:ext cx="2998578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/>
            <a:r>
              <a:rPr lang="hu-HU" sz="1200" b="1" dirty="0" smtClean="0"/>
              <a:t>Kína és India a Föld legnépesebb országai:</a:t>
            </a:r>
          </a:p>
          <a:p>
            <a:pPr marL="177800" lvl="1" indent="-177800">
              <a:lnSpc>
                <a:spcPct val="114000"/>
              </a:lnSpc>
              <a:buFontTx/>
              <a:buChar char="•"/>
            </a:pPr>
            <a:endParaRPr lang="hu-HU" sz="1200" dirty="0" smtClean="0"/>
          </a:p>
          <a:p>
            <a:pPr marL="177800" lvl="1" indent="-177800">
              <a:lnSpc>
                <a:spcPct val="114000"/>
              </a:lnSpc>
            </a:pPr>
            <a:r>
              <a:rPr lang="hu-HU" sz="1200" dirty="0" smtClean="0"/>
              <a:t>	</a:t>
            </a:r>
            <a:r>
              <a:rPr lang="hu-HU" sz="1200" b="1" dirty="0" smtClean="0"/>
              <a:t>India</a:t>
            </a:r>
            <a:r>
              <a:rPr lang="hu-HU" sz="1200" dirty="0" smtClean="0"/>
              <a:t> </a:t>
            </a:r>
            <a:r>
              <a:rPr lang="hu-HU" sz="1200" dirty="0" smtClean="0"/>
              <a:t>teljes lakossága 1,</a:t>
            </a:r>
            <a:r>
              <a:rPr lang="hu-HU" sz="1200" dirty="0" err="1" smtClean="0"/>
              <a:t>1</a:t>
            </a:r>
            <a:r>
              <a:rPr lang="hu-HU" sz="1200" dirty="0" smtClean="0"/>
              <a:t> milliárd ember, ezzel India a világ második legnépesebb országa.</a:t>
            </a:r>
          </a:p>
          <a:p>
            <a:pPr marL="177800" lvl="1" indent="-177800">
              <a:lnSpc>
                <a:spcPct val="114000"/>
              </a:lnSpc>
              <a:buFontTx/>
              <a:buChar char="•"/>
            </a:pPr>
            <a:r>
              <a:rPr lang="hu-HU" sz="1200" dirty="0" smtClean="0"/>
              <a:t>India népessége évente átlagosan 1,69 %-kal nő, ami alapján 2020 környékén utoléri Kína népességi szintjét. </a:t>
            </a:r>
          </a:p>
          <a:p>
            <a:pPr marL="177800" lvl="1" indent="-177800">
              <a:lnSpc>
                <a:spcPct val="114000"/>
              </a:lnSpc>
              <a:buFontTx/>
              <a:buChar char="•"/>
            </a:pPr>
            <a:r>
              <a:rPr lang="hu-HU" sz="1200" dirty="0" smtClean="0"/>
              <a:t>India népességének 71 %-a él vidéken, de egyre többen vándorolnak a nagyvárosokba, mely következtében 2030-ra meg fog duplázódni a nagyvárosok  lakossága.</a:t>
            </a:r>
          </a:p>
          <a:p>
            <a:pPr marL="177800" lvl="1" indent="-177800">
              <a:lnSpc>
                <a:spcPct val="114000"/>
              </a:lnSpc>
              <a:buFontTx/>
              <a:buChar char="•"/>
            </a:pPr>
            <a:r>
              <a:rPr lang="hu-HU" sz="1200" dirty="0" smtClean="0"/>
              <a:t>India lakosságának jelenleg csupán 40 %-a aktív gazdaságilag,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149" y="4600585"/>
            <a:ext cx="8568952" cy="1852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975" lvl="1" indent="-180975">
              <a:spcBef>
                <a:spcPts val="0"/>
              </a:spcBef>
            </a:pPr>
            <a:r>
              <a:rPr lang="hu-HU" sz="1200" dirty="0" smtClean="0"/>
              <a:t>	</a:t>
            </a:r>
            <a:r>
              <a:rPr lang="hu-HU" sz="1200" b="1" dirty="0" smtClean="0"/>
              <a:t>K</a:t>
            </a:r>
            <a:r>
              <a:rPr lang="hu-HU" sz="1200" b="1" dirty="0" smtClean="0"/>
              <a:t>ína</a:t>
            </a:r>
            <a:r>
              <a:rPr lang="hu-HU" sz="1200" dirty="0" smtClean="0"/>
              <a:t> </a:t>
            </a:r>
            <a:r>
              <a:rPr lang="hu-HU" sz="1200" dirty="0" smtClean="0"/>
              <a:t>népesség az 1953 és az 1999 népszámlálás között megduplázódott (583 </a:t>
            </a:r>
            <a:r>
              <a:rPr lang="hu-HU" sz="1200" dirty="0" err="1" smtClean="0"/>
              <a:t>M-ról</a:t>
            </a:r>
            <a:r>
              <a:rPr lang="hu-HU" sz="1200" dirty="0" smtClean="0"/>
              <a:t> 1,25 </a:t>
            </a:r>
            <a:r>
              <a:rPr lang="hu-HU" sz="1200" dirty="0" err="1" smtClean="0"/>
              <a:t>Mrd-ra</a:t>
            </a:r>
            <a:r>
              <a:rPr lang="hu-HU" sz="1200" dirty="0" smtClean="0"/>
              <a:t>), ezt a növekedési ütemet az 1980-as évektől bevezetett „egy gyermek” politika lassította le.</a:t>
            </a:r>
          </a:p>
          <a:p>
            <a:pPr marL="177800" lvl="1" indent="-177800">
              <a:lnSpc>
                <a:spcPct val="114000"/>
              </a:lnSpc>
              <a:buFontTx/>
              <a:buChar char="•"/>
            </a:pPr>
            <a:r>
              <a:rPr lang="hu-HU" sz="1200" dirty="0" smtClean="0"/>
              <a:t>Kína jelenleg a világ legnépesebb országa a maga 1,3 milliárd lakosával.</a:t>
            </a:r>
          </a:p>
          <a:p>
            <a:pPr marL="177800" lvl="1" indent="-177800">
              <a:lnSpc>
                <a:spcPct val="114000"/>
              </a:lnSpc>
              <a:buFontTx/>
              <a:buChar char="•"/>
            </a:pPr>
            <a:r>
              <a:rPr lang="hu-HU" sz="1200" dirty="0" smtClean="0"/>
              <a:t>A népesség éves növekedési üteme 0,59 %, ami folyamatosan csökkenő tendenciát mutat (1985-ben még 1,7 %).</a:t>
            </a:r>
          </a:p>
          <a:p>
            <a:pPr marL="177800" lvl="1" indent="-177800">
              <a:lnSpc>
                <a:spcPct val="114000"/>
              </a:lnSpc>
              <a:buFontTx/>
              <a:buChar char="•"/>
            </a:pPr>
            <a:r>
              <a:rPr lang="hu-HU" sz="1200" dirty="0" smtClean="0"/>
              <a:t>A jelenlegi trend várhatóan fennmarad a következő évtizedben is, mely következtében 2020-ra a népesség csökkenő ütemben fog növekedni, ami ennek ellenére is el fogja érni az 1,4 milliárd főt.</a:t>
            </a:r>
          </a:p>
          <a:p>
            <a:pPr marL="177800" lvl="1" indent="-177800">
              <a:lnSpc>
                <a:spcPct val="114000"/>
              </a:lnSpc>
              <a:buFontTx/>
              <a:buChar char="•"/>
            </a:pPr>
            <a:r>
              <a:rPr lang="hu-HU" sz="1200" dirty="0" smtClean="0"/>
              <a:t>Az „egy gyermek” politika  miatt az egyik leggyorsabban öregedő társadalom a Földön.</a:t>
            </a:r>
          </a:p>
          <a:p>
            <a:pPr marL="180975" lvl="1" indent="-180975">
              <a:buFont typeface="Arial" pitchFamily="34" charset="0"/>
              <a:buChar char="•"/>
            </a:pPr>
            <a:endParaRPr lang="hu-HU" sz="12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hu-HU" sz="1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08720"/>
            <a:ext cx="594163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Gazdasági mutatók alakulása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Gazdaság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Brazília és Oroszország</a:t>
            </a:r>
            <a:endParaRPr lang="en-GB" sz="2400" b="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2008" y="1124745"/>
            <a:ext cx="9468544" cy="4824536"/>
            <a:chOff x="0" y="1124745"/>
            <a:chExt cx="9468544" cy="4824536"/>
          </a:xfrm>
        </p:grpSpPr>
        <p:graphicFrame>
          <p:nvGraphicFramePr>
            <p:cNvPr id="4" name="Chart 3"/>
            <p:cNvGraphicFramePr>
              <a:graphicFrameLocks/>
            </p:cNvGraphicFramePr>
            <p:nvPr/>
          </p:nvGraphicFramePr>
          <p:xfrm>
            <a:off x="0" y="1124745"/>
            <a:ext cx="9468544" cy="4824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03408" y="1268760"/>
              <a:ext cx="71974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hu-HU" sz="1000" dirty="0" smtClean="0"/>
                <a:t>(USD </a:t>
              </a:r>
              <a:r>
                <a:rPr lang="hu-HU" sz="1000" dirty="0" err="1" smtClean="0"/>
                <a:t>billion</a:t>
              </a:r>
              <a:r>
                <a:rPr lang="hu-HU" sz="1000" dirty="0" smtClean="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 eaLnBrk="1" hangingPunct="1"/>
            <a:r>
              <a:rPr lang="hu-HU" dirty="0" smtClean="0"/>
              <a:t>Gazdaság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Brazília és Oroszország</a:t>
            </a:r>
            <a:endParaRPr lang="en-GB" sz="2400" b="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4176464" cy="2160240"/>
          </a:xfrm>
        </p:spPr>
        <p:txBody>
          <a:bodyPr>
            <a:noAutofit/>
          </a:bodyPr>
          <a:lstStyle/>
          <a:p>
            <a:pPr lvl="1" eaLnBrk="1" hangingPunct="1">
              <a:spcBef>
                <a:spcPts val="0"/>
              </a:spcBef>
              <a:buSzTx/>
            </a:pPr>
            <a:r>
              <a:rPr lang="hu-HU" sz="1200" b="1" dirty="0" smtClean="0"/>
              <a:t>A brazil gazdaság </a:t>
            </a:r>
            <a:r>
              <a:rPr lang="hu-HU" sz="1200" b="1" dirty="0"/>
              <a:t>a legnagyobb Dél-Amerikában, az ország GDP-je 1 981 milliárd USD volt </a:t>
            </a:r>
            <a:r>
              <a:rPr lang="hu-HU" sz="1200" b="1" dirty="0" smtClean="0"/>
              <a:t>2008-ban:</a:t>
            </a:r>
          </a:p>
          <a:p>
            <a:pPr lvl="1" eaLnBrk="1" hangingPunct="1">
              <a:spcBef>
                <a:spcPts val="0"/>
              </a:spcBef>
              <a:buSzTx/>
            </a:pPr>
            <a:endParaRPr lang="hu-HU" sz="1200" b="1" dirty="0" smtClean="0"/>
          </a:p>
          <a:p>
            <a:pPr marL="177800" lvl="1" indent="-177800">
              <a:lnSpc>
                <a:spcPct val="114000"/>
              </a:lnSpc>
              <a:spcBef>
                <a:spcPts val="0"/>
              </a:spcBef>
              <a:buSzPct val="75000"/>
              <a:buFont typeface="Arial" pitchFamily="34" charset="0"/>
              <a:buChar char="•"/>
            </a:pPr>
            <a:r>
              <a:rPr lang="hu-HU" sz="1200" dirty="0"/>
              <a:t>A </a:t>
            </a:r>
            <a:r>
              <a:rPr lang="hu-HU" sz="1200" dirty="0" smtClean="0"/>
              <a:t>brazil </a:t>
            </a:r>
            <a:r>
              <a:rPr lang="hu-HU" sz="1200" dirty="0"/>
              <a:t>gazdaság húzóágazata a szolgáltatási szektor</a:t>
            </a:r>
            <a:r>
              <a:rPr lang="en-US" sz="1200" dirty="0"/>
              <a:t> (66 </a:t>
            </a:r>
            <a:r>
              <a:rPr lang="hu-HU" sz="1200" dirty="0" smtClean="0"/>
              <a:t>%</a:t>
            </a:r>
            <a:r>
              <a:rPr lang="en-US" sz="1200" dirty="0" smtClean="0"/>
              <a:t>)</a:t>
            </a:r>
            <a:r>
              <a:rPr lang="hu-HU" sz="1200" dirty="0"/>
              <a:t>, melyet az ipar</a:t>
            </a:r>
            <a:r>
              <a:rPr lang="en-US" sz="1200" dirty="0"/>
              <a:t> (</a:t>
            </a:r>
            <a:r>
              <a:rPr lang="en-US" sz="1200" dirty="0" smtClean="0"/>
              <a:t>28</a:t>
            </a:r>
            <a:r>
              <a:rPr lang="hu-HU" sz="1200" dirty="0" smtClean="0"/>
              <a:t>,</a:t>
            </a:r>
            <a:r>
              <a:rPr lang="en-US" sz="1200" dirty="0" smtClean="0"/>
              <a:t>5 </a:t>
            </a:r>
            <a:r>
              <a:rPr lang="hu-HU" sz="1200" dirty="0" smtClean="0"/>
              <a:t>%</a:t>
            </a:r>
            <a:r>
              <a:rPr lang="en-US" sz="1200" dirty="0" smtClean="0"/>
              <a:t>) </a:t>
            </a:r>
            <a:r>
              <a:rPr lang="hu-HU" sz="1200" dirty="0"/>
              <a:t>és a mezőgazdaság </a:t>
            </a:r>
            <a:r>
              <a:rPr lang="en-US" sz="1200" dirty="0"/>
              <a:t>(5</a:t>
            </a:r>
            <a:r>
              <a:rPr lang="hu-HU" sz="1200" dirty="0"/>
              <a:t>,</a:t>
            </a:r>
            <a:r>
              <a:rPr lang="en-US" sz="1200" dirty="0"/>
              <a:t>5 </a:t>
            </a:r>
            <a:r>
              <a:rPr lang="hu-HU" sz="1200" dirty="0" smtClean="0"/>
              <a:t>%</a:t>
            </a:r>
            <a:r>
              <a:rPr lang="en-US" sz="1200" dirty="0" smtClean="0"/>
              <a:t>)</a:t>
            </a:r>
            <a:r>
              <a:rPr lang="hu-HU" sz="1200" dirty="0" smtClean="0"/>
              <a:t> </a:t>
            </a:r>
            <a:r>
              <a:rPr lang="hu-HU" sz="1200" dirty="0"/>
              <a:t>követ</a:t>
            </a:r>
            <a:r>
              <a:rPr lang="en-US" sz="1200" dirty="0"/>
              <a:t>.</a:t>
            </a:r>
          </a:p>
          <a:p>
            <a:pPr marL="177800" lvl="1" indent="-177800" eaLnBrk="1" hangingPunct="1">
              <a:lnSpc>
                <a:spcPct val="114000"/>
              </a:lnSpc>
              <a:spcBef>
                <a:spcPts val="0"/>
              </a:spcBef>
              <a:buSzPct val="75000"/>
              <a:buFont typeface="Arial" pitchFamily="34" charset="0"/>
              <a:buChar char="•"/>
            </a:pPr>
            <a:r>
              <a:rPr lang="hu-HU" sz="1200" dirty="0" smtClean="0"/>
              <a:t>A lakosságra vetített GDP mutató, a népesség gyors ütemű növekedéséből következően, nem biztosítja a „jóléti” állam kialakulásának lehetőségét.</a:t>
            </a:r>
          </a:p>
          <a:p>
            <a:pPr marL="177800" lvl="1" indent="-177800">
              <a:lnSpc>
                <a:spcPct val="114000"/>
              </a:lnSpc>
              <a:spcBef>
                <a:spcPts val="0"/>
              </a:spcBef>
              <a:buSzPct val="75000"/>
              <a:buFont typeface="Arial" pitchFamily="34" charset="0"/>
              <a:buChar char="•"/>
            </a:pPr>
            <a:r>
              <a:rPr lang="hu-HU" sz="1200" dirty="0"/>
              <a:t>A kereskedelmi és szolgáltatási szektorokban várhatóan növekedni fog a villamosenergia-kereslet a következő években.</a:t>
            </a:r>
            <a:endParaRPr lang="en-US" sz="1200" dirty="0"/>
          </a:p>
          <a:p>
            <a:pPr marL="177800" lvl="1" indent="-177800" eaLnBrk="1" hangingPunct="1">
              <a:lnSpc>
                <a:spcPct val="114000"/>
              </a:lnSpc>
              <a:spcBef>
                <a:spcPts val="0"/>
              </a:spcBef>
              <a:buSzPct val="75000"/>
              <a:buFont typeface="Arial" pitchFamily="34" charset="0"/>
              <a:buChar char="•"/>
            </a:pPr>
            <a:endParaRPr lang="hu-HU" sz="1200" dirty="0" smtClean="0"/>
          </a:p>
        </p:txBody>
      </p:sp>
      <p:sp>
        <p:nvSpPr>
          <p:cNvPr id="265" name="Rectangle 3"/>
          <p:cNvSpPr txBox="1">
            <a:spLocks noChangeArrowheads="1"/>
          </p:cNvSpPr>
          <p:nvPr/>
        </p:nvSpPr>
        <p:spPr bwMode="gray">
          <a:xfrm>
            <a:off x="179512" y="5877272"/>
            <a:ext cx="8712968" cy="432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66" name="Rectangle 3"/>
          <p:cNvSpPr txBox="1">
            <a:spLocks noChangeArrowheads="1"/>
          </p:cNvSpPr>
          <p:nvPr/>
        </p:nvSpPr>
        <p:spPr bwMode="gray">
          <a:xfrm>
            <a:off x="179512" y="3429000"/>
            <a:ext cx="8712968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7800" marR="0" lvl="1" indent="-177800" fontAlgn="auto">
              <a:lnSpc>
                <a:spcPct val="114000"/>
              </a:lnSpc>
              <a:spcAft>
                <a:spcPts val="0"/>
              </a:spcAft>
              <a:buSzPct val="85000"/>
              <a:buFont typeface="Arial" pitchFamily="34" charset="0"/>
              <a:buChar char="•"/>
              <a:tabLst/>
              <a:defRPr/>
            </a:pPr>
            <a:r>
              <a:rPr lang="hu-HU" sz="1200" dirty="0" smtClean="0">
                <a:latin typeface="Arial"/>
                <a:cs typeface="Arial" pitchFamily="34" charset="0"/>
              </a:rPr>
              <a:t>A </a:t>
            </a:r>
            <a:r>
              <a:rPr lang="hu-HU" sz="1200" dirty="0" smtClean="0">
                <a:latin typeface="Arial"/>
                <a:cs typeface="Arial" pitchFamily="34" charset="0"/>
              </a:rPr>
              <a:t>vidéki lakosság villamosenergia-fogyasztása várhatóan szintén nőni fog az állami támogatások következtében.</a:t>
            </a:r>
            <a:endParaRPr lang="en-US" sz="1200" dirty="0" smtClean="0">
              <a:latin typeface="Arial"/>
              <a:cs typeface="Arial" pitchFamily="34" charset="0"/>
            </a:endParaRPr>
          </a:p>
          <a:p>
            <a:pPr marL="177800" marR="0" lvl="1" indent="-177800" fontAlgn="auto">
              <a:lnSpc>
                <a:spcPct val="114000"/>
              </a:lnSpc>
              <a:spcAft>
                <a:spcPts val="0"/>
              </a:spcAft>
              <a:buSzPct val="85000"/>
              <a:buFont typeface="Arial" pitchFamily="34" charset="0"/>
              <a:buChar char="•"/>
              <a:tabLst/>
              <a:defRPr/>
            </a:pPr>
            <a:r>
              <a:rPr lang="hu-HU" sz="1200" dirty="0" smtClean="0">
                <a:latin typeface="Arial"/>
                <a:cs typeface="Arial" pitchFamily="34" charset="0"/>
              </a:rPr>
              <a:t>A mezőgazdaság gépesítésével az ágazat fogyasztása is nőni fog a következő évtizedben. </a:t>
            </a:r>
          </a:p>
          <a:p>
            <a:pPr marL="177800" marR="0" lvl="1" indent="-177800" fontAlgn="auto">
              <a:lnSpc>
                <a:spcPct val="114000"/>
              </a:lnSpc>
              <a:spcAft>
                <a:spcPts val="0"/>
              </a:spcAft>
              <a:buSzPct val="85000"/>
              <a:buFont typeface="Arial" pitchFamily="34" charset="0"/>
              <a:buChar char="•"/>
              <a:tabLst/>
              <a:defRPr/>
            </a:pPr>
            <a:r>
              <a:rPr lang="hu-HU" sz="1200" dirty="0" smtClean="0">
                <a:latin typeface="Arial"/>
                <a:cs typeface="Arial" pitchFamily="34" charset="0"/>
              </a:rPr>
              <a:t>A mezőgazdasági egyre jelentősebb villamos energia előállító lehet a biomassza energetikai célú felhasználásán keresztül.</a:t>
            </a:r>
            <a:endParaRPr lang="en-US" sz="1200" dirty="0" smtClean="0">
              <a:latin typeface="Arial"/>
              <a:cs typeface="Arial" pitchFamily="34" charset="0"/>
            </a:endParaRPr>
          </a:p>
        </p:txBody>
      </p:sp>
      <p:sp>
        <p:nvSpPr>
          <p:cNvPr id="137" name="Rectangle 3"/>
          <p:cNvSpPr txBox="1">
            <a:spLocks noChangeArrowheads="1"/>
          </p:cNvSpPr>
          <p:nvPr/>
        </p:nvSpPr>
        <p:spPr bwMode="gray">
          <a:xfrm>
            <a:off x="179512" y="4149080"/>
            <a:ext cx="8712968" cy="27363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Az orosz gazdaság GDP-je 2 260,3 milliárd USD volt 2008-ban: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Az elmúlt évtizedben az orosz gazdaság éves átlagos növekedési üteme 7 % körüli volt.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 szolgáltatási szektor Oroszország GDP-jének 62 %-át, az ipar 34 %-át és a mezőgazdaság 4 %-át biztosítja.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Bár az orosz gazdaságot érzékenyen érintette a gazdasági válság, de várhatóan 2011-től ismét a növekedési pályára fog állni az ország, és 2020-ra várhatóan a világ GDP-jének 2,82 %-át fogja adni.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Oroszország rendelkezik a világon a legnagyobb bizonyított földgáz készlettel és a második legnagyobb szén készlettel.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Az orosz gazdaság nagyban függ a nyersanyag- és energiaexport bevételtől, ezért fontos a belföldi diverzifikáció.</a:t>
            </a:r>
          </a:p>
          <a:p>
            <a:pPr marL="177800" marR="0" lvl="1" indent="-1778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Oroszország 2009-ben 140 milliárd köbméter földgázt szállított Európába, ami közel 12 %-os visszaesést jelentett 2008-hoz képest. Az olajkitermelése adja a világ termelésének 12 %-át.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8153" y="889670"/>
            <a:ext cx="49363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4.03"/>
  <p:tag name="TYPE" val="Screen"/>
  <p:tag name="KEYWORD" val="SCREEN"/>
  <p:tag name="TEMPLATEVERSION" val="19/11/2010 19:50:40"/>
  <p:tag name="THINKCELLUNDODONOTDELETE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AoERXtoU.slpvv1efAB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3VEtGwkqqZQsFlpjlJ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Qpdod3yE.7xh7p4d3J9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gKtBQPbUeBQgdXaCjT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AoERXtoU.slpvv1efAB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UTMNWt70CjrYw_Wmiku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qHvFcYdU.L5dv2sotOQ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  <p:tag name="THINKCELLSHAPEDONOTDELETE" val="pko.YeCbCKEae6cAg4L_Lw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  <p:tag name="THINKCELLSHAPEDONOTDELETE" val="pdnE59db2AUS5DrY7brrX.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jWyDhYo0Gc3mU6egtwB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CmZ_VubECSRaAoSA_pFw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MoAPuW0EiuovJMd1ymFg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  <p:tag name="THINKCELLSHAPEDONOTDELETE" val="pr8B8RnHU5U.NrZ1sCh4Rgg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th697Wk0ekr61_KCPQD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  <p:tag name="THINKCELLSHAPEDONOTDELETE" val="pYfdk_OcgDECfxhX7kPqUvA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24_UFZldk2ViFaqwM4Br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heme/theme1.xml><?xml version="1.0" encoding="utf-8"?>
<a:theme xmlns:a="http://schemas.openxmlformats.org/drawingml/2006/main" name="CREATE SCREEN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KPMGMW3Language xmlns="http://schemas.microsoft.com/sharepoint/v3">Hungarian</KPMGMW3Language>
    <KPMGMW3IndustrySectorSubSectorSelection xmlns="http://schemas.microsoft.com/sharepoint/v3/fields" xsi:nil="true"/>
    <KPMGMW3FunctionSelection xmlns="http://schemas.microsoft.com/sharepoint/v3/fields" xsi:nil="true"/>
    <KPMGMW3DocumentType xmlns="http://schemas.microsoft.com/sharepoint/v3/fields">None Selected</KPMGMW3DocumentType>
    <KPMGMW3Geography xmlns="http://schemas.microsoft.com/sharepoint/v3">;#Hungary;#</KPMGMW3Geography>
    <Type_x0020_of_x0020_Document xmlns="e145e5d9-9d42-4102-82cd-a5b4a2524752">Presentation templates &amp; guidelines</Type_x0020_of_x0020_Document>
    <KPMGMW3SubService xmlns="http://schemas.microsoft.com/sharepoint/v3/fields" xsi:nil="true"/>
    <KPMGMW3Service xmlns="http://schemas.microsoft.com/sharepoint/v3/fields" xsi:nil="true"/>
    <KPMGMW3Sector xmlns="http://schemas.microsoft.com/sharepoint/v3/fields" xsi:nil="true"/>
    <KPMGMW3Function xmlns="http://schemas.microsoft.com/sharepoint/v3/fields" xsi:nil="true"/>
    <KPMGMW3SubSector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PMG Microweb 3 Document" ma:contentTypeID="0x01010D000355073E61CB2A44A2980A5B70396E7D" ma:contentTypeVersion="1" ma:contentTypeDescription="KPMG Microweb 3 Document" ma:contentTypeScope="" ma:versionID="b954292f331878bf1f7a9b36f8ab60b1">
  <xsd:schema xmlns:xsd="http://www.w3.org/2001/XMLSchema" xmlns:p="http://schemas.microsoft.com/office/2006/metadata/properties" xmlns:ns1="http://schemas.microsoft.com/sharepoint/v3" xmlns:ns2="http://schemas.microsoft.com/sharepoint/v3/fields" xmlns:ns3="e145e5d9-9d42-4102-82cd-a5b4a2524752" targetNamespace="http://schemas.microsoft.com/office/2006/metadata/properties" ma:root="true" ma:fieldsID="82259166cd9c7f84f69303bd358df9bf" ns1:_="" ns2:_="" ns3:_="">
    <xsd:import namespace="http://schemas.microsoft.com/sharepoint/v3"/>
    <xsd:import namespace="http://schemas.microsoft.com/sharepoint/v3/fields"/>
    <xsd:import namespace="e145e5d9-9d42-4102-82cd-a5b4a2524752"/>
    <xsd:element name="properties">
      <xsd:complexType>
        <xsd:sequence>
          <xsd:element name="documentManagement">
            <xsd:complexType>
              <xsd:all>
                <xsd:element ref="ns2:KPMGMW3DocumentType"/>
                <xsd:element ref="ns2:KPMGMW3FunctionSelection" minOccurs="0"/>
                <xsd:element ref="ns2:KPMGMW3Function" minOccurs="0"/>
                <xsd:element ref="ns2:KPMGMW3Service" minOccurs="0"/>
                <xsd:element ref="ns2:KPMGMW3SubService" minOccurs="0"/>
                <xsd:element ref="ns2:KPMGMW3IndustrySectorSubSectorSelection" minOccurs="0"/>
                <xsd:element ref="ns2:KPMGMW3Sector" minOccurs="0"/>
                <xsd:element ref="ns2:KPMGMW3SubSector" minOccurs="0"/>
                <xsd:element ref="ns1:KPMGMW3Language"/>
                <xsd:element ref="ns1:KPMGMW3Geography"/>
                <xsd:element ref="ns3:Type_x0020_of_x0020_Document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KPMGMW3Language" ma:index="17" ma:displayName="Language" ma:description="Identifies the language of the resource" ma:internalName="KPMGMW3Language">
      <xsd:simpleType>
        <xsd:restriction base="dms:Unknown"/>
      </xsd:simpleType>
    </xsd:element>
    <xsd:element name="KPMGMW3Geography" ma:index="18" ma:displayName="Geographic coverage" ma:description="Country the content item applies to" ma:internalName="KPMGMW3Geography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KPMGMW3DocumentType" ma:index="9" ma:displayName="Document Type" ma:description="Identifies the nature of the resource in terms of its role in a business process" ma:internalName="KPMGMW3DocumentType">
      <xsd:simpleType>
        <xsd:restriction base="dms:Unknown"/>
      </xsd:simpleType>
    </xsd:element>
    <xsd:element name="KPMGMW3FunctionSelection" ma:index="10" nillable="true" ma:displayName="Function/Service/SubService Selection" ma:description="Function/Service/SubService Selection" ma:internalName="KPMGMW3FunctionSelection">
      <xsd:simpleType>
        <xsd:restriction base="dms:Unknown"/>
      </xsd:simpleType>
    </xsd:element>
    <xsd:element name="KPMGMW3Function" ma:index="11" nillable="true" ma:displayName="Function" ma:description="Function" ma:internalName="KPMGMW3Function" ma:readOnly="true">
      <xsd:simpleType>
        <xsd:restriction base="dms:Text"/>
      </xsd:simpleType>
    </xsd:element>
    <xsd:element name="KPMGMW3Service" ma:index="12" nillable="true" ma:displayName="Service" ma:description="Identifies the KPMG service which is discussed or targeted in this folder" ma:internalName="KPMGMW3Service" ma:readOnly="true">
      <xsd:simpleType>
        <xsd:restriction base="dms:Text"/>
      </xsd:simpleType>
    </xsd:element>
    <xsd:element name="KPMGMW3SubService" ma:index="13" nillable="true" ma:displayName="Sub Service" ma:description="Identifies the KPMG sub service which is discussed or targeted in this folder" ma:internalName="KPMGMW3SubService" ma:readOnly="true">
      <xsd:simpleType>
        <xsd:restriction base="dms:Text"/>
      </xsd:simpleType>
    </xsd:element>
    <xsd:element name="KPMGMW3IndustrySectorSubSectorSelection" ma:index="14" nillable="true" ma:displayName="Industry Sector/SubSector Selection" ma:description="Industry Multi Selection Sector/SubSector Selection" ma:internalName="KPMGMW3IndustrySectorSubSectorSelection">
      <xsd:simpleType>
        <xsd:restriction base="dms:Unknown"/>
      </xsd:simpleType>
    </xsd:element>
    <xsd:element name="KPMGMW3Sector" ma:index="15" nillable="true" ma:displayName="Sector" ma:description="Sector" ma:internalName="KPMGMW3Sector" ma:readOnly="true">
      <xsd:simpleType>
        <xsd:restriction base="dms:Text"/>
      </xsd:simpleType>
    </xsd:element>
    <xsd:element name="KPMGMW3SubSector" ma:index="16" nillable="true" ma:displayName="Sub Sector" ma:description="Sub Sector" ma:internalName="KPMGMW3SubSector" ma:readOnly="true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e145e5d9-9d42-4102-82cd-a5b4a2524752" elementFormDefault="qualified">
    <xsd:import namespace="http://schemas.microsoft.com/office/2006/documentManagement/types"/>
    <xsd:element name="Type_x0020_of_x0020_Document" ma:index="21" ma:displayName="Type of Document" ma:default="Company profiles, boilerplate" ma:format="Dropdown" ma:internalName="Type_x0020_of_x0020_Document">
      <xsd:simpleType>
        <xsd:restriction base="dms:Choice">
          <xsd:enumeration value="Basics of the Brand"/>
          <xsd:enumeration value="Company profiles, boilerplate"/>
          <xsd:enumeration value="Presentation templates &amp; guidelines"/>
          <xsd:enumeration value="Proposal templates &amp; cover letters"/>
          <xsd:enumeration value="Report templates"/>
          <xsd:enumeration value="Letterhead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 ma:index="20" ma:displayName="Comments"/>
        <xsd:element name="keywords" minOccurs="0" maxOccurs="1" type="xsd:string" ma:index="1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spe:Receivers xmlns:spe="http://schemas.microsoft.com/sharepoint/events">
  <Receiver>
    <Name>Add Required Values.</Name>
    <Type>10001</Type>
    <SequenceNumber>200</SequenceNumber>
    <Assembly>KPMG.ItsGlobal.MW3.EventHandlers.Document_CheckIn, Version=1.0.0.0, Culture=neutral, PublicKeyToken=0a27d48d2dcadcba</Assembly>
    <Class>KPMG.ItsGlobal.MW3.EventHandlers.Document_CheckIn.Document_EventReceiver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7F190C-E3EA-4DB7-9F3E-937BB6477712}">
  <ds:schemaRefs>
    <ds:schemaRef ds:uri="http://schemas.microsoft.com/office/2006/metadata/properties"/>
    <ds:schemaRef ds:uri="http://schemas.microsoft.com/sharepoint/v3"/>
    <ds:schemaRef ds:uri="http://schemas.microsoft.com/sharepoint/v3/fields"/>
    <ds:schemaRef ds:uri="e145e5d9-9d42-4102-82cd-a5b4a2524752"/>
  </ds:schemaRefs>
</ds:datastoreItem>
</file>

<file path=customXml/itemProps2.xml><?xml version="1.0" encoding="utf-8"?>
<ds:datastoreItem xmlns:ds="http://schemas.openxmlformats.org/officeDocument/2006/customXml" ds:itemID="{662DC26B-BA59-42E7-B245-B4C0555AA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e145e5d9-9d42-4102-82cd-a5b4a252475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418F316-DC00-428D-84B2-BC9A68F114E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E6B3CF0-F201-4197-B52E-5079779FCF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10518</TotalTime>
  <Words>4140</Words>
  <Application>Microsoft Office PowerPoint</Application>
  <PresentationFormat>On-screen Show (4:3)</PresentationFormat>
  <Paragraphs>871</Paragraphs>
  <Slides>41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CREATE SCREEN</vt:lpstr>
      <vt:lpstr>think-cell Slide</vt:lpstr>
      <vt:lpstr>A BRIC országok villamosenergia-ipari kilátásai</vt:lpstr>
      <vt:lpstr>Tartalomjegyzék</vt:lpstr>
      <vt:lpstr>Népességi mutatók alakulása</vt:lpstr>
      <vt:lpstr>Népesség: BRIC</vt:lpstr>
      <vt:lpstr>Népesség Brazília és Oroszország</vt:lpstr>
      <vt:lpstr>Népesség India és Kína</vt:lpstr>
      <vt:lpstr>Gazdasági mutatók alakulása</vt:lpstr>
      <vt:lpstr>Gazdaság Brazília és Oroszország</vt:lpstr>
      <vt:lpstr>Gazdaság Brazília és Oroszország</vt:lpstr>
      <vt:lpstr>Gazdaság India és Kína</vt:lpstr>
      <vt:lpstr>Gazdaság India és Kína</vt:lpstr>
      <vt:lpstr>Villamosenergia-piac</vt:lpstr>
      <vt:lpstr>Brazília  Villamosenergia-piaci kereslet (1/2)</vt:lpstr>
      <vt:lpstr>Brazília  Villamosenergia-piaci kereslet (2/2)</vt:lpstr>
      <vt:lpstr>Brazília  Villamosenergia-piaci kínálat</vt:lpstr>
      <vt:lpstr>Oroszország Villamosenergia-piaci kereslet (1/2)</vt:lpstr>
      <vt:lpstr>Oroszország Villamosenergia-piaci kereslet (2/2)</vt:lpstr>
      <vt:lpstr>Oroszország Villamosenergia-piaci kínálat</vt:lpstr>
      <vt:lpstr>India Villamosenergia-piaci kereslet (1/2)</vt:lpstr>
      <vt:lpstr>India Villamosenergia-piaci kereslet (2/2)</vt:lpstr>
      <vt:lpstr>India Villamosenergia-piaci kínálat</vt:lpstr>
      <vt:lpstr>Kína Villamosenergia-piaci kereslet (1/2)</vt:lpstr>
      <vt:lpstr>Kína Villamosenergia-piaci kereslet (2/2)</vt:lpstr>
      <vt:lpstr>Kína Villamosenergia-piaci kínálat</vt:lpstr>
      <vt:lpstr>Villamosenergia-piaci kínálat összehasonlítása</vt:lpstr>
      <vt:lpstr>Brazília  Villamosenergia-piaci kínálat</vt:lpstr>
      <vt:lpstr>Oroszország Villamosenergia-piaci kínálat</vt:lpstr>
      <vt:lpstr>India Villamosenergia-piaci kínálat</vt:lpstr>
      <vt:lpstr>Kína Villamosenergia-piaci kínálat</vt:lpstr>
      <vt:lpstr>Következtetések</vt:lpstr>
      <vt:lpstr>Brazília</vt:lpstr>
      <vt:lpstr>Oroszország</vt:lpstr>
      <vt:lpstr>India</vt:lpstr>
      <vt:lpstr>Kína</vt:lpstr>
      <vt:lpstr>BRIC áttekintés</vt:lpstr>
      <vt:lpstr>Egy főre jutó GDP</vt:lpstr>
      <vt:lpstr>Elosztási veszteség és energiaintenzitás</vt:lpstr>
      <vt:lpstr>Teljes- és az egy főre eső villamosenergia-fogyasztás</vt:lpstr>
      <vt:lpstr>Villamosenergia-termelés összetétele</vt:lpstr>
      <vt:lpstr>Beruházási igények</vt:lpstr>
      <vt:lpstr>Kapcsolat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KPMG Screen 3:4 (2007 v4.0)</dc:title>
  <dc:creator>Nick Nifadéll</dc:creator>
  <cp:lastModifiedBy>aszepesi</cp:lastModifiedBy>
  <cp:revision>2002</cp:revision>
  <dcterms:created xsi:type="dcterms:W3CDTF">2010-10-27T15:39:50Z</dcterms:created>
  <dcterms:modified xsi:type="dcterms:W3CDTF">2011-03-17T11:58:31Z</dcterms:modified>
  <cp:contentType>KPMG Microweb 3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0x01010D000355073E61CB2A44A2980A5B70396E7D</vt:lpwstr>
  </property>
</Properties>
</file>