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xls" ContentType="application/vnd.ms-exce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notesSlides/notesSlide9.xml" ContentType="application/vnd.openxmlformats-officedocument.presentationml.notesSlide+xml"/>
  <Override PartName="/ppt/slides/slide79.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Lst>
  <p:notesMasterIdLst>
    <p:notesMasterId r:id="rId90"/>
  </p:notesMasterIdLst>
  <p:sldIdLst>
    <p:sldId id="256" r:id="rId2"/>
    <p:sldId id="531" r:id="rId3"/>
    <p:sldId id="523" r:id="rId4"/>
    <p:sldId id="520" r:id="rId5"/>
    <p:sldId id="449" r:id="rId6"/>
    <p:sldId id="388" r:id="rId7"/>
    <p:sldId id="524" r:id="rId8"/>
    <p:sldId id="527" r:id="rId9"/>
    <p:sldId id="257" r:id="rId10"/>
    <p:sldId id="259" r:id="rId11"/>
    <p:sldId id="325" r:id="rId12"/>
    <p:sldId id="345" r:id="rId13"/>
    <p:sldId id="322" r:id="rId14"/>
    <p:sldId id="461" r:id="rId15"/>
    <p:sldId id="462" r:id="rId16"/>
    <p:sldId id="491" r:id="rId17"/>
    <p:sldId id="472" r:id="rId18"/>
    <p:sldId id="422" r:id="rId19"/>
    <p:sldId id="533" r:id="rId20"/>
    <p:sldId id="413" r:id="rId21"/>
    <p:sldId id="359" r:id="rId22"/>
    <p:sldId id="439" r:id="rId23"/>
    <p:sldId id="276" r:id="rId24"/>
    <p:sldId id="419" r:id="rId25"/>
    <p:sldId id="447" r:id="rId26"/>
    <p:sldId id="492" r:id="rId27"/>
    <p:sldId id="283" r:id="rId28"/>
    <p:sldId id="506" r:id="rId29"/>
    <p:sldId id="505" r:id="rId30"/>
    <p:sldId id="526" r:id="rId31"/>
    <p:sldId id="430" r:id="rId32"/>
    <p:sldId id="431" r:id="rId33"/>
    <p:sldId id="441" r:id="rId34"/>
    <p:sldId id="291" r:id="rId35"/>
    <p:sldId id="295" r:id="rId36"/>
    <p:sldId id="399" r:id="rId37"/>
    <p:sldId id="400" r:id="rId38"/>
    <p:sldId id="401" r:id="rId39"/>
    <p:sldId id="296" r:id="rId40"/>
    <p:sldId id="446" r:id="rId41"/>
    <p:sldId id="515" r:id="rId42"/>
    <p:sldId id="521" r:id="rId43"/>
    <p:sldId id="516" r:id="rId44"/>
    <p:sldId id="517" r:id="rId45"/>
    <p:sldId id="518" r:id="rId46"/>
    <p:sldId id="469" r:id="rId47"/>
    <p:sldId id="444" r:id="rId48"/>
    <p:sldId id="445" r:id="rId49"/>
    <p:sldId id="519" r:id="rId50"/>
    <p:sldId id="498" r:id="rId51"/>
    <p:sldId id="342" r:id="rId52"/>
    <p:sldId id="301" r:id="rId53"/>
    <p:sldId id="302" r:id="rId54"/>
    <p:sldId id="340" r:id="rId55"/>
    <p:sldId id="341" r:id="rId56"/>
    <p:sldId id="470" r:id="rId57"/>
    <p:sldId id="507" r:id="rId58"/>
    <p:sldId id="509" r:id="rId59"/>
    <p:sldId id="510" r:id="rId60"/>
    <p:sldId id="511" r:id="rId61"/>
    <p:sldId id="512" r:id="rId62"/>
    <p:sldId id="530" r:id="rId63"/>
    <p:sldId id="499" r:id="rId64"/>
    <p:sldId id="532" r:id="rId65"/>
    <p:sldId id="500" r:id="rId66"/>
    <p:sldId id="305" r:id="rId67"/>
    <p:sldId id="528" r:id="rId68"/>
    <p:sldId id="356" r:id="rId69"/>
    <p:sldId id="495" r:id="rId70"/>
    <p:sldId id="474" r:id="rId71"/>
    <p:sldId id="475" r:id="rId72"/>
    <p:sldId id="476" r:id="rId73"/>
    <p:sldId id="522" r:id="rId74"/>
    <p:sldId id="477" r:id="rId75"/>
    <p:sldId id="487" r:id="rId76"/>
    <p:sldId id="371" r:id="rId77"/>
    <p:sldId id="368" r:id="rId78"/>
    <p:sldId id="443" r:id="rId79"/>
    <p:sldId id="442" r:id="rId80"/>
    <p:sldId id="480" r:id="rId81"/>
    <p:sldId id="481" r:id="rId82"/>
    <p:sldId id="482" r:id="rId83"/>
    <p:sldId id="483" r:id="rId84"/>
    <p:sldId id="484" r:id="rId85"/>
    <p:sldId id="372" r:id="rId86"/>
    <p:sldId id="373" r:id="rId87"/>
    <p:sldId id="529" r:id="rId88"/>
    <p:sldId id="319" r:id="rId89"/>
  </p:sldIdLst>
  <p:sldSz cx="9144000" cy="6858000" type="screen4x3"/>
  <p:notesSz cx="6858000" cy="9144000"/>
  <p:defaultTextStyle>
    <a:defPPr>
      <a:defRPr lang="hu-HU"/>
    </a:defPPr>
    <a:lvl1pPr algn="l" rtl="0" fontAlgn="base">
      <a:spcBef>
        <a:spcPct val="0"/>
      </a:spcBef>
      <a:spcAft>
        <a:spcPct val="0"/>
      </a:spcAft>
      <a:defRPr sz="3200" kern="1200">
        <a:solidFill>
          <a:srgbClr val="FFCC66"/>
        </a:solidFill>
        <a:effectLst>
          <a:outerShdw blurRad="38100" dist="38100" dir="2700000" algn="tl">
            <a:srgbClr val="000000">
              <a:alpha val="43137"/>
            </a:srgbClr>
          </a:outerShdw>
        </a:effectLst>
        <a:latin typeface="Arial" pitchFamily="34" charset="0"/>
        <a:ea typeface="+mn-ea"/>
        <a:cs typeface="+mn-cs"/>
      </a:defRPr>
    </a:lvl1pPr>
    <a:lvl2pPr marL="457200" algn="l" rtl="0" fontAlgn="base">
      <a:spcBef>
        <a:spcPct val="0"/>
      </a:spcBef>
      <a:spcAft>
        <a:spcPct val="0"/>
      </a:spcAft>
      <a:defRPr sz="3200" kern="1200">
        <a:solidFill>
          <a:srgbClr val="FFCC66"/>
        </a:solidFill>
        <a:effectLst>
          <a:outerShdw blurRad="38100" dist="38100" dir="2700000" algn="tl">
            <a:srgbClr val="000000">
              <a:alpha val="43137"/>
            </a:srgbClr>
          </a:outerShdw>
        </a:effectLst>
        <a:latin typeface="Arial" pitchFamily="34" charset="0"/>
        <a:ea typeface="+mn-ea"/>
        <a:cs typeface="+mn-cs"/>
      </a:defRPr>
    </a:lvl2pPr>
    <a:lvl3pPr marL="914400" algn="l" rtl="0" fontAlgn="base">
      <a:spcBef>
        <a:spcPct val="0"/>
      </a:spcBef>
      <a:spcAft>
        <a:spcPct val="0"/>
      </a:spcAft>
      <a:defRPr sz="3200" kern="1200">
        <a:solidFill>
          <a:srgbClr val="FFCC66"/>
        </a:solidFill>
        <a:effectLst>
          <a:outerShdw blurRad="38100" dist="38100" dir="2700000" algn="tl">
            <a:srgbClr val="000000">
              <a:alpha val="43137"/>
            </a:srgbClr>
          </a:outerShdw>
        </a:effectLst>
        <a:latin typeface="Arial" pitchFamily="34" charset="0"/>
        <a:ea typeface="+mn-ea"/>
        <a:cs typeface="+mn-cs"/>
      </a:defRPr>
    </a:lvl3pPr>
    <a:lvl4pPr marL="1371600" algn="l" rtl="0" fontAlgn="base">
      <a:spcBef>
        <a:spcPct val="0"/>
      </a:spcBef>
      <a:spcAft>
        <a:spcPct val="0"/>
      </a:spcAft>
      <a:defRPr sz="3200" kern="1200">
        <a:solidFill>
          <a:srgbClr val="FFCC66"/>
        </a:solidFill>
        <a:effectLst>
          <a:outerShdw blurRad="38100" dist="38100" dir="2700000" algn="tl">
            <a:srgbClr val="000000">
              <a:alpha val="43137"/>
            </a:srgbClr>
          </a:outerShdw>
        </a:effectLst>
        <a:latin typeface="Arial" pitchFamily="34" charset="0"/>
        <a:ea typeface="+mn-ea"/>
        <a:cs typeface="+mn-cs"/>
      </a:defRPr>
    </a:lvl4pPr>
    <a:lvl5pPr marL="1828800" algn="l" rtl="0" fontAlgn="base">
      <a:spcBef>
        <a:spcPct val="0"/>
      </a:spcBef>
      <a:spcAft>
        <a:spcPct val="0"/>
      </a:spcAft>
      <a:defRPr sz="3200" kern="1200">
        <a:solidFill>
          <a:srgbClr val="FFCC66"/>
        </a:solidFill>
        <a:effectLst>
          <a:outerShdw blurRad="38100" dist="38100" dir="2700000" algn="tl">
            <a:srgbClr val="000000">
              <a:alpha val="43137"/>
            </a:srgbClr>
          </a:outerShdw>
        </a:effectLst>
        <a:latin typeface="Arial" pitchFamily="34" charset="0"/>
        <a:ea typeface="+mn-ea"/>
        <a:cs typeface="+mn-cs"/>
      </a:defRPr>
    </a:lvl5pPr>
    <a:lvl6pPr marL="2286000" algn="l" defTabSz="914400" rtl="0" eaLnBrk="1" latinLnBrk="0" hangingPunct="1">
      <a:defRPr sz="3200" kern="1200">
        <a:solidFill>
          <a:srgbClr val="FFCC66"/>
        </a:solidFill>
        <a:effectLst>
          <a:outerShdw blurRad="38100" dist="38100" dir="2700000" algn="tl">
            <a:srgbClr val="000000">
              <a:alpha val="43137"/>
            </a:srgbClr>
          </a:outerShdw>
        </a:effectLst>
        <a:latin typeface="Arial" pitchFamily="34" charset="0"/>
        <a:ea typeface="+mn-ea"/>
        <a:cs typeface="+mn-cs"/>
      </a:defRPr>
    </a:lvl6pPr>
    <a:lvl7pPr marL="2743200" algn="l" defTabSz="914400" rtl="0" eaLnBrk="1" latinLnBrk="0" hangingPunct="1">
      <a:defRPr sz="3200" kern="1200">
        <a:solidFill>
          <a:srgbClr val="FFCC66"/>
        </a:solidFill>
        <a:effectLst>
          <a:outerShdw blurRad="38100" dist="38100" dir="2700000" algn="tl">
            <a:srgbClr val="000000">
              <a:alpha val="43137"/>
            </a:srgbClr>
          </a:outerShdw>
        </a:effectLst>
        <a:latin typeface="Arial" pitchFamily="34" charset="0"/>
        <a:ea typeface="+mn-ea"/>
        <a:cs typeface="+mn-cs"/>
      </a:defRPr>
    </a:lvl7pPr>
    <a:lvl8pPr marL="3200400" algn="l" defTabSz="914400" rtl="0" eaLnBrk="1" latinLnBrk="0" hangingPunct="1">
      <a:defRPr sz="3200" kern="1200">
        <a:solidFill>
          <a:srgbClr val="FFCC66"/>
        </a:solidFill>
        <a:effectLst>
          <a:outerShdw blurRad="38100" dist="38100" dir="2700000" algn="tl">
            <a:srgbClr val="000000">
              <a:alpha val="43137"/>
            </a:srgbClr>
          </a:outerShdw>
        </a:effectLst>
        <a:latin typeface="Arial" pitchFamily="34" charset="0"/>
        <a:ea typeface="+mn-ea"/>
        <a:cs typeface="+mn-cs"/>
      </a:defRPr>
    </a:lvl8pPr>
    <a:lvl9pPr marL="3657600" algn="l" defTabSz="914400" rtl="0" eaLnBrk="1" latinLnBrk="0" hangingPunct="1">
      <a:defRPr sz="3200" kern="1200">
        <a:solidFill>
          <a:srgbClr val="FFCC66"/>
        </a:solidFill>
        <a:effectLst>
          <a:outerShdw blurRad="38100" dist="38100" dir="2700000" algn="tl">
            <a:srgbClr val="000000">
              <a:alpha val="43137"/>
            </a:srgbClr>
          </a:outerShdw>
        </a:effectLst>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6600"/>
    <a:srgbClr val="FF3300"/>
    <a:srgbClr val="66FF66"/>
    <a:srgbClr val="00CC00"/>
    <a:srgbClr val="6699FF"/>
    <a:srgbClr val="00FFFF"/>
    <a:srgbClr val="99CCFF"/>
  </p:clrMru>
</p:presentationPr>
</file>

<file path=ppt/tableStyles.xml><?xml version="1.0" encoding="utf-8"?>
<a:tblStyleLst xmlns:a="http://schemas.openxmlformats.org/drawingml/2006/main" def="{5C22544A-7EE6-4342-B048-85BDC9FD1C3A}">
  <a:tblStyle styleId="{3C2FFA5D-87B4-456A-9821-1D502468CF0F}" styleName="Téma alapján készült stílus 1 – 1. jelölőszín">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éma alapján készült stílus 1 – 2. jelölőszín">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éma alapján készült stílus 1 – 3. jelölőszín">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8D230F3-CF80-4859-8CE7-A43EE81993B5}" styleName="Világos stílus 1 – 6. jelölőszín">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75DCB02-9BB8-47FD-8907-85C794F793BA}" styleName="Téma alapján készült stílus 1 – 4. jelölőszín">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éma alapján készült stílus 1 – 5. jelölőszín">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éma alapján készült stílus 1 – 6. jelölőszín">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E9639D4-E3E2-4D34-9284-5A2195B3D0D7}" styleName="Világos stílus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Világos stílus 2 – 1. jelölőszín">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Világos stílus 2 – 2. jelölőszín">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Világos stílus 2 – 3. jelölőszín">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Világos stílus 2 – 4. jelölőszín">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Közepesen sötét stílus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Közepesen sötét stílus 1 – 1. jelölőszín">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Közepesen sötét stílus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Közepesen sötét stílus 3 – 1. jelölőszín">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Világos stílus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Közepesen sötét stílus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Világos stílus 1 – 2. jelölőszín">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Világos stílus 1 – 1. jelölőszín">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22" autoAdjust="0"/>
  </p:normalViewPr>
  <p:slideViewPr>
    <p:cSldViewPr>
      <p:cViewPr>
        <p:scale>
          <a:sx n="75" d="100"/>
          <a:sy n="75" d="100"/>
        </p:scale>
        <p:origin x="198" y="5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munkalap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munkalap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munkalap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munkalap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munkalap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Munka\PPT-Munka\Munkak&#246;zi\F&#246;ldg&#225;zforr&#225;sok%20szerkezete%202009.xls"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munkalap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munkalap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munkalap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hu-HU"/>
  <c:chart>
    <c:autoTitleDeleted val="1"/>
    <c:view3D>
      <c:hPercent val="84"/>
      <c:depthPercent val="100"/>
      <c:rAngAx val="1"/>
    </c:view3D>
    <c:plotArea>
      <c:layout>
        <c:manualLayout>
          <c:layoutTarget val="inner"/>
          <c:xMode val="edge"/>
          <c:yMode val="edge"/>
          <c:x val="6.9841269841269843E-2"/>
          <c:y val="4.0767386091127122E-2"/>
          <c:w val="0.69365079365079396"/>
          <c:h val="0.82014388489208634"/>
        </c:manualLayout>
      </c:layout>
      <c:bar3DChart>
        <c:barDir val="col"/>
        <c:grouping val="clustered"/>
        <c:ser>
          <c:idx val="0"/>
          <c:order val="0"/>
          <c:tx>
            <c:strRef>
              <c:f>Sheet1!$A$2</c:f>
              <c:strCache>
                <c:ptCount val="1"/>
                <c:pt idx="0">
                  <c:v>USA</c:v>
                </c:pt>
              </c:strCache>
            </c:strRef>
          </c:tx>
          <c:cat>
            <c:strRef>
              <c:f>Sheet1!$B$1:$B$1</c:f>
              <c:strCache>
                <c:ptCount val="1"/>
                <c:pt idx="0">
                  <c:v>tonna/fő/év</c:v>
                </c:pt>
              </c:strCache>
            </c:strRef>
          </c:cat>
          <c:val>
            <c:numRef>
              <c:f>Sheet1!$B$2:$B$2</c:f>
              <c:numCache>
                <c:formatCode>General</c:formatCode>
                <c:ptCount val="1"/>
                <c:pt idx="0">
                  <c:v>23</c:v>
                </c:pt>
              </c:numCache>
            </c:numRef>
          </c:val>
        </c:ser>
        <c:ser>
          <c:idx val="1"/>
          <c:order val="1"/>
          <c:tx>
            <c:strRef>
              <c:f>Sheet1!$A$3</c:f>
              <c:strCache>
                <c:ptCount val="1"/>
                <c:pt idx="0">
                  <c:v>EU</c:v>
                </c:pt>
              </c:strCache>
            </c:strRef>
          </c:tx>
          <c:cat>
            <c:strRef>
              <c:f>Sheet1!$B$1:$B$1</c:f>
              <c:strCache>
                <c:ptCount val="1"/>
                <c:pt idx="0">
                  <c:v>tonna/fő/év</c:v>
                </c:pt>
              </c:strCache>
            </c:strRef>
          </c:cat>
          <c:val>
            <c:numRef>
              <c:f>Sheet1!$B$3:$B$3</c:f>
              <c:numCache>
                <c:formatCode>General</c:formatCode>
                <c:ptCount val="1"/>
                <c:pt idx="0">
                  <c:v>15</c:v>
                </c:pt>
              </c:numCache>
            </c:numRef>
          </c:val>
        </c:ser>
        <c:ser>
          <c:idx val="2"/>
          <c:order val="2"/>
          <c:tx>
            <c:strRef>
              <c:f>Sheet1!$A$4</c:f>
              <c:strCache>
                <c:ptCount val="1"/>
                <c:pt idx="0">
                  <c:v>Világátlag</c:v>
                </c:pt>
              </c:strCache>
            </c:strRef>
          </c:tx>
          <c:cat>
            <c:strRef>
              <c:f>Sheet1!$B$1:$B$1</c:f>
              <c:strCache>
                <c:ptCount val="1"/>
                <c:pt idx="0">
                  <c:v>tonna/fő/év</c:v>
                </c:pt>
              </c:strCache>
            </c:strRef>
          </c:cat>
          <c:val>
            <c:numRef>
              <c:f>Sheet1!$B$4:$B$4</c:f>
              <c:numCache>
                <c:formatCode>General</c:formatCode>
                <c:ptCount val="1"/>
                <c:pt idx="0">
                  <c:v>3.6</c:v>
                </c:pt>
              </c:numCache>
            </c:numRef>
          </c:val>
        </c:ser>
        <c:ser>
          <c:idx val="3"/>
          <c:order val="3"/>
          <c:tx>
            <c:strRef>
              <c:f>Sheet1!$A$5</c:f>
              <c:strCache>
                <c:ptCount val="1"/>
                <c:pt idx="0">
                  <c:v>India</c:v>
                </c:pt>
              </c:strCache>
            </c:strRef>
          </c:tx>
          <c:cat>
            <c:strRef>
              <c:f>Sheet1!$B$1:$B$1</c:f>
              <c:strCache>
                <c:ptCount val="1"/>
                <c:pt idx="0">
                  <c:v>tonna/fő/év</c:v>
                </c:pt>
              </c:strCache>
            </c:strRef>
          </c:cat>
          <c:val>
            <c:numRef>
              <c:f>Sheet1!$B$5:$B$5</c:f>
              <c:numCache>
                <c:formatCode>General</c:formatCode>
                <c:ptCount val="1"/>
                <c:pt idx="0">
                  <c:v>0.8</c:v>
                </c:pt>
              </c:numCache>
            </c:numRef>
          </c:val>
        </c:ser>
        <c:ser>
          <c:idx val="4"/>
          <c:order val="4"/>
          <c:tx>
            <c:strRef>
              <c:f>Sheet1!$A$6</c:f>
              <c:strCache>
                <c:ptCount val="1"/>
                <c:pt idx="0">
                  <c:v>Ethiópia</c:v>
                </c:pt>
              </c:strCache>
            </c:strRef>
          </c:tx>
          <c:cat>
            <c:strRef>
              <c:f>Sheet1!$B$1:$B$1</c:f>
              <c:strCache>
                <c:ptCount val="1"/>
                <c:pt idx="0">
                  <c:v>tonna/fő/év</c:v>
                </c:pt>
              </c:strCache>
            </c:strRef>
          </c:cat>
          <c:val>
            <c:numRef>
              <c:f>Sheet1!$B$6:$B$6</c:f>
              <c:numCache>
                <c:formatCode>General</c:formatCode>
                <c:ptCount val="1"/>
                <c:pt idx="0">
                  <c:v>0.2</c:v>
                </c:pt>
              </c:numCache>
            </c:numRef>
          </c:val>
        </c:ser>
        <c:ser>
          <c:idx val="5"/>
          <c:order val="5"/>
          <c:tx>
            <c:strRef>
              <c:f>Sheet1!$A$7</c:f>
              <c:strCache>
                <c:ptCount val="1"/>
                <c:pt idx="0">
                  <c:v>Nepál</c:v>
                </c:pt>
              </c:strCache>
            </c:strRef>
          </c:tx>
          <c:cat>
            <c:strRef>
              <c:f>Sheet1!$B$1:$B$1</c:f>
              <c:strCache>
                <c:ptCount val="1"/>
                <c:pt idx="0">
                  <c:v>tonna/fő/év</c:v>
                </c:pt>
              </c:strCache>
            </c:strRef>
          </c:cat>
          <c:val>
            <c:numRef>
              <c:f>Sheet1!$B$7:$B$7</c:f>
              <c:numCache>
                <c:formatCode>General</c:formatCode>
                <c:ptCount val="1"/>
                <c:pt idx="0">
                  <c:v>0.2</c:v>
                </c:pt>
              </c:numCache>
            </c:numRef>
          </c:val>
        </c:ser>
        <c:gapDepth val="0"/>
        <c:shape val="box"/>
        <c:axId val="59275136"/>
        <c:axId val="59276672"/>
        <c:axId val="0"/>
      </c:bar3DChart>
      <c:catAx>
        <c:axId val="59275136"/>
        <c:scaling>
          <c:orientation val="minMax"/>
        </c:scaling>
        <c:axPos val="b"/>
        <c:numFmt formatCode="General" sourceLinked="1"/>
        <c:tickLblPos val="low"/>
        <c:txPr>
          <a:bodyPr rot="0" vert="horz"/>
          <a:lstStyle/>
          <a:p>
            <a:pPr>
              <a:defRPr/>
            </a:pPr>
            <a:endParaRPr lang="hu-HU"/>
          </a:p>
        </c:txPr>
        <c:crossAx val="59276672"/>
        <c:crosses val="autoZero"/>
        <c:auto val="1"/>
        <c:lblAlgn val="ctr"/>
        <c:lblOffset val="100"/>
        <c:tickLblSkip val="1"/>
        <c:tickMarkSkip val="1"/>
      </c:catAx>
      <c:valAx>
        <c:axId val="59276672"/>
        <c:scaling>
          <c:orientation val="minMax"/>
        </c:scaling>
        <c:axPos val="l"/>
        <c:majorGridlines/>
        <c:numFmt formatCode="General" sourceLinked="1"/>
        <c:tickLblPos val="nextTo"/>
        <c:txPr>
          <a:bodyPr rot="0" vert="horz"/>
          <a:lstStyle/>
          <a:p>
            <a:pPr>
              <a:defRPr/>
            </a:pPr>
            <a:endParaRPr lang="hu-HU"/>
          </a:p>
        </c:txPr>
        <c:crossAx val="59275136"/>
        <c:crosses val="autoZero"/>
        <c:crossBetween val="between"/>
      </c:valAx>
    </c:plotArea>
    <c:legend>
      <c:legendPos val="r"/>
      <c:layout>
        <c:manualLayout>
          <c:xMode val="edge"/>
          <c:yMode val="edge"/>
          <c:x val="0.7809523809523804"/>
          <c:y val="0.24700239808153487"/>
          <c:w val="0.21269841269841278"/>
          <c:h val="0.50599520383693042"/>
        </c:manualLayout>
      </c:layout>
    </c:legend>
    <c:plotVisOnly val="1"/>
    <c:dispBlanksAs val="gap"/>
  </c:chart>
  <c:txPr>
    <a:bodyPr/>
    <a:lstStyle/>
    <a:p>
      <a:pPr>
        <a:defRPr sz="1800"/>
      </a:pPr>
      <a:endParaRPr lang="hu-H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hu-HU"/>
  <c:style val="10"/>
  <c:chart>
    <c:autoTitleDeleted val="1"/>
    <c:plotArea>
      <c:layout>
        <c:manualLayout>
          <c:layoutTarget val="inner"/>
          <c:xMode val="edge"/>
          <c:yMode val="edge"/>
          <c:x val="7.6086956521739135E-2"/>
          <c:y val="8.2397003745318331E-2"/>
          <c:w val="0.90458937198067602"/>
          <c:h val="0.7865168539325843"/>
        </c:manualLayout>
      </c:layout>
      <c:barChart>
        <c:barDir val="col"/>
        <c:grouping val="clustered"/>
        <c:ser>
          <c:idx val="0"/>
          <c:order val="0"/>
          <c:tx>
            <c:strRef>
              <c:f>Sheet1!$A$2</c:f>
              <c:strCache>
                <c:ptCount val="1"/>
                <c:pt idx="0">
                  <c:v>lakosság</c:v>
                </c:pt>
              </c:strCache>
            </c:strRef>
          </c:tx>
          <c:cat>
            <c:numRef>
              <c:f>Sheet1!$B$1:$F$1</c:f>
              <c:numCache>
                <c:formatCode>General</c:formatCode>
                <c:ptCount val="5"/>
                <c:pt idx="0">
                  <c:v>2005</c:v>
                </c:pt>
                <c:pt idx="1">
                  <c:v>2010</c:v>
                </c:pt>
                <c:pt idx="2">
                  <c:v>2020</c:v>
                </c:pt>
                <c:pt idx="3">
                  <c:v>2030</c:v>
                </c:pt>
                <c:pt idx="4">
                  <c:v>2050</c:v>
                </c:pt>
              </c:numCache>
            </c:numRef>
          </c:cat>
          <c:val>
            <c:numRef>
              <c:f>Sheet1!$B$2:$F$2</c:f>
              <c:numCache>
                <c:formatCode>General</c:formatCode>
                <c:ptCount val="5"/>
                <c:pt idx="0">
                  <c:v>6.7</c:v>
                </c:pt>
                <c:pt idx="1">
                  <c:v>7.2</c:v>
                </c:pt>
                <c:pt idx="2">
                  <c:v>7.8</c:v>
                </c:pt>
                <c:pt idx="3">
                  <c:v>8.5</c:v>
                </c:pt>
                <c:pt idx="4">
                  <c:v>9</c:v>
                </c:pt>
              </c:numCache>
            </c:numRef>
          </c:val>
        </c:ser>
        <c:ser>
          <c:idx val="1"/>
          <c:order val="1"/>
          <c:tx>
            <c:strRef>
              <c:f>Sheet1!$A$3</c:f>
              <c:strCache>
                <c:ptCount val="1"/>
              </c:strCache>
            </c:strRef>
          </c:tx>
          <c:cat>
            <c:numRef>
              <c:f>Sheet1!$B$1:$F$1</c:f>
              <c:numCache>
                <c:formatCode>General</c:formatCode>
                <c:ptCount val="5"/>
                <c:pt idx="0">
                  <c:v>2005</c:v>
                </c:pt>
                <c:pt idx="1">
                  <c:v>2010</c:v>
                </c:pt>
                <c:pt idx="2">
                  <c:v>2020</c:v>
                </c:pt>
                <c:pt idx="3">
                  <c:v>2030</c:v>
                </c:pt>
                <c:pt idx="4">
                  <c:v>2050</c:v>
                </c:pt>
              </c:numCache>
            </c:numRef>
          </c:cat>
          <c:val>
            <c:numRef>
              <c:f>Sheet1!$B$3:$F$3</c:f>
              <c:numCache>
                <c:formatCode>General</c:formatCode>
                <c:ptCount val="5"/>
                <c:pt idx="0">
                  <c:v>0</c:v>
                </c:pt>
                <c:pt idx="1">
                  <c:v>0</c:v>
                </c:pt>
                <c:pt idx="2">
                  <c:v>0</c:v>
                </c:pt>
                <c:pt idx="3">
                  <c:v>0</c:v>
                </c:pt>
              </c:numCache>
            </c:numRef>
          </c:val>
        </c:ser>
        <c:ser>
          <c:idx val="2"/>
          <c:order val="2"/>
          <c:tx>
            <c:strRef>
              <c:f>Sheet1!$A$4</c:f>
              <c:strCache>
                <c:ptCount val="1"/>
                <c:pt idx="0">
                  <c:v>gáz</c:v>
                </c:pt>
              </c:strCache>
            </c:strRef>
          </c:tx>
          <c:cat>
            <c:numRef>
              <c:f>Sheet1!$B$1:$F$1</c:f>
              <c:numCache>
                <c:formatCode>General</c:formatCode>
                <c:ptCount val="5"/>
                <c:pt idx="0">
                  <c:v>2005</c:v>
                </c:pt>
                <c:pt idx="1">
                  <c:v>2010</c:v>
                </c:pt>
                <c:pt idx="2">
                  <c:v>2020</c:v>
                </c:pt>
                <c:pt idx="3">
                  <c:v>2030</c:v>
                </c:pt>
                <c:pt idx="4">
                  <c:v>2050</c:v>
                </c:pt>
              </c:numCache>
            </c:numRef>
          </c:cat>
          <c:val>
            <c:numRef>
              <c:f>Sheet1!$B$4:$F$4</c:f>
              <c:numCache>
                <c:formatCode>General</c:formatCode>
                <c:ptCount val="5"/>
                <c:pt idx="0">
                  <c:v>3.4</c:v>
                </c:pt>
                <c:pt idx="1">
                  <c:v>4</c:v>
                </c:pt>
                <c:pt idx="2">
                  <c:v>5.2</c:v>
                </c:pt>
                <c:pt idx="3">
                  <c:v>6.4</c:v>
                </c:pt>
                <c:pt idx="4">
                  <c:v>7.3</c:v>
                </c:pt>
              </c:numCache>
            </c:numRef>
          </c:val>
        </c:ser>
        <c:ser>
          <c:idx val="3"/>
          <c:order val="3"/>
          <c:tx>
            <c:strRef>
              <c:f>Sheet1!$A$5</c:f>
              <c:strCache>
                <c:ptCount val="1"/>
                <c:pt idx="0">
                  <c:v>olaj</c:v>
                </c:pt>
              </c:strCache>
            </c:strRef>
          </c:tx>
          <c:cat>
            <c:numRef>
              <c:f>Sheet1!$B$1:$F$1</c:f>
              <c:numCache>
                <c:formatCode>General</c:formatCode>
                <c:ptCount val="5"/>
                <c:pt idx="0">
                  <c:v>2005</c:v>
                </c:pt>
                <c:pt idx="1">
                  <c:v>2010</c:v>
                </c:pt>
                <c:pt idx="2">
                  <c:v>2020</c:v>
                </c:pt>
                <c:pt idx="3">
                  <c:v>2030</c:v>
                </c:pt>
                <c:pt idx="4">
                  <c:v>2050</c:v>
                </c:pt>
              </c:numCache>
            </c:numRef>
          </c:cat>
          <c:val>
            <c:numRef>
              <c:f>Sheet1!$B$5:$F$5</c:f>
              <c:numCache>
                <c:formatCode>General</c:formatCode>
                <c:ptCount val="5"/>
                <c:pt idx="0">
                  <c:v>5.6</c:v>
                </c:pt>
                <c:pt idx="1">
                  <c:v>6.4</c:v>
                </c:pt>
                <c:pt idx="2">
                  <c:v>7.2</c:v>
                </c:pt>
                <c:pt idx="3">
                  <c:v>8.2000000000000011</c:v>
                </c:pt>
                <c:pt idx="4">
                  <c:v>8</c:v>
                </c:pt>
              </c:numCache>
            </c:numRef>
          </c:val>
        </c:ser>
        <c:ser>
          <c:idx val="4"/>
          <c:order val="4"/>
          <c:tx>
            <c:strRef>
              <c:f>Sheet1!$A$6</c:f>
              <c:strCache>
                <c:ptCount val="1"/>
                <c:pt idx="0">
                  <c:v>szén</c:v>
                </c:pt>
              </c:strCache>
            </c:strRef>
          </c:tx>
          <c:cat>
            <c:numRef>
              <c:f>Sheet1!$B$1:$F$1</c:f>
              <c:numCache>
                <c:formatCode>General</c:formatCode>
                <c:ptCount val="5"/>
                <c:pt idx="0">
                  <c:v>2005</c:v>
                </c:pt>
                <c:pt idx="1">
                  <c:v>2010</c:v>
                </c:pt>
                <c:pt idx="2">
                  <c:v>2020</c:v>
                </c:pt>
                <c:pt idx="3">
                  <c:v>2030</c:v>
                </c:pt>
                <c:pt idx="4">
                  <c:v>2050</c:v>
                </c:pt>
              </c:numCache>
            </c:numRef>
          </c:cat>
          <c:val>
            <c:numRef>
              <c:f>Sheet1!$B$6:$F$6</c:f>
              <c:numCache>
                <c:formatCode>General</c:formatCode>
                <c:ptCount val="5"/>
                <c:pt idx="0">
                  <c:v>4.3</c:v>
                </c:pt>
                <c:pt idx="1">
                  <c:v>4.5</c:v>
                </c:pt>
                <c:pt idx="2">
                  <c:v>5</c:v>
                </c:pt>
                <c:pt idx="3">
                  <c:v>5.8</c:v>
                </c:pt>
                <c:pt idx="4">
                  <c:v>6.8</c:v>
                </c:pt>
              </c:numCache>
            </c:numRef>
          </c:val>
        </c:ser>
        <c:overlap val="-20"/>
        <c:axId val="67660416"/>
        <c:axId val="67666304"/>
      </c:barChart>
      <c:catAx>
        <c:axId val="67660416"/>
        <c:scaling>
          <c:orientation val="minMax"/>
        </c:scaling>
        <c:axPos val="b"/>
        <c:majorGridlines/>
        <c:numFmt formatCode="General" sourceLinked="1"/>
        <c:tickLblPos val="nextTo"/>
        <c:txPr>
          <a:bodyPr rot="0" vert="horz"/>
          <a:lstStyle/>
          <a:p>
            <a:pPr>
              <a:defRPr/>
            </a:pPr>
            <a:endParaRPr lang="hu-HU"/>
          </a:p>
        </c:txPr>
        <c:crossAx val="67666304"/>
        <c:crosses val="autoZero"/>
        <c:auto val="1"/>
        <c:lblAlgn val="ctr"/>
        <c:lblOffset val="100"/>
        <c:tickLblSkip val="1"/>
        <c:tickMarkSkip val="1"/>
      </c:catAx>
      <c:valAx>
        <c:axId val="67666304"/>
        <c:scaling>
          <c:orientation val="minMax"/>
        </c:scaling>
        <c:axPos val="l"/>
        <c:numFmt formatCode="General" sourceLinked="1"/>
        <c:tickLblPos val="nextTo"/>
        <c:txPr>
          <a:bodyPr rot="0" vert="horz"/>
          <a:lstStyle/>
          <a:p>
            <a:pPr>
              <a:defRPr/>
            </a:pPr>
            <a:endParaRPr lang="hu-HU"/>
          </a:p>
        </c:txPr>
        <c:crossAx val="67660416"/>
        <c:crosses val="autoZero"/>
        <c:crossBetween val="between"/>
      </c:valAx>
    </c:plotArea>
    <c:legend>
      <c:legendPos val="r"/>
      <c:legendEntry>
        <c:idx val="1"/>
        <c:delete val="1"/>
      </c:legendEntry>
      <c:layout>
        <c:manualLayout>
          <c:xMode val="edge"/>
          <c:yMode val="edge"/>
          <c:x val="0.10386473429951695"/>
          <c:y val="1.8726591760299639E-3"/>
          <c:w val="0.8417874396135272"/>
          <c:h val="7.4906367041198546E-2"/>
        </c:manualLayout>
      </c:layout>
    </c:legend>
    <c:plotVisOnly val="1"/>
    <c:dispBlanksAs val="gap"/>
  </c:chart>
  <c:txPr>
    <a:bodyPr/>
    <a:lstStyle/>
    <a:p>
      <a:pPr>
        <a:defRPr sz="1800"/>
      </a:pPr>
      <a:endParaRPr lang="hu-H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hu-HU"/>
  <c:chart>
    <c:autoTitleDeleted val="1"/>
    <c:plotArea>
      <c:layout>
        <c:manualLayout>
          <c:layoutTarget val="inner"/>
          <c:xMode val="edge"/>
          <c:yMode val="edge"/>
          <c:x val="0.18453038674033165"/>
          <c:y val="2.2033898305084759E-2"/>
          <c:w val="0.78674033149171274"/>
          <c:h val="0.83389830508474572"/>
        </c:manualLayout>
      </c:layout>
      <c:barChart>
        <c:barDir val="bar"/>
        <c:grouping val="clustered"/>
        <c:ser>
          <c:idx val="0"/>
          <c:order val="0"/>
          <c:tx>
            <c:strRef>
              <c:f>Sheet1!$A$2</c:f>
              <c:strCache>
                <c:ptCount val="1"/>
                <c:pt idx="0">
                  <c:v>2002-ben</c:v>
                </c:pt>
              </c:strCache>
            </c:strRef>
          </c:tx>
          <c:spPr>
            <a:solidFill>
              <a:srgbClr val="CCFFCC"/>
            </a:solidFill>
            <a:ln w="12273">
              <a:solidFill>
                <a:schemeClr val="tx1"/>
              </a:solidFill>
              <a:prstDash val="solid"/>
            </a:ln>
          </c:spPr>
          <c:cat>
            <c:strRef>
              <c:f>Sheet1!$B$1:$H$1</c:f>
              <c:strCache>
                <c:ptCount val="6"/>
                <c:pt idx="0">
                  <c:v>ÖSSZESEN</c:v>
                </c:pt>
                <c:pt idx="1">
                  <c:v>biomassza</c:v>
                </c:pt>
                <c:pt idx="2">
                  <c:v>víz</c:v>
                </c:pt>
                <c:pt idx="3">
                  <c:v>hulladék</c:v>
                </c:pt>
                <c:pt idx="4">
                  <c:v>szélerőmű</c:v>
                </c:pt>
                <c:pt idx="5">
                  <c:v>biogáz</c:v>
                </c:pt>
              </c:strCache>
            </c:strRef>
          </c:cat>
          <c:val>
            <c:numRef>
              <c:f>Sheet1!$B$2:$H$2</c:f>
              <c:numCache>
                <c:formatCode>General</c:formatCode>
                <c:ptCount val="6"/>
                <c:pt idx="0">
                  <c:v>261</c:v>
                </c:pt>
                <c:pt idx="1">
                  <c:v>5</c:v>
                </c:pt>
                <c:pt idx="2">
                  <c:v>195</c:v>
                </c:pt>
                <c:pt idx="3">
                  <c:v>49</c:v>
                </c:pt>
                <c:pt idx="4">
                  <c:v>1</c:v>
                </c:pt>
                <c:pt idx="5">
                  <c:v>11</c:v>
                </c:pt>
              </c:numCache>
            </c:numRef>
          </c:val>
        </c:ser>
        <c:ser>
          <c:idx val="1"/>
          <c:order val="1"/>
          <c:tx>
            <c:strRef>
              <c:f>Sheet1!$A$3</c:f>
              <c:strCache>
                <c:ptCount val="1"/>
                <c:pt idx="0">
                  <c:v>2003-ban</c:v>
                </c:pt>
              </c:strCache>
            </c:strRef>
          </c:tx>
          <c:spPr>
            <a:solidFill>
              <a:srgbClr val="00FF00"/>
            </a:solidFill>
            <a:ln w="12273">
              <a:solidFill>
                <a:schemeClr val="tx1"/>
              </a:solidFill>
              <a:prstDash val="solid"/>
            </a:ln>
          </c:spPr>
          <c:cat>
            <c:strRef>
              <c:f>Sheet1!$B$1:$H$1</c:f>
              <c:strCache>
                <c:ptCount val="6"/>
                <c:pt idx="0">
                  <c:v>ÖSSZESEN</c:v>
                </c:pt>
                <c:pt idx="1">
                  <c:v>biomassza</c:v>
                </c:pt>
                <c:pt idx="2">
                  <c:v>víz</c:v>
                </c:pt>
                <c:pt idx="3">
                  <c:v>hulladék</c:v>
                </c:pt>
                <c:pt idx="4">
                  <c:v>szélerőmű</c:v>
                </c:pt>
                <c:pt idx="5">
                  <c:v>biogáz</c:v>
                </c:pt>
              </c:strCache>
            </c:strRef>
          </c:cat>
          <c:val>
            <c:numRef>
              <c:f>Sheet1!$B$3:$H$3</c:f>
              <c:numCache>
                <c:formatCode>General</c:formatCode>
                <c:ptCount val="6"/>
                <c:pt idx="0">
                  <c:v>324</c:v>
                </c:pt>
                <c:pt idx="1">
                  <c:v>83</c:v>
                </c:pt>
                <c:pt idx="2">
                  <c:v>165</c:v>
                </c:pt>
                <c:pt idx="3">
                  <c:v>56</c:v>
                </c:pt>
                <c:pt idx="4">
                  <c:v>4</c:v>
                </c:pt>
                <c:pt idx="5">
                  <c:v>16</c:v>
                </c:pt>
              </c:numCache>
            </c:numRef>
          </c:val>
        </c:ser>
        <c:ser>
          <c:idx val="2"/>
          <c:order val="2"/>
          <c:tx>
            <c:strRef>
              <c:f>Sheet1!$A$4</c:f>
              <c:strCache>
                <c:ptCount val="1"/>
                <c:pt idx="0">
                  <c:v>2004-ben</c:v>
                </c:pt>
              </c:strCache>
            </c:strRef>
          </c:tx>
          <c:spPr>
            <a:solidFill>
              <a:srgbClr val="99CC00"/>
            </a:solidFill>
            <a:ln w="12273">
              <a:solidFill>
                <a:schemeClr val="tx1"/>
              </a:solidFill>
              <a:prstDash val="solid"/>
            </a:ln>
          </c:spPr>
          <c:cat>
            <c:strRef>
              <c:f>Sheet1!$B$1:$H$1</c:f>
              <c:strCache>
                <c:ptCount val="6"/>
                <c:pt idx="0">
                  <c:v>ÖSSZESEN</c:v>
                </c:pt>
                <c:pt idx="1">
                  <c:v>biomassza</c:v>
                </c:pt>
                <c:pt idx="2">
                  <c:v>víz</c:v>
                </c:pt>
                <c:pt idx="3">
                  <c:v>hulladék</c:v>
                </c:pt>
                <c:pt idx="4">
                  <c:v>szélerőmű</c:v>
                </c:pt>
                <c:pt idx="5">
                  <c:v>biogáz</c:v>
                </c:pt>
              </c:strCache>
            </c:strRef>
          </c:cat>
          <c:val>
            <c:numRef>
              <c:f>Sheet1!$B$4:$H$4</c:f>
              <c:numCache>
                <c:formatCode>General</c:formatCode>
                <c:ptCount val="6"/>
                <c:pt idx="0">
                  <c:v>865</c:v>
                </c:pt>
                <c:pt idx="1">
                  <c:v>565</c:v>
                </c:pt>
                <c:pt idx="2">
                  <c:v>202</c:v>
                </c:pt>
                <c:pt idx="3">
                  <c:v>74</c:v>
                </c:pt>
                <c:pt idx="4">
                  <c:v>5</c:v>
                </c:pt>
                <c:pt idx="5">
                  <c:v>19</c:v>
                </c:pt>
              </c:numCache>
            </c:numRef>
          </c:val>
        </c:ser>
        <c:ser>
          <c:idx val="3"/>
          <c:order val="3"/>
          <c:tx>
            <c:strRef>
              <c:f>Sheet1!$A$5</c:f>
              <c:strCache>
                <c:ptCount val="1"/>
                <c:pt idx="0">
                  <c:v>2005-ben</c:v>
                </c:pt>
              </c:strCache>
            </c:strRef>
          </c:tx>
          <c:spPr>
            <a:solidFill>
              <a:srgbClr val="808000"/>
            </a:solidFill>
            <a:ln w="12273">
              <a:solidFill>
                <a:schemeClr val="tx1"/>
              </a:solidFill>
              <a:prstDash val="solid"/>
            </a:ln>
          </c:spPr>
          <c:cat>
            <c:strRef>
              <c:f>Sheet1!$B$1:$H$1</c:f>
              <c:strCache>
                <c:ptCount val="6"/>
                <c:pt idx="0">
                  <c:v>ÖSSZESEN</c:v>
                </c:pt>
                <c:pt idx="1">
                  <c:v>biomassza</c:v>
                </c:pt>
                <c:pt idx="2">
                  <c:v>víz</c:v>
                </c:pt>
                <c:pt idx="3">
                  <c:v>hulladék</c:v>
                </c:pt>
                <c:pt idx="4">
                  <c:v>szélerőmű</c:v>
                </c:pt>
                <c:pt idx="5">
                  <c:v>biogáz</c:v>
                </c:pt>
              </c:strCache>
            </c:strRef>
          </c:cat>
          <c:val>
            <c:numRef>
              <c:f>Sheet1!$B$5:$H$5</c:f>
              <c:numCache>
                <c:formatCode>General</c:formatCode>
                <c:ptCount val="6"/>
                <c:pt idx="0">
                  <c:v>1641</c:v>
                </c:pt>
                <c:pt idx="1">
                  <c:v>1305</c:v>
                </c:pt>
                <c:pt idx="2">
                  <c:v>182</c:v>
                </c:pt>
                <c:pt idx="3">
                  <c:v>125</c:v>
                </c:pt>
                <c:pt idx="4">
                  <c:v>9</c:v>
                </c:pt>
                <c:pt idx="5">
                  <c:v>20</c:v>
                </c:pt>
              </c:numCache>
            </c:numRef>
          </c:val>
        </c:ser>
        <c:ser>
          <c:idx val="4"/>
          <c:order val="4"/>
          <c:tx>
            <c:strRef>
              <c:f>Sheet1!$A$6</c:f>
              <c:strCache>
                <c:ptCount val="1"/>
                <c:pt idx="0">
                  <c:v>2006-ban</c:v>
                </c:pt>
              </c:strCache>
            </c:strRef>
          </c:tx>
          <c:spPr>
            <a:solidFill>
              <a:srgbClr val="339966"/>
            </a:solidFill>
            <a:ln w="12273">
              <a:solidFill>
                <a:schemeClr val="tx1"/>
              </a:solidFill>
              <a:prstDash val="solid"/>
            </a:ln>
          </c:spPr>
          <c:cat>
            <c:strRef>
              <c:f>Sheet1!$B$1:$H$1</c:f>
              <c:strCache>
                <c:ptCount val="6"/>
                <c:pt idx="0">
                  <c:v>ÖSSZESEN</c:v>
                </c:pt>
                <c:pt idx="1">
                  <c:v>biomassza</c:v>
                </c:pt>
                <c:pt idx="2">
                  <c:v>víz</c:v>
                </c:pt>
                <c:pt idx="3">
                  <c:v>hulladék</c:v>
                </c:pt>
                <c:pt idx="4">
                  <c:v>szélerőmű</c:v>
                </c:pt>
                <c:pt idx="5">
                  <c:v>biogáz</c:v>
                </c:pt>
              </c:strCache>
            </c:strRef>
          </c:cat>
          <c:val>
            <c:numRef>
              <c:f>Sheet1!$B$6:$H$6</c:f>
              <c:numCache>
                <c:formatCode>General</c:formatCode>
                <c:ptCount val="6"/>
                <c:pt idx="0">
                  <c:v>1365</c:v>
                </c:pt>
                <c:pt idx="1">
                  <c:v>983</c:v>
                </c:pt>
                <c:pt idx="2">
                  <c:v>181</c:v>
                </c:pt>
                <c:pt idx="3">
                  <c:v>137</c:v>
                </c:pt>
                <c:pt idx="4">
                  <c:v>40</c:v>
                </c:pt>
                <c:pt idx="5">
                  <c:v>24</c:v>
                </c:pt>
              </c:numCache>
            </c:numRef>
          </c:val>
        </c:ser>
        <c:ser>
          <c:idx val="5"/>
          <c:order val="5"/>
          <c:tx>
            <c:strRef>
              <c:f>Sheet1!$A$7</c:f>
              <c:strCache>
                <c:ptCount val="1"/>
                <c:pt idx="0">
                  <c:v>2007-ben</c:v>
                </c:pt>
              </c:strCache>
            </c:strRef>
          </c:tx>
          <c:spPr>
            <a:solidFill>
              <a:srgbClr val="008000"/>
            </a:solidFill>
            <a:ln w="12273">
              <a:solidFill>
                <a:schemeClr val="tx1"/>
              </a:solidFill>
              <a:prstDash val="solid"/>
            </a:ln>
          </c:spPr>
          <c:cat>
            <c:strRef>
              <c:f>Sheet1!$B$1:$H$1</c:f>
              <c:strCache>
                <c:ptCount val="6"/>
                <c:pt idx="0">
                  <c:v>ÖSSZESEN</c:v>
                </c:pt>
                <c:pt idx="1">
                  <c:v>biomassza</c:v>
                </c:pt>
                <c:pt idx="2">
                  <c:v>víz</c:v>
                </c:pt>
                <c:pt idx="3">
                  <c:v>hulladék</c:v>
                </c:pt>
                <c:pt idx="4">
                  <c:v>szélerőmű</c:v>
                </c:pt>
                <c:pt idx="5">
                  <c:v>biogáz</c:v>
                </c:pt>
              </c:strCache>
            </c:strRef>
          </c:cat>
          <c:val>
            <c:numRef>
              <c:f>Sheet1!$B$7:$H$7</c:f>
              <c:numCache>
                <c:formatCode>General</c:formatCode>
                <c:ptCount val="6"/>
                <c:pt idx="0">
                  <c:v>1674</c:v>
                </c:pt>
                <c:pt idx="1">
                  <c:v>1194</c:v>
                </c:pt>
                <c:pt idx="2">
                  <c:v>204</c:v>
                </c:pt>
                <c:pt idx="3">
                  <c:v>140</c:v>
                </c:pt>
                <c:pt idx="4">
                  <c:v>109</c:v>
                </c:pt>
                <c:pt idx="5">
                  <c:v>26</c:v>
                </c:pt>
              </c:numCache>
            </c:numRef>
          </c:val>
        </c:ser>
        <c:ser>
          <c:idx val="6"/>
          <c:order val="6"/>
          <c:tx>
            <c:strRef>
              <c:f>Sheet1!$A$8</c:f>
              <c:strCache>
                <c:ptCount val="1"/>
                <c:pt idx="0">
                  <c:v>2008-ban</c:v>
                </c:pt>
              </c:strCache>
            </c:strRef>
          </c:tx>
          <c:spPr>
            <a:solidFill>
              <a:srgbClr val="003300"/>
            </a:solidFill>
            <a:ln w="12273">
              <a:solidFill>
                <a:schemeClr val="tx1"/>
              </a:solidFill>
              <a:prstDash val="solid"/>
            </a:ln>
          </c:spPr>
          <c:cat>
            <c:strRef>
              <c:f>Sheet1!$B$1:$H$1</c:f>
              <c:strCache>
                <c:ptCount val="6"/>
                <c:pt idx="0">
                  <c:v>ÖSSZESEN</c:v>
                </c:pt>
                <c:pt idx="1">
                  <c:v>biomassza</c:v>
                </c:pt>
                <c:pt idx="2">
                  <c:v>víz</c:v>
                </c:pt>
                <c:pt idx="3">
                  <c:v>hulladék</c:v>
                </c:pt>
                <c:pt idx="4">
                  <c:v>szélerőmű</c:v>
                </c:pt>
                <c:pt idx="5">
                  <c:v>biogáz</c:v>
                </c:pt>
              </c:strCache>
            </c:strRef>
          </c:cat>
          <c:val>
            <c:numRef>
              <c:f>Sheet1!$B$8:$H$8</c:f>
              <c:numCache>
                <c:formatCode>General</c:formatCode>
                <c:ptCount val="6"/>
                <c:pt idx="0">
                  <c:v>2224</c:v>
                </c:pt>
                <c:pt idx="1">
                  <c:v>1664</c:v>
                </c:pt>
                <c:pt idx="2">
                  <c:v>208</c:v>
                </c:pt>
                <c:pt idx="3">
                  <c:v>138</c:v>
                </c:pt>
                <c:pt idx="4">
                  <c:v>183</c:v>
                </c:pt>
                <c:pt idx="5">
                  <c:v>28</c:v>
                </c:pt>
              </c:numCache>
            </c:numRef>
          </c:val>
        </c:ser>
        <c:gapWidth val="60"/>
        <c:axId val="68347776"/>
        <c:axId val="68349312"/>
      </c:barChart>
      <c:catAx>
        <c:axId val="68347776"/>
        <c:scaling>
          <c:orientation val="minMax"/>
        </c:scaling>
        <c:axPos val="l"/>
        <c:majorGridlines>
          <c:spPr>
            <a:ln w="12273">
              <a:solidFill>
                <a:schemeClr val="tx1"/>
              </a:solidFill>
              <a:prstDash val="sysDash"/>
            </a:ln>
          </c:spPr>
        </c:majorGridlines>
        <c:numFmt formatCode="General" sourceLinked="1"/>
        <c:tickLblPos val="nextTo"/>
        <c:spPr>
          <a:ln w="3068">
            <a:solidFill>
              <a:schemeClr val="tx1"/>
            </a:solidFill>
            <a:prstDash val="solid"/>
          </a:ln>
        </c:spPr>
        <c:txPr>
          <a:bodyPr rot="0" vert="horz"/>
          <a:lstStyle/>
          <a:p>
            <a:pPr>
              <a:defRPr sz="1764" b="1" i="0" u="none" strike="noStrike" baseline="0">
                <a:solidFill>
                  <a:schemeClr val="tx1"/>
                </a:solidFill>
                <a:latin typeface="Arial"/>
                <a:ea typeface="Arial"/>
                <a:cs typeface="Arial"/>
              </a:defRPr>
            </a:pPr>
            <a:endParaRPr lang="hu-HU"/>
          </a:p>
        </c:txPr>
        <c:crossAx val="68349312"/>
        <c:crosses val="autoZero"/>
        <c:auto val="1"/>
        <c:lblAlgn val="ctr"/>
        <c:lblOffset val="100"/>
        <c:tickLblSkip val="1"/>
        <c:tickMarkSkip val="1"/>
      </c:catAx>
      <c:valAx>
        <c:axId val="68349312"/>
        <c:scaling>
          <c:orientation val="minMax"/>
          <c:max val="2500"/>
        </c:scaling>
        <c:axPos val="b"/>
        <c:majorGridlines>
          <c:spPr>
            <a:ln w="12273">
              <a:solidFill>
                <a:schemeClr val="tx1"/>
              </a:solidFill>
              <a:prstDash val="sysDash"/>
            </a:ln>
          </c:spPr>
        </c:majorGridlines>
        <c:title>
          <c:tx>
            <c:rich>
              <a:bodyPr/>
              <a:lstStyle/>
              <a:p>
                <a:pPr>
                  <a:defRPr sz="1595" b="1" i="0" u="none" strike="noStrike" baseline="0">
                    <a:solidFill>
                      <a:schemeClr val="tx1"/>
                    </a:solidFill>
                    <a:latin typeface="Arial"/>
                    <a:ea typeface="Arial"/>
                    <a:cs typeface="Arial"/>
                  </a:defRPr>
                </a:pPr>
                <a:r>
                  <a:rPr lang="hu-HU"/>
                  <a:t>kiadott villamos energia, GWh/a</a:t>
                </a:r>
              </a:p>
            </c:rich>
          </c:tx>
          <c:layout>
            <c:manualLayout>
              <c:xMode val="edge"/>
              <c:yMode val="edge"/>
              <c:x val="0.39558011049723774"/>
              <c:y val="0.92881355932203358"/>
            </c:manualLayout>
          </c:layout>
          <c:spPr>
            <a:noFill/>
            <a:ln w="24547">
              <a:noFill/>
            </a:ln>
          </c:spPr>
        </c:title>
        <c:numFmt formatCode="General" sourceLinked="1"/>
        <c:minorTickMark val="out"/>
        <c:tickLblPos val="nextTo"/>
        <c:spPr>
          <a:ln w="3068">
            <a:solidFill>
              <a:schemeClr val="tx1"/>
            </a:solidFill>
            <a:prstDash val="solid"/>
          </a:ln>
        </c:spPr>
        <c:txPr>
          <a:bodyPr rot="0" vert="horz"/>
          <a:lstStyle/>
          <a:p>
            <a:pPr>
              <a:defRPr sz="1595" b="1" i="0" u="none" strike="noStrike" baseline="0">
                <a:solidFill>
                  <a:schemeClr val="tx1"/>
                </a:solidFill>
                <a:latin typeface="Arial"/>
                <a:ea typeface="Arial"/>
                <a:cs typeface="Arial"/>
              </a:defRPr>
            </a:pPr>
            <a:endParaRPr lang="hu-HU"/>
          </a:p>
        </c:txPr>
        <c:crossAx val="68347776"/>
        <c:crosses val="autoZero"/>
        <c:crossBetween val="between"/>
        <c:majorUnit val="500"/>
        <c:minorUnit val="100"/>
      </c:valAx>
      <c:spPr>
        <a:noFill/>
        <a:ln w="12273">
          <a:solidFill>
            <a:schemeClr val="tx1"/>
          </a:solidFill>
          <a:prstDash val="solid"/>
        </a:ln>
      </c:spPr>
    </c:plotArea>
    <c:legend>
      <c:legendPos val="r"/>
      <c:layout>
        <c:manualLayout>
          <c:xMode val="edge"/>
          <c:yMode val="edge"/>
          <c:x val="0.76022099447513858"/>
          <c:y val="3.389830508474579E-2"/>
          <c:w val="0.19558011049723764"/>
          <c:h val="0.41694915254237275"/>
        </c:manualLayout>
      </c:layout>
      <c:spPr>
        <a:gradFill rotWithShape="0">
          <a:gsLst>
            <a:gs pos="0">
              <a:srgbClr val="FF6600"/>
            </a:gs>
            <a:gs pos="100000">
              <a:srgbClr val="FF6600">
                <a:gamma/>
                <a:shade val="46275"/>
                <a:invGamma/>
              </a:srgbClr>
            </a:gs>
          </a:gsLst>
          <a:lin ang="5400000" scaled="1"/>
        </a:gradFill>
        <a:ln w="24547">
          <a:noFill/>
        </a:ln>
      </c:spPr>
      <c:txPr>
        <a:bodyPr/>
        <a:lstStyle/>
        <a:p>
          <a:pPr>
            <a:defRPr sz="1778" b="1" i="0" u="none" strike="noStrike" baseline="0">
              <a:solidFill>
                <a:schemeClr val="tx1"/>
              </a:solidFill>
              <a:latin typeface="Arial"/>
              <a:ea typeface="Arial"/>
              <a:cs typeface="Arial"/>
            </a:defRPr>
          </a:pPr>
          <a:endParaRPr lang="hu-HU"/>
        </a:p>
      </c:txPr>
    </c:legend>
    <c:plotVisOnly val="1"/>
    <c:dispBlanksAs val="gap"/>
  </c:chart>
  <c:spPr>
    <a:solidFill>
      <a:schemeClr val="bg2">
        <a:alpha val="50000"/>
      </a:schemeClr>
    </a:solidFill>
    <a:ln w="57150" cap="flat" cmpd="thinThick" algn="ctr">
      <a:solidFill>
        <a:schemeClr val="accent2"/>
      </a:solidFill>
      <a:prstDash val="solid"/>
      <a:miter lim="800000"/>
      <a:headEnd type="none" w="med" len="med"/>
      <a:tailEnd type="none" w="med" len="med"/>
    </a:ln>
  </c:spPr>
  <c:txPr>
    <a:bodyPr/>
    <a:lstStyle/>
    <a:p>
      <a:pPr>
        <a:defRPr sz="1667" b="1" i="0" u="none" strike="noStrike" baseline="0">
          <a:solidFill>
            <a:schemeClr val="tx1"/>
          </a:solidFill>
          <a:latin typeface="Century Gothic"/>
          <a:ea typeface="Century Gothic"/>
          <a:cs typeface="Century Gothic"/>
        </a:defRPr>
      </a:pPr>
      <a:endParaRPr lang="hu-H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hu-HU"/>
  <c:chart>
    <c:autoTitleDeleted val="1"/>
    <c:plotArea>
      <c:layout>
        <c:manualLayout>
          <c:layoutTarget val="inner"/>
          <c:xMode val="edge"/>
          <c:yMode val="edge"/>
          <c:x val="7.8833693304535699E-2"/>
          <c:y val="2.8813559322033892E-2"/>
          <c:w val="0.87365010799136067"/>
          <c:h val="0.85423728813559341"/>
        </c:manualLayout>
      </c:layout>
      <c:barChart>
        <c:barDir val="col"/>
        <c:grouping val="clustered"/>
        <c:ser>
          <c:idx val="1"/>
          <c:order val="0"/>
          <c:tx>
            <c:strRef>
              <c:f>Sheet1!$A$2</c:f>
              <c:strCache>
                <c:ptCount val="1"/>
                <c:pt idx="0">
                  <c:v>M t CO2</c:v>
                </c:pt>
              </c:strCache>
            </c:strRef>
          </c:tx>
          <c:dLbls>
            <c:showVal val="1"/>
          </c:dLbls>
          <c:cat>
            <c:strRef>
              <c:f>Sheet1!$B$1:$K$1</c:f>
              <c:strCache>
                <c:ptCount val="10"/>
                <c:pt idx="0">
                  <c:v>Kína</c:v>
                </c:pt>
                <c:pt idx="1">
                  <c:v>USA</c:v>
                </c:pt>
                <c:pt idx="2">
                  <c:v>Orosz-ország</c:v>
                </c:pt>
                <c:pt idx="3">
                  <c:v>India</c:v>
                </c:pt>
                <c:pt idx="4">
                  <c:v>Japán</c:v>
                </c:pt>
                <c:pt idx="5">
                  <c:v>Német-ország</c:v>
                </c:pt>
                <c:pt idx="6">
                  <c:v>Kanada</c:v>
                </c:pt>
                <c:pt idx="7">
                  <c:v>Nagy-Britannia</c:v>
                </c:pt>
                <c:pt idx="8">
                  <c:v>Dél-Korea</c:v>
                </c:pt>
                <c:pt idx="9">
                  <c:v>Olasz-ország</c:v>
                </c:pt>
              </c:strCache>
            </c:strRef>
          </c:cat>
          <c:val>
            <c:numRef>
              <c:f>Sheet1!$B$2:$K$2</c:f>
              <c:numCache>
                <c:formatCode>General</c:formatCode>
                <c:ptCount val="10"/>
                <c:pt idx="0">
                  <c:v>6496</c:v>
                </c:pt>
                <c:pt idx="1">
                  <c:v>5909</c:v>
                </c:pt>
                <c:pt idx="2">
                  <c:v>1611</c:v>
                </c:pt>
                <c:pt idx="3">
                  <c:v>1450</c:v>
                </c:pt>
                <c:pt idx="4">
                  <c:v>1301</c:v>
                </c:pt>
                <c:pt idx="5">
                  <c:v>831</c:v>
                </c:pt>
                <c:pt idx="6">
                  <c:v>597</c:v>
                </c:pt>
                <c:pt idx="7">
                  <c:v>540</c:v>
                </c:pt>
                <c:pt idx="8">
                  <c:v>512</c:v>
                </c:pt>
                <c:pt idx="9">
                  <c:v>465</c:v>
                </c:pt>
              </c:numCache>
            </c:numRef>
          </c:val>
        </c:ser>
        <c:dLbls>
          <c:showVal val="1"/>
        </c:dLbls>
        <c:gapWidth val="50"/>
        <c:axId val="75113984"/>
        <c:axId val="75115520"/>
      </c:barChart>
      <c:lineChart>
        <c:grouping val="standard"/>
        <c:ser>
          <c:idx val="0"/>
          <c:order val="1"/>
          <c:tx>
            <c:strRef>
              <c:f>Sheet1!$A$3</c:f>
              <c:strCache>
                <c:ptCount val="1"/>
                <c:pt idx="0">
                  <c:v>t CO2 / fő</c:v>
                </c:pt>
              </c:strCache>
            </c:strRef>
          </c:tx>
          <c:dLbls>
            <c:dLbl>
              <c:idx val="0"/>
              <c:layout>
                <c:manualLayout>
                  <c:x val="-2.6761778148224422E-2"/>
                  <c:y val="3.090878766803147E-2"/>
                </c:manualLayout>
              </c:layout>
              <c:dLblPos val="r"/>
              <c:showVal val="1"/>
            </c:dLbl>
            <c:dLbl>
              <c:idx val="1"/>
              <c:layout>
                <c:manualLayout>
                  <c:x val="1.8702647794206755E-2"/>
                  <c:y val="-1.767426097910307E-2"/>
                </c:manualLayout>
              </c:layout>
              <c:dLblPos val="r"/>
              <c:showVal val="1"/>
            </c:dLbl>
            <c:dLbl>
              <c:idx val="4"/>
              <c:layout>
                <c:manualLayout>
                  <c:x val="-3.4969105341605036E-2"/>
                  <c:y val="-3.3755516013898902E-2"/>
                </c:manualLayout>
              </c:layout>
              <c:dLblPos val="r"/>
              <c:showVal val="1"/>
            </c:dLbl>
            <c:dLbl>
              <c:idx val="7"/>
              <c:layout>
                <c:manualLayout>
                  <c:x val="-2.3845923989384711E-2"/>
                  <c:y val="2.6881782970054148E-2"/>
                </c:manualLayout>
              </c:layout>
              <c:dLblPos val="r"/>
              <c:showVal val="1"/>
            </c:dLbl>
            <c:numFmt formatCode="0.0" sourceLinked="0"/>
            <c:showVal val="1"/>
          </c:dLbls>
          <c:cat>
            <c:strRef>
              <c:f>Sheet1!$B$1:$K$1</c:f>
              <c:strCache>
                <c:ptCount val="10"/>
                <c:pt idx="0">
                  <c:v>Kína</c:v>
                </c:pt>
                <c:pt idx="1">
                  <c:v>USA</c:v>
                </c:pt>
                <c:pt idx="2">
                  <c:v>Orosz-ország</c:v>
                </c:pt>
                <c:pt idx="3">
                  <c:v>India</c:v>
                </c:pt>
                <c:pt idx="4">
                  <c:v>Japán</c:v>
                </c:pt>
                <c:pt idx="5">
                  <c:v>Német-ország</c:v>
                </c:pt>
                <c:pt idx="6">
                  <c:v>Kanada</c:v>
                </c:pt>
                <c:pt idx="7">
                  <c:v>Nagy-Britannia</c:v>
                </c:pt>
                <c:pt idx="8">
                  <c:v>Dél-Korea</c:v>
                </c:pt>
                <c:pt idx="9">
                  <c:v>Olasz-ország</c:v>
                </c:pt>
              </c:strCache>
            </c:strRef>
          </c:cat>
          <c:val>
            <c:numRef>
              <c:f>Sheet1!$B$3:$K$3</c:f>
              <c:numCache>
                <c:formatCode>General</c:formatCode>
                <c:ptCount val="10"/>
                <c:pt idx="0">
                  <c:v>4.9000000000000004</c:v>
                </c:pt>
                <c:pt idx="1">
                  <c:v>19.5</c:v>
                </c:pt>
                <c:pt idx="2">
                  <c:v>11.4</c:v>
                </c:pt>
                <c:pt idx="3">
                  <c:v>1.2</c:v>
                </c:pt>
                <c:pt idx="4">
                  <c:v>10.200000000000001</c:v>
                </c:pt>
                <c:pt idx="5">
                  <c:v>10</c:v>
                </c:pt>
                <c:pt idx="6">
                  <c:v>18</c:v>
                </c:pt>
                <c:pt idx="7">
                  <c:v>8.8000000000000007</c:v>
                </c:pt>
                <c:pt idx="8">
                  <c:v>10.5</c:v>
                </c:pt>
                <c:pt idx="9">
                  <c:v>7.9</c:v>
                </c:pt>
              </c:numCache>
            </c:numRef>
          </c:val>
        </c:ser>
        <c:dLbls>
          <c:showVal val="1"/>
        </c:dLbls>
        <c:marker val="1"/>
        <c:axId val="75129600"/>
        <c:axId val="75131136"/>
      </c:lineChart>
      <c:catAx>
        <c:axId val="75113984"/>
        <c:scaling>
          <c:orientation val="minMax"/>
        </c:scaling>
        <c:axPos val="b"/>
        <c:numFmt formatCode="General" sourceLinked="1"/>
        <c:majorTickMark val="cross"/>
        <c:tickLblPos val="nextTo"/>
        <c:txPr>
          <a:bodyPr rot="0" vert="horz"/>
          <a:lstStyle/>
          <a:p>
            <a:pPr>
              <a:defRPr sz="1400" baseline="0"/>
            </a:pPr>
            <a:endParaRPr lang="hu-HU"/>
          </a:p>
        </c:txPr>
        <c:crossAx val="75115520"/>
        <c:crosses val="autoZero"/>
        <c:lblAlgn val="ctr"/>
        <c:lblOffset val="100"/>
        <c:tickLblSkip val="1"/>
        <c:tickMarkSkip val="1"/>
      </c:catAx>
      <c:valAx>
        <c:axId val="75115520"/>
        <c:scaling>
          <c:orientation val="minMax"/>
        </c:scaling>
        <c:axPos val="l"/>
        <c:numFmt formatCode="General" sourceLinked="1"/>
        <c:majorTickMark val="cross"/>
        <c:tickLblPos val="nextTo"/>
        <c:txPr>
          <a:bodyPr rot="0" vert="horz"/>
          <a:lstStyle/>
          <a:p>
            <a:pPr>
              <a:defRPr/>
            </a:pPr>
            <a:endParaRPr lang="hu-HU"/>
          </a:p>
        </c:txPr>
        <c:crossAx val="75113984"/>
        <c:crosses val="autoZero"/>
        <c:crossBetween val="between"/>
      </c:valAx>
      <c:catAx>
        <c:axId val="75129600"/>
        <c:scaling>
          <c:orientation val="minMax"/>
        </c:scaling>
        <c:delete val="1"/>
        <c:axPos val="b"/>
        <c:tickLblPos val="none"/>
        <c:crossAx val="75131136"/>
        <c:crosses val="autoZero"/>
        <c:lblAlgn val="ctr"/>
        <c:lblOffset val="100"/>
      </c:catAx>
      <c:valAx>
        <c:axId val="75131136"/>
        <c:scaling>
          <c:orientation val="minMax"/>
          <c:max val="25"/>
        </c:scaling>
        <c:axPos val="r"/>
        <c:numFmt formatCode="General" sourceLinked="1"/>
        <c:majorTickMark val="cross"/>
        <c:minorTickMark val="out"/>
        <c:tickLblPos val="nextTo"/>
        <c:txPr>
          <a:bodyPr rot="0" vert="horz"/>
          <a:lstStyle/>
          <a:p>
            <a:pPr>
              <a:defRPr/>
            </a:pPr>
            <a:endParaRPr lang="hu-HU"/>
          </a:p>
        </c:txPr>
        <c:crossAx val="75129600"/>
        <c:crosses val="max"/>
        <c:crossBetween val="between"/>
        <c:majorUnit val="5"/>
        <c:minorUnit val="1"/>
      </c:valAx>
    </c:plotArea>
    <c:legend>
      <c:legendPos val="r"/>
      <c:layout>
        <c:manualLayout>
          <c:xMode val="edge"/>
          <c:yMode val="edge"/>
          <c:x val="0.56047516198704073"/>
          <c:y val="5.7627118644067783E-2"/>
          <c:w val="0.34017278617710595"/>
          <c:h val="6.4406779661016975E-2"/>
        </c:manualLayout>
      </c:layout>
    </c:legend>
    <c:plotVisOnly val="1"/>
    <c:dispBlanksAs val="gap"/>
  </c:chart>
  <c:txPr>
    <a:bodyPr/>
    <a:lstStyle/>
    <a:p>
      <a:pPr>
        <a:defRPr sz="1800"/>
      </a:pPr>
      <a:endParaRPr lang="hu-H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hu-HU"/>
  <c:style val="4"/>
  <c:chart>
    <c:autoTitleDeleted val="1"/>
    <c:view3D>
      <c:rotX val="10"/>
      <c:hPercent val="53"/>
      <c:depthPercent val="100"/>
      <c:rAngAx val="1"/>
    </c:view3D>
    <c:plotArea>
      <c:layout>
        <c:manualLayout>
          <c:layoutTarget val="inner"/>
          <c:xMode val="edge"/>
          <c:yMode val="edge"/>
          <c:x val="6.191588785046731E-2"/>
          <c:y val="1.9313304721030052E-2"/>
          <c:w val="0.92640186915887879"/>
          <c:h val="0.84120171673819788"/>
        </c:manualLayout>
      </c:layout>
      <c:bar3DChart>
        <c:barDir val="col"/>
        <c:grouping val="clustered"/>
        <c:ser>
          <c:idx val="0"/>
          <c:order val="0"/>
          <c:tx>
            <c:strRef>
              <c:f>Sheet1!$A$2</c:f>
              <c:strCache>
                <c:ptCount val="1"/>
              </c:strCache>
            </c:strRef>
          </c:tx>
          <c:dLbls>
            <c:dLbl>
              <c:idx val="0"/>
              <c:layout>
                <c:manualLayout>
                  <c:x val="-8.6301734330354405E-3"/>
                  <c:y val="0.11030900341563107"/>
                </c:manualLayout>
              </c:layout>
              <c:tx>
                <c:rich>
                  <a:bodyPr/>
                  <a:lstStyle/>
                  <a:p>
                    <a:r>
                      <a:rPr lang="hu-HU" b="1">
                        <a:solidFill>
                          <a:schemeClr val="bg1"/>
                        </a:solidFill>
                      </a:rPr>
                      <a:t>17 Mt</a:t>
                    </a:r>
                  </a:p>
                </c:rich>
              </c:tx>
            </c:dLbl>
            <c:dLbl>
              <c:idx val="1"/>
              <c:layout>
                <c:manualLayout>
                  <c:x val="2.2350635645294536E-4"/>
                  <c:y val="0.22648459971455712"/>
                </c:manualLayout>
              </c:layout>
              <c:tx>
                <c:rich>
                  <a:bodyPr/>
                  <a:lstStyle/>
                  <a:p>
                    <a:r>
                      <a:rPr lang="hu-HU" b="1">
                        <a:solidFill>
                          <a:schemeClr val="bg1"/>
                        </a:solidFill>
                      </a:rPr>
                      <a:t>58 Mt</a:t>
                    </a:r>
                  </a:p>
                </c:rich>
              </c:tx>
            </c:dLbl>
            <c:txPr>
              <a:bodyPr/>
              <a:lstStyle/>
              <a:p>
                <a:pPr>
                  <a:defRPr b="1">
                    <a:solidFill>
                      <a:schemeClr val="bg1"/>
                    </a:solidFill>
                  </a:defRPr>
                </a:pPr>
                <a:endParaRPr lang="hu-HU"/>
              </a:p>
            </c:txPr>
            <c:showVal val="1"/>
          </c:dLbls>
          <c:cat>
            <c:strRef>
              <c:f>Sheet1!$B$1:$C$1</c:f>
              <c:strCache>
                <c:ptCount val="2"/>
                <c:pt idx="0">
                  <c:v>Kőolaj</c:v>
                </c:pt>
                <c:pt idx="1">
                  <c:v>Földgáz</c:v>
                </c:pt>
              </c:strCache>
            </c:strRef>
          </c:cat>
          <c:val>
            <c:numRef>
              <c:f>Sheet1!$B$2:$C$2</c:f>
              <c:numCache>
                <c:formatCode>General</c:formatCode>
                <c:ptCount val="2"/>
                <c:pt idx="0">
                  <c:v>17</c:v>
                </c:pt>
                <c:pt idx="1">
                  <c:v>58</c:v>
                </c:pt>
              </c:numCache>
            </c:numRef>
          </c:val>
        </c:ser>
        <c:dLbls>
          <c:showVal val="1"/>
        </c:dLbls>
        <c:gapWidth val="50"/>
        <c:gapDepth val="0"/>
        <c:shape val="box"/>
        <c:axId val="75675136"/>
        <c:axId val="75676672"/>
        <c:axId val="0"/>
      </c:bar3DChart>
      <c:catAx>
        <c:axId val="75675136"/>
        <c:scaling>
          <c:orientation val="minMax"/>
        </c:scaling>
        <c:axPos val="b"/>
        <c:numFmt formatCode="General" sourceLinked="1"/>
        <c:tickLblPos val="low"/>
        <c:txPr>
          <a:bodyPr rot="0" vert="horz"/>
          <a:lstStyle/>
          <a:p>
            <a:pPr>
              <a:defRPr/>
            </a:pPr>
            <a:endParaRPr lang="hu-HU"/>
          </a:p>
        </c:txPr>
        <c:crossAx val="75676672"/>
        <c:crosses val="autoZero"/>
        <c:auto val="1"/>
        <c:lblAlgn val="ctr"/>
        <c:lblOffset val="100"/>
        <c:tickLblSkip val="1"/>
        <c:tickMarkSkip val="1"/>
      </c:catAx>
      <c:valAx>
        <c:axId val="75676672"/>
        <c:scaling>
          <c:orientation val="minMax"/>
        </c:scaling>
        <c:axPos val="l"/>
        <c:majorGridlines/>
        <c:numFmt formatCode="General" sourceLinked="1"/>
        <c:tickLblPos val="nextTo"/>
        <c:txPr>
          <a:bodyPr rot="0" vert="horz"/>
          <a:lstStyle/>
          <a:p>
            <a:pPr>
              <a:defRPr/>
            </a:pPr>
            <a:endParaRPr lang="hu-HU"/>
          </a:p>
        </c:txPr>
        <c:crossAx val="75675136"/>
        <c:crosses val="autoZero"/>
        <c:crossBetween val="between"/>
      </c:valAx>
    </c:plotArea>
    <c:plotVisOnly val="1"/>
    <c:dispBlanksAs val="gap"/>
  </c:chart>
  <c:txPr>
    <a:bodyPr/>
    <a:lstStyle/>
    <a:p>
      <a:pPr>
        <a:defRPr sz="1800"/>
      </a:pPr>
      <a:endParaRPr lang="hu-H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hu-HU"/>
  <c:chart>
    <c:title>
      <c:tx>
        <c:rich>
          <a:bodyPr/>
          <a:lstStyle/>
          <a:p>
            <a:pPr>
              <a:defRPr>
                <a:solidFill>
                  <a:srgbClr val="FF6600"/>
                </a:solidFill>
              </a:defRPr>
            </a:pPr>
            <a:r>
              <a:rPr lang="hu-HU">
                <a:solidFill>
                  <a:srgbClr val="FF6600"/>
                </a:solidFill>
              </a:rPr>
              <a:t>Földgázforrások szerkezete</a:t>
            </a:r>
          </a:p>
          <a:p>
            <a:pPr>
              <a:defRPr>
                <a:solidFill>
                  <a:srgbClr val="FF6600"/>
                </a:solidFill>
              </a:defRPr>
            </a:pPr>
            <a:r>
              <a:rPr lang="hu-HU">
                <a:solidFill>
                  <a:srgbClr val="FF6600"/>
                </a:solidFill>
              </a:rPr>
              <a:t>2009</a:t>
            </a:r>
          </a:p>
        </c:rich>
      </c:tx>
      <c:layout>
        <c:manualLayout>
          <c:xMode val="edge"/>
          <c:yMode val="edge"/>
          <c:x val="0.29641339286218682"/>
          <c:y val="2.1310140703155983E-2"/>
        </c:manualLayout>
      </c:layout>
    </c:title>
    <c:plotArea>
      <c:layout>
        <c:manualLayout>
          <c:layoutTarget val="inner"/>
          <c:xMode val="edge"/>
          <c:yMode val="edge"/>
          <c:x val="0.21532378485940182"/>
          <c:y val="0.17627691280512611"/>
          <c:w val="0.64993436902346913"/>
          <c:h val="0.81054430934693256"/>
        </c:manualLayout>
      </c:layout>
      <c:doughnutChart>
        <c:varyColors val="1"/>
        <c:ser>
          <c:idx val="0"/>
          <c:order val="0"/>
          <c:dLbls>
            <c:dLbl>
              <c:idx val="0"/>
              <c:delete val="1"/>
            </c:dLbl>
            <c:dLbl>
              <c:idx val="1"/>
              <c:delete val="1"/>
            </c:dLbl>
            <c:dLbl>
              <c:idx val="2"/>
              <c:layout>
                <c:manualLayout>
                  <c:x val="-1.7086777121443023E-3"/>
                  <c:y val="-1.8233684917900637E-3"/>
                </c:manualLayout>
              </c:layout>
              <c:tx>
                <c:rich>
                  <a:bodyPr/>
                  <a:lstStyle/>
                  <a:p>
                    <a:pPr>
                      <a:defRPr>
                        <a:solidFill>
                          <a:schemeClr val="tx2">
                            <a:lumMod val="10000"/>
                          </a:schemeClr>
                        </a:solidFill>
                      </a:defRPr>
                    </a:pPr>
                    <a:r>
                      <a:rPr lang="hu-HU">
                        <a:solidFill>
                          <a:schemeClr val="tx2">
                            <a:lumMod val="10000"/>
                          </a:schemeClr>
                        </a:solidFill>
                      </a:rPr>
                      <a:t>Beregdaróc
54,6 %</a:t>
                    </a:r>
                  </a:p>
                </c:rich>
              </c:tx>
              <c:spPr/>
            </c:dLbl>
            <c:dLbl>
              <c:idx val="3"/>
              <c:layout>
                <c:manualLayout>
                  <c:x val="1.8628272713493883E-2"/>
                  <c:y val="-1.9012234262377761E-2"/>
                </c:manualLayout>
              </c:layout>
              <c:tx>
                <c:rich>
                  <a:bodyPr/>
                  <a:lstStyle/>
                  <a:p>
                    <a:pPr>
                      <a:defRPr>
                        <a:solidFill>
                          <a:schemeClr val="tx2">
                            <a:lumMod val="10000"/>
                          </a:schemeClr>
                        </a:solidFill>
                      </a:defRPr>
                    </a:pPr>
                    <a:r>
                      <a:rPr lang="hu-HU">
                        <a:solidFill>
                          <a:schemeClr val="tx2">
                            <a:lumMod val="10000"/>
                          </a:schemeClr>
                        </a:solidFill>
                      </a:rPr>
                      <a:t>HAG
    17,6%</a:t>
                    </a:r>
                  </a:p>
                </c:rich>
              </c:tx>
              <c:spPr/>
            </c:dLbl>
            <c:numFmt formatCode="0%" sourceLinked="0"/>
            <c:txPr>
              <a:bodyPr/>
              <a:lstStyle/>
              <a:p>
                <a:pPr>
                  <a:defRPr>
                    <a:solidFill>
                      <a:schemeClr val="tx2">
                        <a:lumMod val="10000"/>
                      </a:schemeClr>
                    </a:solidFill>
                  </a:defRPr>
                </a:pPr>
                <a:endParaRPr lang="hu-HU"/>
              </a:p>
            </c:txPr>
            <c:showCatName val="1"/>
            <c:showPercent val="1"/>
          </c:dLbls>
          <c:cat>
            <c:multiLvlStrRef>
              <c:f>Ábarahoz!$B$3:$C$6</c:f>
              <c:multiLvlStrCache>
                <c:ptCount val="4"/>
                <c:lvl>
                  <c:pt idx="1">
                    <c:v>hazai</c:v>
                  </c:pt>
                  <c:pt idx="3">
                    <c:v>import</c:v>
                  </c:pt>
                </c:lvl>
                <c:lvl>
                  <c:pt idx="0">
                    <c:v>Winstar Magyarország Kft.</c:v>
                  </c:pt>
                  <c:pt idx="1">
                    <c:v>MOL Rt.</c:v>
                  </c:pt>
                  <c:pt idx="2">
                    <c:v>Beregdaróc</c:v>
                  </c:pt>
                  <c:pt idx="3">
                    <c:v>HAG</c:v>
                  </c:pt>
                </c:lvl>
              </c:multiLvlStrCache>
            </c:multiLvlStrRef>
          </c:cat>
          <c:val>
            <c:numRef>
              <c:f>Ábarahoz!$D$3:$D$6</c:f>
              <c:numCache>
                <c:formatCode>0.0%</c:formatCode>
                <c:ptCount val="4"/>
                <c:pt idx="0">
                  <c:v>2.1492082767676553E-3</c:v>
                </c:pt>
                <c:pt idx="1">
                  <c:v>0.27800000000000002</c:v>
                </c:pt>
                <c:pt idx="2">
                  <c:v>0.54600000000000004</c:v>
                </c:pt>
                <c:pt idx="3">
                  <c:v>0.17600000000000021</c:v>
                </c:pt>
              </c:numCache>
            </c:numRef>
          </c:val>
        </c:ser>
        <c:ser>
          <c:idx val="1"/>
          <c:order val="1"/>
          <c:dLbls>
            <c:dLbl>
              <c:idx val="0"/>
              <c:delete val="1"/>
            </c:dLbl>
            <c:dLbl>
              <c:idx val="1"/>
              <c:layout>
                <c:manualLayout>
                  <c:x val="6.8692206076618439E-2"/>
                  <c:y val="-4.6128500823723363E-2"/>
                </c:manualLayout>
              </c:layout>
              <c:tx>
                <c:rich>
                  <a:bodyPr/>
                  <a:lstStyle/>
                  <a:p>
                    <a:r>
                      <a:rPr lang="hu-HU" sz="2400"/>
                      <a:t>Hazai termelés</a:t>
                    </a:r>
                    <a:r>
                      <a:rPr lang="en-US" sz="2400"/>
                      <a:t> 27,8%;</a:t>
                    </a:r>
                    <a:r>
                      <a:rPr lang="en-US"/>
                      <a:t> </a:t>
                    </a:r>
                  </a:p>
                </c:rich>
              </c:tx>
              <c:showVal val="1"/>
              <c:showCatName val="1"/>
              <c:showPercent val="1"/>
            </c:dLbl>
            <c:dLbl>
              <c:idx val="2"/>
              <c:delete val="1"/>
            </c:dLbl>
            <c:dLbl>
              <c:idx val="3"/>
              <c:layout>
                <c:manualLayout>
                  <c:x val="-8.9828269484808682E-2"/>
                  <c:y val="2.6359143327841852E-2"/>
                </c:manualLayout>
              </c:layout>
              <c:tx>
                <c:rich>
                  <a:bodyPr/>
                  <a:lstStyle/>
                  <a:p>
                    <a:r>
                      <a:rPr lang="hu-HU" sz="2400"/>
                      <a:t>I</a:t>
                    </a:r>
                    <a:r>
                      <a:rPr lang="en-US" sz="2400"/>
                      <a:t>mport 72,2%</a:t>
                    </a:r>
                  </a:p>
                </c:rich>
              </c:tx>
              <c:showVal val="1"/>
              <c:showCatName val="1"/>
              <c:showPercent val="1"/>
            </c:dLbl>
            <c:showVal val="1"/>
            <c:showCatName val="1"/>
            <c:showPercent val="1"/>
          </c:dLbls>
          <c:cat>
            <c:multiLvlStrRef>
              <c:f>Ábarahoz!$B$3:$C$6</c:f>
              <c:multiLvlStrCache>
                <c:ptCount val="4"/>
                <c:lvl>
                  <c:pt idx="1">
                    <c:v>hazai</c:v>
                  </c:pt>
                  <c:pt idx="3">
                    <c:v>import</c:v>
                  </c:pt>
                </c:lvl>
                <c:lvl>
                  <c:pt idx="0">
                    <c:v>Winstar Magyarország Kft.</c:v>
                  </c:pt>
                  <c:pt idx="1">
                    <c:v>MOL Rt.</c:v>
                  </c:pt>
                  <c:pt idx="2">
                    <c:v>Beregdaróc</c:v>
                  </c:pt>
                  <c:pt idx="3">
                    <c:v>HAG</c:v>
                  </c:pt>
                </c:lvl>
              </c:multiLvlStrCache>
            </c:multiLvlStrRef>
          </c:cat>
          <c:val>
            <c:numRef>
              <c:f>Ábarahoz!$E$3:$E$6</c:f>
              <c:numCache>
                <c:formatCode>0.0%</c:formatCode>
                <c:ptCount val="4"/>
                <c:pt idx="1">
                  <c:v>0.27800000000000002</c:v>
                </c:pt>
                <c:pt idx="3">
                  <c:v>0.72200000000000064</c:v>
                </c:pt>
              </c:numCache>
            </c:numRef>
          </c:val>
        </c:ser>
        <c:dLbls>
          <c:showCatName val="1"/>
          <c:showPercent val="1"/>
        </c:dLbls>
        <c:firstSliceAng val="0"/>
        <c:holeSize val="50"/>
      </c:doughnutChart>
    </c:plotArea>
    <c:plotVisOnly val="1"/>
    <c:dispBlanksAs val="zero"/>
  </c:chart>
  <c:txPr>
    <a:bodyPr/>
    <a:lstStyle/>
    <a:p>
      <a:pPr>
        <a:defRPr sz="1800"/>
      </a:pPr>
      <a:endParaRPr lang="hu-HU"/>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hu-HU"/>
  <c:style val="10"/>
  <c:chart>
    <c:title>
      <c:tx>
        <c:rich>
          <a:bodyPr/>
          <a:lstStyle/>
          <a:p>
            <a:pPr>
              <a:defRPr/>
            </a:pPr>
            <a:r>
              <a:rPr lang="hu-HU"/>
              <a:t>A Márkushegyi széntermelés, létszám és számviteli teljes önköltség alakulása 2004-2010.</a:t>
            </a:r>
          </a:p>
        </c:rich>
      </c:tx>
      <c:layout>
        <c:manualLayout>
          <c:xMode val="edge"/>
          <c:yMode val="edge"/>
          <c:x val="0.12631578947368419"/>
          <c:y val="2.2099447513812175E-2"/>
        </c:manualLayout>
      </c:layout>
    </c:title>
    <c:plotArea>
      <c:layout>
        <c:manualLayout>
          <c:layoutTarget val="inner"/>
          <c:xMode val="edge"/>
          <c:yMode val="edge"/>
          <c:x val="8.5714285714285715E-2"/>
          <c:y val="0.35082872928176817"/>
          <c:w val="0.85714285714285732"/>
          <c:h val="0.54972375690607755"/>
        </c:manualLayout>
      </c:layout>
      <c:barChart>
        <c:barDir val="col"/>
        <c:grouping val="stacked"/>
        <c:ser>
          <c:idx val="1"/>
          <c:order val="0"/>
          <c:tx>
            <c:strRef>
              <c:f>Sheet1!$A$2</c:f>
              <c:strCache>
                <c:ptCount val="1"/>
                <c:pt idx="0">
                  <c:v>Számviteli önköltség (Ft/GJ) azonos (2010. évi) árszinten</c:v>
                </c:pt>
              </c:strCache>
            </c:strRef>
          </c:tx>
          <c:cat>
            <c:strRef>
              <c:f>Sheet1!$B$1:$I$1</c:f>
              <c:strCache>
                <c:ptCount val="8"/>
                <c:pt idx="0">
                  <c:v>2004</c:v>
                </c:pt>
                <c:pt idx="1">
                  <c:v>2005</c:v>
                </c:pt>
                <c:pt idx="2">
                  <c:v>2006</c:v>
                </c:pt>
                <c:pt idx="3">
                  <c:v>2007</c:v>
                </c:pt>
                <c:pt idx="4">
                  <c:v>2008</c:v>
                </c:pt>
                <c:pt idx="5">
                  <c:v>2009</c:v>
                </c:pt>
                <c:pt idx="6">
                  <c:v>2010.01.08</c:v>
                </c:pt>
                <c:pt idx="7">
                  <c:v>2010. várh.</c:v>
                </c:pt>
              </c:strCache>
            </c:strRef>
          </c:cat>
          <c:val>
            <c:numRef>
              <c:f>Sheet1!$B$2:$I$2</c:f>
              <c:numCache>
                <c:formatCode>General</c:formatCode>
                <c:ptCount val="8"/>
                <c:pt idx="0" formatCode="#,##0">
                  <c:v>1082</c:v>
                </c:pt>
                <c:pt idx="1">
                  <c:v>972</c:v>
                </c:pt>
                <c:pt idx="2">
                  <c:v>966</c:v>
                </c:pt>
                <c:pt idx="3">
                  <c:v>999</c:v>
                </c:pt>
                <c:pt idx="4" formatCode="#,##0">
                  <c:v>1220</c:v>
                </c:pt>
                <c:pt idx="5" formatCode="#,##0">
                  <c:v>1462</c:v>
                </c:pt>
                <c:pt idx="6">
                  <c:v>872</c:v>
                </c:pt>
                <c:pt idx="7">
                  <c:v>889</c:v>
                </c:pt>
              </c:numCache>
            </c:numRef>
          </c:val>
        </c:ser>
        <c:gapWidth val="120"/>
        <c:overlap val="100"/>
        <c:axId val="88823680"/>
        <c:axId val="88829952"/>
      </c:barChart>
      <c:lineChart>
        <c:grouping val="standard"/>
        <c:ser>
          <c:idx val="3"/>
          <c:order val="1"/>
          <c:tx>
            <c:strRef>
              <c:f>Sheet1!$A$3</c:f>
              <c:strCache>
                <c:ptCount val="1"/>
                <c:pt idx="0">
                  <c:v>Összes létszám (Fő)</c:v>
                </c:pt>
              </c:strCache>
            </c:strRef>
          </c:tx>
          <c:marker>
            <c:symbol val="none"/>
          </c:marker>
          <c:cat>
            <c:strRef>
              <c:f>Sheet1!$B$1:$I$1</c:f>
              <c:strCache>
                <c:ptCount val="8"/>
                <c:pt idx="0">
                  <c:v>2004</c:v>
                </c:pt>
                <c:pt idx="1">
                  <c:v>2005</c:v>
                </c:pt>
                <c:pt idx="2">
                  <c:v>2006</c:v>
                </c:pt>
                <c:pt idx="3">
                  <c:v>2007</c:v>
                </c:pt>
                <c:pt idx="4">
                  <c:v>2008</c:v>
                </c:pt>
                <c:pt idx="5">
                  <c:v>2009</c:v>
                </c:pt>
                <c:pt idx="6">
                  <c:v>2010.01.08</c:v>
                </c:pt>
                <c:pt idx="7">
                  <c:v>2010. várh.</c:v>
                </c:pt>
              </c:strCache>
            </c:strRef>
          </c:cat>
          <c:val>
            <c:numRef>
              <c:f>Sheet1!$B$3:$I$3</c:f>
              <c:numCache>
                <c:formatCode>#,##0</c:formatCode>
                <c:ptCount val="8"/>
                <c:pt idx="0">
                  <c:v>1947</c:v>
                </c:pt>
                <c:pt idx="1">
                  <c:v>1849</c:v>
                </c:pt>
                <c:pt idx="2">
                  <c:v>1824</c:v>
                </c:pt>
                <c:pt idx="3">
                  <c:v>1649</c:v>
                </c:pt>
                <c:pt idx="4">
                  <c:v>1556</c:v>
                </c:pt>
                <c:pt idx="5">
                  <c:v>1275</c:v>
                </c:pt>
                <c:pt idx="6" formatCode="General">
                  <c:v>842</c:v>
                </c:pt>
                <c:pt idx="7" formatCode="General">
                  <c:v>819</c:v>
                </c:pt>
              </c:numCache>
            </c:numRef>
          </c:val>
        </c:ser>
        <c:marker val="1"/>
        <c:axId val="88823680"/>
        <c:axId val="88829952"/>
      </c:lineChart>
      <c:lineChart>
        <c:grouping val="standard"/>
        <c:ser>
          <c:idx val="2"/>
          <c:order val="2"/>
          <c:tx>
            <c:strRef>
              <c:f>Sheet1!$A$4</c:f>
              <c:strCache>
                <c:ptCount val="1"/>
                <c:pt idx="0">
                  <c:v>Termelés (PJ)</c:v>
                </c:pt>
              </c:strCache>
            </c:strRef>
          </c:tx>
          <c:spPr>
            <a:ln w="60000">
              <a:noFill/>
            </a:ln>
          </c:spPr>
          <c:cat>
            <c:strRef>
              <c:f>Sheet1!$B$1:$I$1</c:f>
              <c:strCache>
                <c:ptCount val="8"/>
                <c:pt idx="0">
                  <c:v>2004</c:v>
                </c:pt>
                <c:pt idx="1">
                  <c:v>2005</c:v>
                </c:pt>
                <c:pt idx="2">
                  <c:v>2006</c:v>
                </c:pt>
                <c:pt idx="3">
                  <c:v>2007</c:v>
                </c:pt>
                <c:pt idx="4">
                  <c:v>2008</c:v>
                </c:pt>
                <c:pt idx="5">
                  <c:v>2009</c:v>
                </c:pt>
                <c:pt idx="6">
                  <c:v>2010.01.08</c:v>
                </c:pt>
                <c:pt idx="7">
                  <c:v>2010. várh.</c:v>
                </c:pt>
              </c:strCache>
            </c:strRef>
          </c:cat>
          <c:val>
            <c:numRef>
              <c:f>Sheet1!$B$4:$I$4</c:f>
              <c:numCache>
                <c:formatCode>General</c:formatCode>
                <c:ptCount val="8"/>
                <c:pt idx="0">
                  <c:v>14.8</c:v>
                </c:pt>
                <c:pt idx="1">
                  <c:v>15.5</c:v>
                </c:pt>
                <c:pt idx="2">
                  <c:v>15.6</c:v>
                </c:pt>
                <c:pt idx="3">
                  <c:v>15.8</c:v>
                </c:pt>
                <c:pt idx="4">
                  <c:v>14.4</c:v>
                </c:pt>
                <c:pt idx="5">
                  <c:v>10.1</c:v>
                </c:pt>
                <c:pt idx="6">
                  <c:v>7.1</c:v>
                </c:pt>
                <c:pt idx="7">
                  <c:v>10.6</c:v>
                </c:pt>
              </c:numCache>
            </c:numRef>
          </c:val>
        </c:ser>
        <c:marker val="1"/>
        <c:axId val="88831488"/>
        <c:axId val="88833408"/>
      </c:lineChart>
      <c:catAx>
        <c:axId val="88823680"/>
        <c:scaling>
          <c:orientation val="minMax"/>
        </c:scaling>
        <c:axPos val="b"/>
        <c:title>
          <c:tx>
            <c:rich>
              <a:bodyPr/>
              <a:lstStyle/>
              <a:p>
                <a:pPr>
                  <a:defRPr/>
                </a:pPr>
                <a:r>
                  <a:rPr lang="hu-HU"/>
                  <a:t>[FT/GJ]
[fő]</a:t>
                </a:r>
              </a:p>
            </c:rich>
          </c:tx>
          <c:layout>
            <c:manualLayout>
              <c:xMode val="edge"/>
              <c:yMode val="edge"/>
              <c:x val="7.969924812030077E-2"/>
              <c:y val="0.27900552486187846"/>
            </c:manualLayout>
          </c:layout>
        </c:title>
        <c:numFmt formatCode="General" sourceLinked="1"/>
        <c:majorTickMark val="none"/>
        <c:tickLblPos val="nextTo"/>
        <c:txPr>
          <a:bodyPr rot="0" vert="horz"/>
          <a:lstStyle/>
          <a:p>
            <a:pPr>
              <a:defRPr/>
            </a:pPr>
            <a:endParaRPr lang="hu-HU"/>
          </a:p>
        </c:txPr>
        <c:crossAx val="88829952"/>
        <c:crosses val="autoZero"/>
        <c:lblAlgn val="ctr"/>
        <c:lblOffset val="100"/>
        <c:tickLblSkip val="1"/>
        <c:tickMarkSkip val="1"/>
      </c:catAx>
      <c:valAx>
        <c:axId val="88829952"/>
        <c:scaling>
          <c:orientation val="minMax"/>
        </c:scaling>
        <c:axPos val="l"/>
        <c:numFmt formatCode="#,##0" sourceLinked="0"/>
        <c:majorTickMark val="none"/>
        <c:tickLblPos val="nextTo"/>
        <c:txPr>
          <a:bodyPr rot="0" vert="horz"/>
          <a:lstStyle/>
          <a:p>
            <a:pPr>
              <a:defRPr/>
            </a:pPr>
            <a:endParaRPr lang="hu-HU"/>
          </a:p>
        </c:txPr>
        <c:crossAx val="88823680"/>
        <c:crosses val="autoZero"/>
        <c:crossBetween val="between"/>
        <c:majorUnit val="200"/>
        <c:minorUnit val="4.0887000000000002"/>
      </c:valAx>
      <c:catAx>
        <c:axId val="88831488"/>
        <c:scaling>
          <c:orientation val="minMax"/>
        </c:scaling>
        <c:delete val="1"/>
        <c:axPos val="b"/>
        <c:title>
          <c:tx>
            <c:rich>
              <a:bodyPr/>
              <a:lstStyle/>
              <a:p>
                <a:pPr>
                  <a:defRPr/>
                </a:pPr>
                <a:r>
                  <a:rPr lang="hu-HU"/>
                  <a:t>[PJ]</a:t>
                </a:r>
              </a:p>
            </c:rich>
          </c:tx>
          <c:layout>
            <c:manualLayout>
              <c:xMode val="edge"/>
              <c:yMode val="edge"/>
              <c:x val="0.9007518796992483"/>
              <c:y val="0.32596685082872939"/>
            </c:manualLayout>
          </c:layout>
        </c:title>
        <c:tickLblPos val="none"/>
        <c:crossAx val="88833408"/>
        <c:crosses val="autoZero"/>
        <c:lblAlgn val="ctr"/>
        <c:lblOffset val="100"/>
      </c:catAx>
      <c:valAx>
        <c:axId val="88833408"/>
        <c:scaling>
          <c:orientation val="minMax"/>
          <c:max val="20"/>
          <c:min val="0"/>
        </c:scaling>
        <c:axPos val="r"/>
        <c:numFmt formatCode="#0" sourceLinked="0"/>
        <c:majorTickMark val="none"/>
        <c:tickLblPos val="nextTo"/>
        <c:txPr>
          <a:bodyPr rot="0" vert="horz"/>
          <a:lstStyle/>
          <a:p>
            <a:pPr>
              <a:defRPr/>
            </a:pPr>
            <a:endParaRPr lang="hu-HU"/>
          </a:p>
        </c:txPr>
        <c:crossAx val="88831488"/>
        <c:crosses val="max"/>
        <c:crossBetween val="between"/>
        <c:majorUnit val="2"/>
        <c:minorUnit val="2"/>
      </c:valAx>
    </c:plotArea>
    <c:legend>
      <c:legendPos val="r"/>
      <c:layout>
        <c:manualLayout>
          <c:xMode val="edge"/>
          <c:yMode val="edge"/>
          <c:x val="0.14887218045112793"/>
          <c:y val="0.21546961325966851"/>
          <c:w val="0.78045112781954862"/>
          <c:h val="0.12707182320441979"/>
        </c:manualLayout>
      </c:layout>
    </c:legend>
    <c:plotVisOnly val="1"/>
    <c:dispBlanksAs val="gap"/>
  </c:chart>
  <c:txPr>
    <a:bodyPr/>
    <a:lstStyle/>
    <a:p>
      <a:pPr>
        <a:defRPr sz="1800"/>
      </a:pPr>
      <a:endParaRPr lang="hu-H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hu-HU"/>
  <c:style val="32"/>
  <c:chart>
    <c:autoTitleDeleted val="1"/>
    <c:view3D>
      <c:rotX val="30"/>
      <c:hPercent val="60"/>
      <c:rotY val="44"/>
      <c:depthPercent val="80"/>
      <c:rAngAx val="1"/>
    </c:view3D>
    <c:plotArea>
      <c:layout>
        <c:manualLayout>
          <c:layoutTarget val="inner"/>
          <c:xMode val="edge"/>
          <c:yMode val="edge"/>
          <c:x val="8.0434782608695632E-2"/>
          <c:y val="1.7241379310344838E-3"/>
          <c:w val="0.9195652173913047"/>
          <c:h val="0.87586206896551722"/>
        </c:manualLayout>
      </c:layout>
      <c:bar3DChart>
        <c:barDir val="col"/>
        <c:grouping val="clustered"/>
        <c:ser>
          <c:idx val="0"/>
          <c:order val="0"/>
          <c:tx>
            <c:strRef>
              <c:f>Sheet1!$A$2</c:f>
              <c:strCache>
                <c:ptCount val="1"/>
                <c:pt idx="0">
                  <c:v>Termelés</c:v>
                </c:pt>
              </c:strCache>
            </c:strRef>
          </c:tx>
          <c:dLbls>
            <c:dLbl>
              <c:idx val="0"/>
              <c:layout>
                <c:manualLayout>
                  <c:x val="-7.0068578064217402E-3"/>
                  <c:y val="3.8303197927261078E-2"/>
                </c:manualLayout>
              </c:layout>
              <c:tx>
                <c:rich>
                  <a:bodyPr/>
                  <a:lstStyle/>
                  <a:p>
                    <a:r>
                      <a:rPr lang="hu-HU" sz="1200">
                        <a:solidFill>
                          <a:schemeClr val="tx2">
                            <a:lumMod val="10000"/>
                          </a:schemeClr>
                        </a:solidFill>
                      </a:rPr>
                      <a:t>1002 Mt</a:t>
                    </a:r>
                  </a:p>
                </c:rich>
              </c:tx>
            </c:dLbl>
            <c:dLbl>
              <c:idx val="1"/>
              <c:layout>
                <c:manualLayout>
                  <c:x val="-7.9468697035679908E-3"/>
                  <c:y val="4.205677022692457E-2"/>
                </c:manualLayout>
              </c:layout>
              <c:tx>
                <c:rich>
                  <a:bodyPr/>
                  <a:lstStyle/>
                  <a:p>
                    <a:r>
                      <a:rPr lang="hu-HU" sz="1200">
                        <a:solidFill>
                          <a:schemeClr val="tx2">
                            <a:lumMod val="10000"/>
                          </a:schemeClr>
                        </a:solidFill>
                      </a:rPr>
                      <a:t>1301 Mt</a:t>
                    </a:r>
                  </a:p>
                </c:rich>
              </c:tx>
            </c:dLbl>
            <c:dLbl>
              <c:idx val="2"/>
              <c:layout>
                <c:manualLayout>
                  <c:x val="-1.2241384806656259E-4"/>
                  <c:y val="6.3888778952309516E-2"/>
                </c:manualLayout>
              </c:layout>
              <c:tx>
                <c:rich>
                  <a:bodyPr/>
                  <a:lstStyle/>
                  <a:p>
                    <a:r>
                      <a:rPr lang="hu-HU" sz="1200">
                        <a:solidFill>
                          <a:schemeClr val="tx2">
                            <a:lumMod val="10000"/>
                          </a:schemeClr>
                        </a:solidFill>
                      </a:rPr>
                      <a:t>2363 Mt</a:t>
                    </a:r>
                  </a:p>
                </c:rich>
              </c:tx>
            </c:dLbl>
            <c:dLbl>
              <c:idx val="3"/>
              <c:layout>
                <c:manualLayout>
                  <c:x val="-4.0068510022923647E-3"/>
                  <c:y val="8.8823499634141295E-2"/>
                </c:manualLayout>
              </c:layout>
              <c:tx>
                <c:rich>
                  <a:bodyPr/>
                  <a:lstStyle/>
                  <a:p>
                    <a:r>
                      <a:rPr lang="hu-HU" sz="1200">
                        <a:solidFill>
                          <a:schemeClr val="tx2">
                            <a:lumMod val="10000"/>
                          </a:schemeClr>
                        </a:solidFill>
                      </a:rPr>
                      <a:t>4855 Mt</a:t>
                    </a:r>
                  </a:p>
                </c:rich>
              </c:tx>
            </c:dLbl>
            <c:dLbl>
              <c:idx val="4"/>
              <c:layout>
                <c:manualLayout>
                  <c:x val="-9.8429669935441223E-4"/>
                  <c:y val="4.2344947238111892E-2"/>
                </c:manualLayout>
              </c:layout>
              <c:tx>
                <c:rich>
                  <a:bodyPr/>
                  <a:lstStyle/>
                  <a:p>
                    <a:r>
                      <a:rPr lang="hu-HU" sz="1200">
                        <a:solidFill>
                          <a:schemeClr val="tx2">
                            <a:lumMod val="10000"/>
                          </a:schemeClr>
                        </a:solidFill>
                      </a:rPr>
                      <a:t>1075 Mt</a:t>
                    </a:r>
                  </a:p>
                </c:rich>
              </c:tx>
            </c:dLbl>
            <c:dLbl>
              <c:idx val="5"/>
              <c:layout>
                <c:manualLayout>
                  <c:x val="4.8999293378561438E-2"/>
                  <c:y val="-0.10128230026185371"/>
                </c:manualLayout>
              </c:layout>
              <c:tx>
                <c:rich>
                  <a:bodyPr/>
                  <a:lstStyle/>
                  <a:p>
                    <a:r>
                      <a:rPr lang="hu-HU" sz="1200">
                        <a:solidFill>
                          <a:schemeClr val="tx2">
                            <a:lumMod val="10000"/>
                          </a:schemeClr>
                        </a:solidFill>
                      </a:rPr>
                      <a:t>110 Mt</a:t>
                    </a:r>
                  </a:p>
                </c:rich>
              </c:tx>
            </c:dLbl>
            <c:showVal val="1"/>
          </c:dLbls>
          <c:cat>
            <c:strRef>
              <c:f>Sheet1!$B$1:$G$1</c:f>
              <c:strCache>
                <c:ptCount val="6"/>
                <c:pt idx="0">
                  <c:v>Ásványb. nya.</c:v>
                </c:pt>
                <c:pt idx="1">
                  <c:v>Cementipari nya.</c:v>
                </c:pt>
                <c:pt idx="2">
                  <c:v>Építő és díszítőkőip.nya.</c:v>
                </c:pt>
                <c:pt idx="3">
                  <c:v>Homok, kavics</c:v>
                </c:pt>
                <c:pt idx="4">
                  <c:v>Kerámiaip. nya.</c:v>
                </c:pt>
                <c:pt idx="5">
                  <c:v>Tőzeg</c:v>
                </c:pt>
              </c:strCache>
            </c:strRef>
          </c:cat>
          <c:val>
            <c:numRef>
              <c:f>Sheet1!$B$2:$G$2</c:f>
              <c:numCache>
                <c:formatCode>General</c:formatCode>
                <c:ptCount val="6"/>
                <c:pt idx="0">
                  <c:v>1002</c:v>
                </c:pt>
                <c:pt idx="1">
                  <c:v>1301</c:v>
                </c:pt>
                <c:pt idx="2">
                  <c:v>2363</c:v>
                </c:pt>
                <c:pt idx="3">
                  <c:v>4855</c:v>
                </c:pt>
                <c:pt idx="4">
                  <c:v>1075</c:v>
                </c:pt>
                <c:pt idx="5">
                  <c:v>110</c:v>
                </c:pt>
              </c:numCache>
            </c:numRef>
          </c:val>
        </c:ser>
        <c:dLbls>
          <c:showVal val="1"/>
        </c:dLbls>
        <c:gapWidth val="20"/>
        <c:gapDepth val="0"/>
        <c:shape val="box"/>
        <c:axId val="89683456"/>
        <c:axId val="89684992"/>
        <c:axId val="0"/>
      </c:bar3DChart>
      <c:catAx>
        <c:axId val="89683456"/>
        <c:scaling>
          <c:orientation val="minMax"/>
        </c:scaling>
        <c:axPos val="b"/>
        <c:numFmt formatCode="General" sourceLinked="1"/>
        <c:tickLblPos val="low"/>
        <c:txPr>
          <a:bodyPr rot="0" vert="horz"/>
          <a:lstStyle/>
          <a:p>
            <a:pPr>
              <a:defRPr sz="1240" baseline="0"/>
            </a:pPr>
            <a:endParaRPr lang="hu-HU"/>
          </a:p>
        </c:txPr>
        <c:crossAx val="89684992"/>
        <c:crosses val="autoZero"/>
        <c:lblAlgn val="ctr"/>
        <c:lblOffset val="100"/>
        <c:tickLblSkip val="1"/>
        <c:tickMarkSkip val="1"/>
      </c:catAx>
      <c:valAx>
        <c:axId val="89684992"/>
        <c:scaling>
          <c:orientation val="minMax"/>
          <c:max val="4100"/>
          <c:min val="100"/>
        </c:scaling>
        <c:axPos val="l"/>
        <c:majorGridlines/>
        <c:numFmt formatCode="General" sourceLinked="1"/>
        <c:tickLblPos val="nextTo"/>
        <c:txPr>
          <a:bodyPr rot="0" vert="horz"/>
          <a:lstStyle/>
          <a:p>
            <a:pPr>
              <a:defRPr/>
            </a:pPr>
            <a:endParaRPr lang="hu-HU"/>
          </a:p>
        </c:txPr>
        <c:crossAx val="89683456"/>
        <c:crosses val="autoZero"/>
        <c:crossBetween val="between"/>
        <c:majorUnit val="500"/>
        <c:minorUnit val="100"/>
      </c:valAx>
    </c:plotArea>
    <c:plotVisOnly val="1"/>
    <c:dispBlanksAs val="gap"/>
  </c:chart>
  <c:txPr>
    <a:bodyPr/>
    <a:lstStyle/>
    <a:p>
      <a:pPr>
        <a:defRPr sz="1800"/>
      </a:pPr>
      <a:endParaRPr lang="hu-HU"/>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hu-HU"/>
  <c:chart>
    <c:autoTitleDeleted val="1"/>
    <c:plotArea>
      <c:layout>
        <c:manualLayout>
          <c:layoutTarget val="inner"/>
          <c:xMode val="edge"/>
          <c:yMode val="edge"/>
          <c:x val="0.13682340824946551"/>
          <c:y val="9.1639247543624749E-2"/>
          <c:w val="0.86152099886492617"/>
          <c:h val="0.7100591715976331"/>
        </c:manualLayout>
      </c:layout>
      <c:barChart>
        <c:barDir val="col"/>
        <c:grouping val="stacked"/>
        <c:ser>
          <c:idx val="0"/>
          <c:order val="0"/>
          <c:tx>
            <c:strRef>
              <c:f>Sheet1!$A$2</c:f>
              <c:strCache>
                <c:ptCount val="1"/>
                <c:pt idx="0">
                  <c:v>nagyerőmű</c:v>
                </c:pt>
              </c:strCache>
            </c:strRef>
          </c:tx>
          <c:cat>
            <c:strRef>
              <c:f>Sheet1!$B$1:$J$1</c:f>
              <c:strCache>
                <c:ptCount val="9"/>
                <c:pt idx="0">
                  <c:v>&lt;5</c:v>
                </c:pt>
                <c:pt idx="1">
                  <c:v>6-10</c:v>
                </c:pt>
                <c:pt idx="2">
                  <c:v>11-15</c:v>
                </c:pt>
                <c:pt idx="3">
                  <c:v>16-20</c:v>
                </c:pt>
                <c:pt idx="4">
                  <c:v>21-25</c:v>
                </c:pt>
                <c:pt idx="5">
                  <c:v>26-30</c:v>
                </c:pt>
                <c:pt idx="6">
                  <c:v>31-35</c:v>
                </c:pt>
                <c:pt idx="7">
                  <c:v>36-40</c:v>
                </c:pt>
                <c:pt idx="8">
                  <c:v>&gt;41</c:v>
                </c:pt>
              </c:strCache>
            </c:strRef>
          </c:cat>
          <c:val>
            <c:numRef>
              <c:f>Sheet1!$B$2:$J$2</c:f>
              <c:numCache>
                <c:formatCode>General</c:formatCode>
                <c:ptCount val="9"/>
                <c:pt idx="0">
                  <c:v>230</c:v>
                </c:pt>
                <c:pt idx="1">
                  <c:v>601</c:v>
                </c:pt>
                <c:pt idx="2">
                  <c:v>859</c:v>
                </c:pt>
                <c:pt idx="3">
                  <c:v>205</c:v>
                </c:pt>
                <c:pt idx="4">
                  <c:v>970</c:v>
                </c:pt>
                <c:pt idx="5">
                  <c:v>1400</c:v>
                </c:pt>
                <c:pt idx="6">
                  <c:v>1760</c:v>
                </c:pt>
                <c:pt idx="7">
                  <c:v>911</c:v>
                </c:pt>
                <c:pt idx="8">
                  <c:v>773</c:v>
                </c:pt>
              </c:numCache>
            </c:numRef>
          </c:val>
        </c:ser>
        <c:ser>
          <c:idx val="1"/>
          <c:order val="1"/>
          <c:tx>
            <c:strRef>
              <c:f>Sheet1!$A$3</c:f>
              <c:strCache>
                <c:ptCount val="1"/>
                <c:pt idx="0">
                  <c:v>kiserőmű</c:v>
                </c:pt>
              </c:strCache>
            </c:strRef>
          </c:tx>
          <c:cat>
            <c:strRef>
              <c:f>Sheet1!$B$1:$J$1</c:f>
              <c:strCache>
                <c:ptCount val="9"/>
                <c:pt idx="0">
                  <c:v>&lt;5</c:v>
                </c:pt>
                <c:pt idx="1">
                  <c:v>6-10</c:v>
                </c:pt>
                <c:pt idx="2">
                  <c:v>11-15</c:v>
                </c:pt>
                <c:pt idx="3">
                  <c:v>16-20</c:v>
                </c:pt>
                <c:pt idx="4">
                  <c:v>21-25</c:v>
                </c:pt>
                <c:pt idx="5">
                  <c:v>26-30</c:v>
                </c:pt>
                <c:pt idx="6">
                  <c:v>31-35</c:v>
                </c:pt>
                <c:pt idx="7">
                  <c:v>36-40</c:v>
                </c:pt>
                <c:pt idx="8">
                  <c:v>&gt;41</c:v>
                </c:pt>
              </c:strCache>
            </c:strRef>
          </c:cat>
          <c:val>
            <c:numRef>
              <c:f>Sheet1!$B$3:$J$3</c:f>
              <c:numCache>
                <c:formatCode>General</c:formatCode>
                <c:ptCount val="9"/>
                <c:pt idx="0">
                  <c:v>422</c:v>
                </c:pt>
                <c:pt idx="1">
                  <c:v>445</c:v>
                </c:pt>
                <c:pt idx="2">
                  <c:v>79</c:v>
                </c:pt>
                <c:pt idx="3">
                  <c:v>49</c:v>
                </c:pt>
                <c:pt idx="4">
                  <c:v>52</c:v>
                </c:pt>
                <c:pt idx="5">
                  <c:v>116</c:v>
                </c:pt>
                <c:pt idx="6">
                  <c:v>2</c:v>
                </c:pt>
                <c:pt idx="7">
                  <c:v>44</c:v>
                </c:pt>
                <c:pt idx="8">
                  <c:v>0</c:v>
                </c:pt>
              </c:numCache>
            </c:numRef>
          </c:val>
        </c:ser>
        <c:overlap val="100"/>
        <c:axId val="89219840"/>
        <c:axId val="89221760"/>
      </c:barChart>
      <c:catAx>
        <c:axId val="89219840"/>
        <c:scaling>
          <c:orientation val="minMax"/>
        </c:scaling>
        <c:axPos val="b"/>
        <c:title>
          <c:tx>
            <c:rich>
              <a:bodyPr/>
              <a:lstStyle/>
              <a:p>
                <a:pPr>
                  <a:defRPr/>
                </a:pPr>
                <a:r>
                  <a:rPr lang="hu-HU"/>
                  <a:t>életkorcsoport, év</a:t>
                </a:r>
              </a:p>
            </c:rich>
          </c:tx>
          <c:layout>
            <c:manualLayout>
              <c:xMode val="edge"/>
              <c:yMode val="edge"/>
              <c:x val="0.45062429057888781"/>
              <c:y val="0.90138067061143989"/>
            </c:manualLayout>
          </c:layout>
        </c:title>
        <c:numFmt formatCode="General" sourceLinked="1"/>
        <c:tickLblPos val="nextTo"/>
        <c:txPr>
          <a:bodyPr rot="0" vert="horz"/>
          <a:lstStyle/>
          <a:p>
            <a:pPr>
              <a:defRPr/>
            </a:pPr>
            <a:endParaRPr lang="hu-HU"/>
          </a:p>
        </c:txPr>
        <c:crossAx val="89221760"/>
        <c:crosses val="autoZero"/>
        <c:auto val="1"/>
        <c:lblAlgn val="ctr"/>
        <c:lblOffset val="100"/>
        <c:tickLblSkip val="1"/>
        <c:tickMarkSkip val="1"/>
      </c:catAx>
      <c:valAx>
        <c:axId val="89221760"/>
        <c:scaling>
          <c:orientation val="minMax"/>
        </c:scaling>
        <c:axPos val="l"/>
        <c:majorGridlines/>
        <c:title>
          <c:tx>
            <c:rich>
              <a:bodyPr/>
              <a:lstStyle/>
              <a:p>
                <a:pPr>
                  <a:defRPr/>
                </a:pPr>
                <a:r>
                  <a:rPr lang="hu-HU"/>
                  <a:t>beépített teljesítőképesség, MW</a:t>
                </a:r>
              </a:p>
            </c:rich>
          </c:tx>
          <c:layout>
            <c:manualLayout>
              <c:xMode val="edge"/>
              <c:yMode val="edge"/>
              <c:x val="1.021566401816118E-2"/>
              <c:y val="8.8757396449704221E-2"/>
            </c:manualLayout>
          </c:layout>
        </c:title>
        <c:numFmt formatCode="General" sourceLinked="1"/>
        <c:tickLblPos val="nextTo"/>
        <c:txPr>
          <a:bodyPr rot="0" vert="horz"/>
          <a:lstStyle/>
          <a:p>
            <a:pPr>
              <a:defRPr/>
            </a:pPr>
            <a:endParaRPr lang="hu-HU"/>
          </a:p>
        </c:txPr>
        <c:crossAx val="89219840"/>
        <c:crosses val="autoZero"/>
        <c:crossBetween val="between"/>
      </c:valAx>
    </c:plotArea>
    <c:legend>
      <c:legendPos val="b"/>
      <c:layout>
        <c:manualLayout>
          <c:xMode val="edge"/>
          <c:yMode val="edge"/>
          <c:x val="2.2701475595913762E-2"/>
          <c:y val="0.89546351084812592"/>
          <c:w val="0.33257661748013645"/>
          <c:h val="9.4674556213017763E-2"/>
        </c:manualLayout>
      </c:layout>
    </c:legend>
    <c:plotVisOnly val="1"/>
    <c:dispBlanksAs val="gap"/>
  </c:chart>
  <c:txPr>
    <a:bodyPr/>
    <a:lstStyle/>
    <a:p>
      <a:pPr>
        <a:defRPr sz="1800"/>
      </a:pPr>
      <a:endParaRPr lang="hu-H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emf"/></Relationships>
</file>

<file path=ppt/drawings/drawing1.xml><?xml version="1.0" encoding="utf-8"?>
<c:userShapes xmlns:c="http://schemas.openxmlformats.org/drawingml/2006/chart">
  <cdr:relSizeAnchor xmlns:cdr="http://schemas.openxmlformats.org/drawingml/2006/chartDrawing">
    <cdr:from>
      <cdr:x>0.12723</cdr:x>
      <cdr:y>0.29493</cdr:y>
    </cdr:from>
    <cdr:to>
      <cdr:x>0.38775</cdr:x>
      <cdr:y>0.39451</cdr:y>
    </cdr:to>
    <cdr:sp macro="" textlink="">
      <cdr:nvSpPr>
        <cdr:cNvPr id="26628" name="AutoShape 4"/>
        <cdr:cNvSpPr>
          <a:spLocks xmlns:a="http://schemas.openxmlformats.org/drawingml/2006/main" noChangeArrowheads="1"/>
        </cdr:cNvSpPr>
      </cdr:nvSpPr>
      <cdr:spPr bwMode="auto">
        <a:xfrm xmlns:a="http://schemas.openxmlformats.org/drawingml/2006/main">
          <a:off x="921795" y="1711169"/>
          <a:ext cx="1880920" cy="576715"/>
        </a:xfrm>
        <a:prstGeom xmlns:a="http://schemas.openxmlformats.org/drawingml/2006/main" prst="rightArrow">
          <a:avLst>
            <a:gd name="adj1" fmla="val 50000"/>
            <a:gd name="adj2" fmla="val 81536"/>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vertOverflow="clip" wrap="square" lIns="36576" tIns="36576" rIns="0" bIns="0" anchor="t" upright="1"/>
        <a:lstStyle xmlns:a="http://schemas.openxmlformats.org/drawingml/2006/main"/>
        <a:p xmlns:a="http://schemas.openxmlformats.org/drawingml/2006/main">
          <a:pPr algn="l" rtl="0">
            <a:defRPr sz="1000"/>
          </a:pPr>
          <a:r>
            <a:rPr lang="hu-HU" sz="1600" b="1" i="0" u="none" strike="noStrike" baseline="0">
              <a:solidFill>
                <a:srgbClr val="000000"/>
              </a:solidFill>
              <a:latin typeface="Garamond"/>
            </a:rPr>
            <a:t>Nyugati irányból</a:t>
          </a:r>
        </a:p>
      </cdr:txBody>
    </cdr:sp>
  </cdr:relSizeAnchor>
  <cdr:relSizeAnchor xmlns:cdr="http://schemas.openxmlformats.org/drawingml/2006/chartDrawing">
    <cdr:from>
      <cdr:x>0.63766</cdr:x>
      <cdr:y>0.78203</cdr:y>
    </cdr:from>
    <cdr:to>
      <cdr:x>0.95393</cdr:x>
      <cdr:y>0.88481</cdr:y>
    </cdr:to>
    <cdr:sp macro="" textlink="">
      <cdr:nvSpPr>
        <cdr:cNvPr id="26629" name="AutoShape 5"/>
        <cdr:cNvSpPr>
          <a:spLocks xmlns:a="http://schemas.openxmlformats.org/drawingml/2006/main" noChangeArrowheads="1"/>
        </cdr:cNvSpPr>
      </cdr:nvSpPr>
      <cdr:spPr bwMode="auto">
        <a:xfrm xmlns:a="http://schemas.openxmlformats.org/drawingml/2006/main">
          <a:off x="4607046" y="4532089"/>
          <a:ext cx="2283466" cy="595226"/>
        </a:xfrm>
        <a:prstGeom xmlns:a="http://schemas.openxmlformats.org/drawingml/2006/main" prst="leftArrow">
          <a:avLst>
            <a:gd name="adj1" fmla="val 50000"/>
            <a:gd name="adj2" fmla="val 95908"/>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vertOverflow="clip" wrap="square" lIns="36576" tIns="36576" rIns="0" bIns="0" anchor="t" upright="1"/>
        <a:lstStyle xmlns:a="http://schemas.openxmlformats.org/drawingml/2006/main"/>
        <a:p xmlns:a="http://schemas.openxmlformats.org/drawingml/2006/main">
          <a:pPr algn="l" rtl="0">
            <a:defRPr sz="1000"/>
          </a:pPr>
          <a:r>
            <a:rPr lang="hu-HU" sz="1600" b="1" i="0" u="none" strike="noStrike" baseline="0">
              <a:solidFill>
                <a:srgbClr val="000000"/>
              </a:solidFill>
              <a:latin typeface="Garamond"/>
            </a:rPr>
            <a:t>        Keleti irányból</a:t>
          </a:r>
        </a:p>
      </cdr:txBody>
    </cdr:sp>
  </cdr:relSizeAnchor>
</c:userShapes>
</file>

<file path=ppt/drawings/drawing2.xml><?xml version="1.0" encoding="utf-8"?>
<c:userShapes xmlns:c="http://schemas.openxmlformats.org/drawingml/2006/chart">
  <cdr:relSizeAnchor xmlns:cdr="http://schemas.openxmlformats.org/drawingml/2006/chartDrawing">
    <cdr:from>
      <cdr:x>0.39865</cdr:x>
      <cdr:y>0.77367</cdr:y>
    </cdr:from>
    <cdr:to>
      <cdr:x>0.4796</cdr:x>
      <cdr:y>0.83033</cdr:y>
    </cdr:to>
    <cdr:sp macro="" textlink="">
      <cdr:nvSpPr>
        <cdr:cNvPr id="1035" name="Text Box 11"/>
        <cdr:cNvSpPr txBox="1">
          <a:spLocks xmlns:a="http://schemas.openxmlformats.org/drawingml/2006/main" noChangeArrowheads="1"/>
        </cdr:cNvSpPr>
      </cdr:nvSpPr>
      <cdr:spPr bwMode="auto">
        <a:xfrm xmlns:a="http://schemas.openxmlformats.org/drawingml/2006/main">
          <a:off x="3438967" y="4202916"/>
          <a:ext cx="698268" cy="307777"/>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45720" tIns="45720" rIns="45720" bIns="45720" anchor="ctr" upright="1">
          <a:spAutoFit/>
        </a:bodyPr>
        <a:lstStyle xmlns:a="http://schemas.openxmlformats.org/drawingml/2006/main"/>
        <a:p xmlns:a="http://schemas.openxmlformats.org/drawingml/2006/main">
          <a:pPr algn="ctr" rtl="0">
            <a:defRPr sz="1000"/>
          </a:pPr>
          <a:r>
            <a:rPr lang="hu-HU" sz="1400" b="1" i="0" u="none" strike="noStrike" baseline="0" dirty="0">
              <a:solidFill>
                <a:srgbClr val="000000"/>
              </a:solidFill>
              <a:latin typeface="Arial"/>
              <a:cs typeface="Arial"/>
            </a:rPr>
            <a:t>13,0 </a:t>
          </a:r>
          <a:r>
            <a:rPr lang="hu-HU" sz="1400" b="1" i="0" u="none" strike="noStrike" baseline="0" dirty="0" err="1">
              <a:solidFill>
                <a:srgbClr val="000000"/>
              </a:solidFill>
              <a:latin typeface="Arial"/>
              <a:cs typeface="Arial"/>
            </a:rPr>
            <a:t>Mt</a:t>
          </a:r>
          <a:endParaRPr lang="hu-HU" sz="1400" b="1" i="0" u="none" strike="noStrike" baseline="0" dirty="0">
            <a:solidFill>
              <a:srgbClr val="000000"/>
            </a:solidFill>
            <a:latin typeface="Arial"/>
            <a:cs typeface="Arial"/>
          </a:endParaRPr>
        </a:p>
      </cdr:txBody>
    </cdr:sp>
  </cdr:relSizeAnchor>
  <cdr:relSizeAnchor xmlns:cdr="http://schemas.openxmlformats.org/drawingml/2006/chartDrawing">
    <cdr:from>
      <cdr:x>0.54165</cdr:x>
      <cdr:y>0.77367</cdr:y>
    </cdr:from>
    <cdr:to>
      <cdr:x>0.6226</cdr:x>
      <cdr:y>0.83033</cdr:y>
    </cdr:to>
    <cdr:sp macro="" textlink="">
      <cdr:nvSpPr>
        <cdr:cNvPr id="1036" name="Text Box 12"/>
        <cdr:cNvSpPr txBox="1">
          <a:spLocks xmlns:a="http://schemas.openxmlformats.org/drawingml/2006/main" noChangeArrowheads="1"/>
        </cdr:cNvSpPr>
      </cdr:nvSpPr>
      <cdr:spPr bwMode="auto">
        <a:xfrm xmlns:a="http://schemas.openxmlformats.org/drawingml/2006/main">
          <a:off x="4672553" y="4202916"/>
          <a:ext cx="698268" cy="307777"/>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45720" tIns="45720" rIns="45720" bIns="45720" anchor="ctr" upright="1">
          <a:spAutoFit/>
        </a:bodyPr>
        <a:lstStyle xmlns:a="http://schemas.openxmlformats.org/drawingml/2006/main"/>
        <a:p xmlns:a="http://schemas.openxmlformats.org/drawingml/2006/main">
          <a:pPr algn="ctr" rtl="0">
            <a:defRPr sz="1000"/>
          </a:pPr>
          <a:r>
            <a:rPr lang="hu-HU" sz="1400" b="1" i="0" u="none" strike="noStrike" baseline="0" dirty="0">
              <a:solidFill>
                <a:srgbClr val="000000"/>
              </a:solidFill>
              <a:latin typeface="Arial"/>
              <a:cs typeface="Arial"/>
            </a:rPr>
            <a:t>34,8 </a:t>
          </a:r>
          <a:r>
            <a:rPr lang="hu-HU" sz="1400" b="1" i="0" u="none" strike="noStrike" baseline="0" dirty="0" err="1">
              <a:solidFill>
                <a:srgbClr val="000000"/>
              </a:solidFill>
              <a:latin typeface="Arial"/>
              <a:cs typeface="Arial"/>
            </a:rPr>
            <a:t>Mt</a:t>
          </a:r>
          <a:endParaRPr lang="hu-HU" sz="1400" b="1" i="0" u="none" strike="noStrike" baseline="0" dirty="0">
            <a:solidFill>
              <a:srgbClr val="000000"/>
            </a:solidFill>
            <a:latin typeface="Arial"/>
            <a:cs typeface="Arial"/>
          </a:endParaRPr>
        </a:p>
      </cdr:txBody>
    </cdr:sp>
  </cdr:relSizeAnchor>
  <cdr:relSizeAnchor xmlns:cdr="http://schemas.openxmlformats.org/drawingml/2006/chartDrawing">
    <cdr:from>
      <cdr:x>0.00835</cdr:x>
      <cdr:y>0.02651</cdr:y>
    </cdr:from>
    <cdr:to>
      <cdr:x>0.1455</cdr:x>
      <cdr:y>0.0758</cdr:y>
    </cdr:to>
    <cdr:sp macro="" textlink="">
      <cdr:nvSpPr>
        <cdr:cNvPr id="1037" name="Text Box 13"/>
        <cdr:cNvSpPr txBox="1">
          <a:spLocks xmlns:a="http://schemas.openxmlformats.org/drawingml/2006/main" noChangeArrowheads="1"/>
        </cdr:cNvSpPr>
      </cdr:nvSpPr>
      <cdr:spPr bwMode="auto">
        <a:xfrm xmlns:a="http://schemas.openxmlformats.org/drawingml/2006/main">
          <a:off x="72008" y="144016"/>
          <a:ext cx="1183145" cy="267766"/>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36576" tIns="41148" rIns="36576" bIns="41148" anchor="ctr" upright="1">
          <a:spAutoFit/>
        </a:bodyPr>
        <a:lstStyle xmlns:a="http://schemas.openxmlformats.org/drawingml/2006/main"/>
        <a:p xmlns:a="http://schemas.openxmlformats.org/drawingml/2006/main">
          <a:pPr algn="ctr" rtl="0">
            <a:defRPr sz="1000"/>
          </a:pPr>
          <a:r>
            <a:rPr lang="hu-HU" sz="1200" b="1" i="0" u="none" strike="noStrike" baseline="0" dirty="0">
              <a:solidFill>
                <a:schemeClr val="tx1"/>
              </a:solidFill>
              <a:latin typeface="Arial"/>
              <a:cs typeface="Arial"/>
            </a:rPr>
            <a:t>Termelés </a:t>
          </a:r>
          <a:r>
            <a:rPr lang="hu-HU" sz="1200" b="1" i="0" u="none" strike="noStrike" baseline="0" dirty="0" err="1">
              <a:solidFill>
                <a:schemeClr val="tx1"/>
              </a:solidFill>
              <a:latin typeface="Arial"/>
              <a:cs typeface="Arial"/>
            </a:rPr>
            <a:t>Mt</a:t>
          </a:r>
          <a:r>
            <a:rPr lang="hu-HU" sz="1200" b="1" i="0" u="none" strike="noStrike" baseline="0" dirty="0">
              <a:solidFill>
                <a:schemeClr val="tx1"/>
              </a:solidFill>
              <a:latin typeface="Arial"/>
              <a:cs typeface="Arial"/>
            </a:rPr>
            <a:t>/év</a:t>
          </a:r>
        </a:p>
      </cdr:txBody>
    </cdr:sp>
  </cdr:relSizeAnchor>
  <cdr:relSizeAnchor xmlns:cdr="http://schemas.openxmlformats.org/drawingml/2006/chartDrawing">
    <cdr:from>
      <cdr:x>0.17529</cdr:x>
      <cdr:y>0.13255</cdr:y>
    </cdr:from>
    <cdr:to>
      <cdr:x>0.52104</cdr:x>
      <cdr:y>0.2308</cdr:y>
    </cdr:to>
    <cdr:sp macro="" textlink="">
      <cdr:nvSpPr>
        <cdr:cNvPr id="1038" name="Text Box 14"/>
        <cdr:cNvSpPr txBox="1">
          <a:spLocks xmlns:a="http://schemas.openxmlformats.org/drawingml/2006/main" noChangeArrowheads="1"/>
        </cdr:cNvSpPr>
      </cdr:nvSpPr>
      <cdr:spPr bwMode="auto">
        <a:xfrm xmlns:a="http://schemas.openxmlformats.org/drawingml/2006/main">
          <a:off x="1512168" y="720080"/>
          <a:ext cx="2982604" cy="533736"/>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hu-HU" sz="1000" b="1" i="0" u="none" strike="noStrike" baseline="0" dirty="0">
              <a:solidFill>
                <a:srgbClr val="FFFF00"/>
              </a:solidFill>
              <a:latin typeface="Arial"/>
              <a:cs typeface="Arial"/>
            </a:rPr>
            <a:t>Összes ásványvagyon: 10706 </a:t>
          </a:r>
          <a:r>
            <a:rPr lang="hu-HU" sz="1000" b="1" i="0" u="none" strike="noStrike" baseline="0" dirty="0" err="1">
              <a:solidFill>
                <a:srgbClr val="FFFF00"/>
              </a:solidFill>
              <a:latin typeface="Arial"/>
              <a:cs typeface="Arial"/>
            </a:rPr>
            <a:t>Mt</a:t>
          </a:r>
          <a:endParaRPr lang="hu-HU" sz="1000" b="1" i="0" u="none" strike="noStrike" baseline="0" dirty="0">
            <a:solidFill>
              <a:srgbClr val="FFFF00"/>
            </a:solidFill>
            <a:latin typeface="Arial"/>
            <a:cs typeface="Arial"/>
          </a:endParaRPr>
        </a:p>
        <a:p xmlns:a="http://schemas.openxmlformats.org/drawingml/2006/main">
          <a:pPr algn="l" rtl="0">
            <a:defRPr sz="1000"/>
          </a:pPr>
          <a:r>
            <a:rPr lang="hu-HU" sz="1000" b="1" i="0" u="none" strike="noStrike" baseline="0" dirty="0">
              <a:solidFill>
                <a:srgbClr val="FFFF00"/>
              </a:solidFill>
              <a:latin typeface="Arial"/>
              <a:cs typeface="Arial"/>
            </a:rPr>
            <a:t>2007. évi összes termelés: 61,3 </a:t>
          </a:r>
          <a:r>
            <a:rPr lang="hu-HU" sz="1000" b="1" i="0" u="none" strike="noStrike" baseline="0" dirty="0" err="1">
              <a:solidFill>
                <a:srgbClr val="FFFF00"/>
              </a:solidFill>
              <a:latin typeface="Arial"/>
              <a:cs typeface="Arial"/>
            </a:rPr>
            <a:t>Mt</a:t>
          </a:r>
          <a:endParaRPr lang="hu-HU" sz="1000" b="1" i="0" u="none" strike="noStrike" baseline="0" dirty="0">
            <a:solidFill>
              <a:srgbClr val="FFFF00"/>
            </a:solidFill>
            <a:latin typeface="Arial"/>
            <a:cs typeface="Arial"/>
          </a:endParaRPr>
        </a:p>
      </cdr:txBody>
    </cdr:sp>
  </cdr:relSizeAnchor>
  <cdr:relSizeAnchor xmlns:cdr="http://schemas.openxmlformats.org/drawingml/2006/chartDrawing">
    <cdr:from>
      <cdr:x>0.14145</cdr:x>
      <cdr:y>0.77735</cdr:y>
    </cdr:from>
    <cdr:to>
      <cdr:x>0.20055</cdr:x>
      <cdr:y>0.82665</cdr:y>
    </cdr:to>
    <cdr:sp macro="" textlink="">
      <cdr:nvSpPr>
        <cdr:cNvPr id="1039" name="Text Box 15"/>
        <cdr:cNvSpPr txBox="1">
          <a:spLocks xmlns:a="http://schemas.openxmlformats.org/drawingml/2006/main" noChangeArrowheads="1"/>
        </cdr:cNvSpPr>
      </cdr:nvSpPr>
      <cdr:spPr bwMode="auto">
        <a:xfrm xmlns:a="http://schemas.openxmlformats.org/drawingml/2006/main">
          <a:off x="1220185" y="4222921"/>
          <a:ext cx="509883" cy="267766"/>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36576" tIns="41148" rIns="36576" bIns="41148" anchor="ctr" upright="1">
          <a:spAutoFit/>
        </a:bodyPr>
        <a:lstStyle xmlns:a="http://schemas.openxmlformats.org/drawingml/2006/main"/>
        <a:p xmlns:a="http://schemas.openxmlformats.org/drawingml/2006/main">
          <a:pPr algn="ctr" rtl="0">
            <a:defRPr sz="1000"/>
          </a:pPr>
          <a:r>
            <a:rPr lang="hu-HU" sz="1200" b="1" i="0" u="none" strike="noStrike" baseline="0" dirty="0">
              <a:solidFill>
                <a:srgbClr val="FF0000"/>
              </a:solidFill>
              <a:latin typeface="Arial"/>
              <a:cs typeface="Arial"/>
            </a:rPr>
            <a:t>3,0 </a:t>
          </a:r>
          <a:r>
            <a:rPr lang="hu-HU" sz="1200" b="1" i="0" u="none" strike="noStrike" baseline="0" dirty="0" err="1">
              <a:solidFill>
                <a:srgbClr val="FF0000"/>
              </a:solidFill>
              <a:latin typeface="Arial"/>
              <a:cs typeface="Arial"/>
            </a:rPr>
            <a:t>Mt</a:t>
          </a:r>
          <a:endParaRPr lang="hu-HU" sz="1200" b="1" i="0" u="none" strike="noStrike" baseline="0" dirty="0">
            <a:solidFill>
              <a:srgbClr val="FF0000"/>
            </a:solidFill>
            <a:latin typeface="Arial"/>
            <a:cs typeface="Arial"/>
          </a:endParaRPr>
        </a:p>
      </cdr:txBody>
    </cdr:sp>
  </cdr:relSizeAnchor>
  <cdr:relSizeAnchor xmlns:cdr="http://schemas.openxmlformats.org/drawingml/2006/chartDrawing">
    <cdr:from>
      <cdr:x>0.26936</cdr:x>
      <cdr:y>0.77452</cdr:y>
    </cdr:from>
    <cdr:to>
      <cdr:x>0.33664</cdr:x>
      <cdr:y>0.82948</cdr:y>
    </cdr:to>
    <cdr:sp macro="" textlink="">
      <cdr:nvSpPr>
        <cdr:cNvPr id="1040" name="Text Box 16"/>
        <cdr:cNvSpPr txBox="1">
          <a:spLocks xmlns:a="http://schemas.openxmlformats.org/drawingml/2006/main" noChangeArrowheads="1"/>
        </cdr:cNvSpPr>
      </cdr:nvSpPr>
      <cdr:spPr bwMode="auto">
        <a:xfrm xmlns:a="http://schemas.openxmlformats.org/drawingml/2006/main">
          <a:off x="2323614" y="4207533"/>
          <a:ext cx="580415" cy="298543"/>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36576" tIns="41148" rIns="36576" bIns="41148" anchor="ctr" upright="1">
          <a:spAutoFit/>
        </a:bodyPr>
        <a:lstStyle xmlns:a="http://schemas.openxmlformats.org/drawingml/2006/main"/>
        <a:p xmlns:a="http://schemas.openxmlformats.org/drawingml/2006/main">
          <a:pPr algn="ctr" rtl="0">
            <a:defRPr sz="1000"/>
          </a:pPr>
          <a:r>
            <a:rPr lang="hu-HU" sz="1400" b="1" i="0" u="none" strike="noStrike" baseline="0" dirty="0">
              <a:solidFill>
                <a:srgbClr val="FF0000"/>
              </a:solidFill>
              <a:latin typeface="Arial"/>
              <a:cs typeface="Arial"/>
            </a:rPr>
            <a:t>5,</a:t>
          </a:r>
          <a:r>
            <a:rPr lang="hu-HU" sz="1400" b="1" i="0" u="none" strike="noStrike" baseline="0" dirty="0" err="1">
              <a:solidFill>
                <a:srgbClr val="FF0000"/>
              </a:solidFill>
              <a:latin typeface="Arial"/>
              <a:cs typeface="Arial"/>
            </a:rPr>
            <a:t>5</a:t>
          </a:r>
          <a:r>
            <a:rPr lang="hu-HU" sz="1400" b="1" i="0" u="none" strike="noStrike" baseline="0" dirty="0">
              <a:solidFill>
                <a:srgbClr val="FF0000"/>
              </a:solidFill>
              <a:latin typeface="Arial"/>
              <a:cs typeface="Arial"/>
            </a:rPr>
            <a:t> </a:t>
          </a:r>
          <a:r>
            <a:rPr lang="hu-HU" sz="1400" b="1" i="0" u="none" strike="noStrike" baseline="0" dirty="0" err="1">
              <a:solidFill>
                <a:srgbClr val="FF0000"/>
              </a:solidFill>
              <a:latin typeface="Arial"/>
              <a:cs typeface="Arial"/>
            </a:rPr>
            <a:t>Mt</a:t>
          </a:r>
          <a:endParaRPr lang="hu-HU" sz="1400" b="1" i="0" u="none" strike="noStrike" baseline="0" dirty="0">
            <a:solidFill>
              <a:srgbClr val="FF0000"/>
            </a:solidFill>
            <a:latin typeface="Arial"/>
            <a:cs typeface="Arial"/>
          </a:endParaRPr>
        </a:p>
      </cdr:txBody>
    </cdr:sp>
  </cdr:relSizeAnchor>
  <cdr:relSizeAnchor xmlns:cdr="http://schemas.openxmlformats.org/drawingml/2006/chartDrawing">
    <cdr:from>
      <cdr:x>0.68736</cdr:x>
      <cdr:y>0.77452</cdr:y>
    </cdr:from>
    <cdr:to>
      <cdr:x>0.75464</cdr:x>
      <cdr:y>0.82948</cdr:y>
    </cdr:to>
    <cdr:sp macro="" textlink="">
      <cdr:nvSpPr>
        <cdr:cNvPr id="1041" name="Text Box 17"/>
        <cdr:cNvSpPr txBox="1">
          <a:spLocks xmlns:a="http://schemas.openxmlformats.org/drawingml/2006/main" noChangeArrowheads="1"/>
        </cdr:cNvSpPr>
      </cdr:nvSpPr>
      <cdr:spPr bwMode="auto">
        <a:xfrm xmlns:a="http://schemas.openxmlformats.org/drawingml/2006/main">
          <a:off x="5929481" y="4207533"/>
          <a:ext cx="580415" cy="298543"/>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36576" tIns="41148" rIns="36576" bIns="41148" anchor="ctr" upright="1">
          <a:spAutoFit/>
        </a:bodyPr>
        <a:lstStyle xmlns:a="http://schemas.openxmlformats.org/drawingml/2006/main"/>
        <a:p xmlns:a="http://schemas.openxmlformats.org/drawingml/2006/main">
          <a:pPr algn="ctr" rtl="0">
            <a:defRPr sz="1000"/>
          </a:pPr>
          <a:r>
            <a:rPr lang="hu-HU" sz="1400" b="1" i="0" u="none" strike="noStrike" baseline="0" dirty="0">
              <a:solidFill>
                <a:srgbClr val="FF0000"/>
              </a:solidFill>
              <a:latin typeface="Arial"/>
              <a:cs typeface="Arial"/>
            </a:rPr>
            <a:t>4,9 </a:t>
          </a:r>
          <a:r>
            <a:rPr lang="hu-HU" sz="1400" b="1" i="0" u="none" strike="noStrike" baseline="0" dirty="0" err="1">
              <a:solidFill>
                <a:srgbClr val="FF0000"/>
              </a:solidFill>
              <a:latin typeface="Arial"/>
              <a:cs typeface="Arial"/>
            </a:rPr>
            <a:t>Mt</a:t>
          </a:r>
          <a:endParaRPr lang="hu-HU" sz="1400" b="1" i="0" u="none" strike="noStrike" baseline="0" dirty="0">
            <a:solidFill>
              <a:srgbClr val="FF0000"/>
            </a:solidFill>
            <a:latin typeface="Arial"/>
            <a:cs typeface="Arial"/>
          </a:endParaRPr>
        </a:p>
      </cdr:txBody>
    </cdr:sp>
  </cdr:relSizeAnchor>
  <cdr:relSizeAnchor xmlns:cdr="http://schemas.openxmlformats.org/drawingml/2006/chartDrawing">
    <cdr:from>
      <cdr:x>0.85036</cdr:x>
      <cdr:y>0.8079</cdr:y>
    </cdr:from>
    <cdr:to>
      <cdr:x>0.91764</cdr:x>
      <cdr:y>0.86285</cdr:y>
    </cdr:to>
    <cdr:sp macro="" textlink="">
      <cdr:nvSpPr>
        <cdr:cNvPr id="1042" name="Text Box 18"/>
        <cdr:cNvSpPr txBox="1">
          <a:spLocks xmlns:a="http://schemas.openxmlformats.org/drawingml/2006/main" noChangeArrowheads="1"/>
        </cdr:cNvSpPr>
      </cdr:nvSpPr>
      <cdr:spPr bwMode="auto">
        <a:xfrm xmlns:a="http://schemas.openxmlformats.org/drawingml/2006/main">
          <a:off x="7335596" y="4388840"/>
          <a:ext cx="580415" cy="298543"/>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36576" tIns="41148" rIns="36576" bIns="41148" anchor="ctr" upright="1">
          <a:spAutoFit/>
        </a:bodyPr>
        <a:lstStyle xmlns:a="http://schemas.openxmlformats.org/drawingml/2006/main"/>
        <a:p xmlns:a="http://schemas.openxmlformats.org/drawingml/2006/main">
          <a:pPr algn="ctr" rtl="0">
            <a:defRPr sz="1000"/>
          </a:pPr>
          <a:r>
            <a:rPr lang="hu-HU" sz="1400" b="1" i="0" u="none" strike="noStrike" baseline="0" dirty="0">
              <a:solidFill>
                <a:srgbClr val="FF0000"/>
              </a:solidFill>
              <a:latin typeface="Arial"/>
              <a:cs typeface="Arial"/>
            </a:rPr>
            <a:t>0,1 </a:t>
          </a:r>
          <a:r>
            <a:rPr lang="hu-HU" sz="1400" b="1" i="0" u="none" strike="noStrike" baseline="0" dirty="0" err="1">
              <a:solidFill>
                <a:srgbClr val="FF0000"/>
              </a:solidFill>
              <a:latin typeface="Arial"/>
              <a:cs typeface="Arial"/>
            </a:rPr>
            <a:t>Mt</a:t>
          </a:r>
          <a:endParaRPr lang="hu-HU" sz="1400" b="1" i="0" u="none" strike="noStrike" baseline="0" dirty="0">
            <a:solidFill>
              <a:srgbClr val="FF0000"/>
            </a:solidFill>
            <a:latin typeface="Arial"/>
            <a:cs typeface="Aria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effectLst/>
              </a:defRPr>
            </a:lvl1pPr>
          </a:lstStyle>
          <a:p>
            <a:pPr>
              <a:defRPr/>
            </a:pPr>
            <a:endParaRPr lang="hu-HU"/>
          </a:p>
        </p:txBody>
      </p:sp>
      <p:sp>
        <p:nvSpPr>
          <p:cNvPr id="1136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effectLst/>
              </a:defRPr>
            </a:lvl1pPr>
          </a:lstStyle>
          <a:p>
            <a:pPr>
              <a:defRPr/>
            </a:pPr>
            <a:endParaRPr lang="hu-HU"/>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36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1136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effectLst/>
              </a:defRPr>
            </a:lvl1pPr>
          </a:lstStyle>
          <a:p>
            <a:pPr>
              <a:defRPr/>
            </a:pPr>
            <a:endParaRPr lang="hu-HU"/>
          </a:p>
        </p:txBody>
      </p:sp>
      <p:sp>
        <p:nvSpPr>
          <p:cNvPr id="1136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effectLst/>
              </a:defRPr>
            </a:lvl1pPr>
          </a:lstStyle>
          <a:p>
            <a:pPr>
              <a:defRPr/>
            </a:pPr>
            <a:fld id="{75F7C3CB-DBBA-40E4-812F-56653B8AB02F}" type="slidenum">
              <a:rPr lang="hu-HU"/>
              <a:pPr>
                <a:defRPr/>
              </a:pPr>
              <a:t>‹#›</a:t>
            </a:fld>
            <a:endParaRPr 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Rectangle 7"/>
          <p:cNvSpPr>
            <a:spLocks noGrp="1" noChangeArrowheads="1"/>
          </p:cNvSpPr>
          <p:nvPr>
            <p:ph type="sldNum" sz="quarter" idx="5"/>
          </p:nvPr>
        </p:nvSpPr>
        <p:spPr>
          <a:noFill/>
        </p:spPr>
        <p:txBody>
          <a:bodyPr/>
          <a:lstStyle/>
          <a:p>
            <a:fld id="{3C33CE31-2FDF-406B-8DD7-1D177EA25C52}" type="slidenum">
              <a:rPr lang="hu-HU" smtClean="0"/>
              <a:pPr/>
              <a:t>11</a:t>
            </a:fld>
            <a:endParaRPr lang="hu-HU" smtClean="0"/>
          </a:p>
        </p:txBody>
      </p:sp>
      <p:sp>
        <p:nvSpPr>
          <p:cNvPr id="3983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2C958E3-C614-409A-A63B-AC7B91D33973}" type="slidenum">
              <a:rPr lang="hu-HU" sz="1200">
                <a:solidFill>
                  <a:schemeClr val="tx1"/>
                </a:solidFill>
                <a:effectLst/>
              </a:rPr>
              <a:pPr algn="r"/>
              <a:t>11</a:t>
            </a:fld>
            <a:endParaRPr lang="hu-HU" sz="1200">
              <a:solidFill>
                <a:schemeClr val="tx1"/>
              </a:solidFill>
              <a:effectLst/>
            </a:endParaRPr>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noFill/>
          <a:ln/>
        </p:spPr>
        <p:txBody>
          <a:bodyPr/>
          <a:lstStyle/>
          <a:p>
            <a:pPr algn="just" eaLnBrk="1" hangingPunct="1"/>
            <a:r>
              <a:rPr lang="hu-HU" smtClean="0"/>
              <a:t>Mielőtt áttérnék hazánk energetikai helyzetére és az atomenergia nemzetközi és hazai jövőjére előtte érdemes megnézni, hogy az Európai Unió 27 tagállamában miként alakul a villamosenergia-mix, hogyan alakul az atomenergia felhasználása.</a:t>
            </a:r>
          </a:p>
          <a:p>
            <a:pPr algn="just" eaLnBrk="1" hangingPunct="1"/>
            <a:endParaRPr lang="hu-HU" smtClean="0"/>
          </a:p>
          <a:p>
            <a:pPr algn="just" eaLnBrk="1" hangingPunct="1"/>
            <a:r>
              <a:rPr lang="hu-HU" smtClean="0"/>
              <a:t>Ha megnézzük ezt a diagramot, akkor azt láthatjuk, hogy Európa nagyon sokszínű. Vannak országok ahol nincsen atomerőművi termelés, de például Franciaországban a termelt villamos energiának a közel 80%-át, Magyarországon 40%-át  az EU-27-ben pedig közel 30%-át atomerőművek adják.</a:t>
            </a:r>
          </a:p>
          <a:p>
            <a:pPr algn="just" eaLnBrk="1" hangingPunct="1"/>
            <a:endParaRPr lang="hu-HU" smtClean="0"/>
          </a:p>
          <a:p>
            <a:pPr algn="just" eaLnBrk="1" hangingPunct="1"/>
            <a:r>
              <a:rPr lang="hu-HU" smtClean="0"/>
              <a:t>Kevés olyan EU tagország van, ahol a szabályozható és az alaperőművi kapacitás összhangja megvalósul. A jelenlevők számára érdekes példa lehet Svájc, ahol a beépített villamos energia kapacitás 60%-a vízerőmű, 30%-a atomerőmű, míg a termelt villamos energia 60%-a atomerőműből, 30%-a pedig vízerőműből származik. </a:t>
            </a:r>
          </a:p>
          <a:p>
            <a:pPr algn="just" eaLnBrk="1" hangingPunct="1"/>
            <a:endParaRPr lang="hu-HU" smtClean="0"/>
          </a:p>
          <a:p>
            <a:pPr eaLnBrk="1" hangingPunct="1"/>
            <a:endParaRPr lang="hu-H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Rectangle 7"/>
          <p:cNvSpPr>
            <a:spLocks noGrp="1" noChangeArrowheads="1"/>
          </p:cNvSpPr>
          <p:nvPr>
            <p:ph type="sldNum" sz="quarter" idx="5"/>
          </p:nvPr>
        </p:nvSpPr>
        <p:spPr>
          <a:noFill/>
        </p:spPr>
        <p:txBody>
          <a:bodyPr/>
          <a:lstStyle/>
          <a:p>
            <a:fld id="{472895D7-9D28-4B91-BB72-A93D78348512}" type="slidenum">
              <a:rPr lang="hu-HU" smtClean="0"/>
              <a:pPr/>
              <a:t>75</a:t>
            </a:fld>
            <a:endParaRPr lang="hu-HU" smtClean="0"/>
          </a:p>
        </p:txBody>
      </p:sp>
      <p:sp>
        <p:nvSpPr>
          <p:cNvPr id="4730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8E6071D-0D4F-49A4-A03B-02E995F851AD}" type="slidenum">
              <a:rPr lang="hu-HU" sz="1200">
                <a:solidFill>
                  <a:schemeClr val="tx1"/>
                </a:solidFill>
                <a:effectLst/>
              </a:rPr>
              <a:pPr algn="r"/>
              <a:t>75</a:t>
            </a:fld>
            <a:endParaRPr lang="hu-HU" sz="1200">
              <a:solidFill>
                <a:schemeClr val="tx1"/>
              </a:solidFill>
              <a:effectLst/>
            </a:endParaRPr>
          </a:p>
        </p:txBody>
      </p:sp>
      <p:sp>
        <p:nvSpPr>
          <p:cNvPr id="473091" name="Rectangle 2"/>
          <p:cNvSpPr>
            <a:spLocks noGrp="1" noRot="1" noChangeAspect="1" noChangeArrowheads="1" noTextEdit="1"/>
          </p:cNvSpPr>
          <p:nvPr>
            <p:ph type="sldImg"/>
          </p:nvPr>
        </p:nvSpPr>
        <p:spPr>
          <a:ln/>
        </p:spPr>
      </p:sp>
      <p:sp>
        <p:nvSpPr>
          <p:cNvPr id="473092" name="Rectangle 3"/>
          <p:cNvSpPr>
            <a:spLocks noGrp="1" noChangeArrowheads="1"/>
          </p:cNvSpPr>
          <p:nvPr>
            <p:ph type="body" idx="1"/>
          </p:nvPr>
        </p:nvSpPr>
        <p:spPr>
          <a:noFill/>
          <a:ln/>
        </p:spPr>
        <p:txBody>
          <a:bodyPr/>
          <a:lstStyle/>
          <a:p>
            <a:pPr algn="just" eaLnBrk="1" hangingPunct="1"/>
            <a:r>
              <a:rPr lang="hu-HU" smtClean="0"/>
              <a:t>A 2025-ig számított teljes többletigény nem haladja meg jelentősen a 1500 MW értéket, ami a jelenlegi 9000 MW nagyságú beépített termelőkapacitás fokozatos bővítésével is fedezhető lenne, ha nem lenne szükséges mintegy 4000 MW elavuló erőművi kapacitás selejtezése. A helyzetet súlyosbíthatja az a körülmény, hogy információnk szerint a hiány import útján történő pótlása nehézségekbe ütközhet. Emiatt 2009 és 2025 között mintegy 6000 MW új villamosenergia-termelő kapacitás létrehozása válik szükségessé (feltételezve, hogy a paksi atomerőmű négy blokkjának üzemidő-hosszabbítása megvalósul, különben további 2000 MW kiesést kellene pótolni).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7" name="Rectangle 7"/>
          <p:cNvSpPr>
            <a:spLocks noGrp="1" noChangeArrowheads="1"/>
          </p:cNvSpPr>
          <p:nvPr>
            <p:ph type="sldNum" sz="quarter" idx="5"/>
          </p:nvPr>
        </p:nvSpPr>
        <p:spPr>
          <a:noFill/>
        </p:spPr>
        <p:txBody>
          <a:bodyPr/>
          <a:lstStyle/>
          <a:p>
            <a:fld id="{B11EA39E-493B-4B2F-9DD0-281EF99A2D3B}" type="slidenum">
              <a:rPr lang="hu-HU" smtClean="0"/>
              <a:pPr/>
              <a:t>76</a:t>
            </a:fld>
            <a:endParaRPr lang="hu-HU" smtClean="0"/>
          </a:p>
        </p:txBody>
      </p:sp>
      <p:sp>
        <p:nvSpPr>
          <p:cNvPr id="4751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AD4C171-AB6F-432D-BF66-3C6051FEBBEC}" type="slidenum">
              <a:rPr lang="hu-HU" sz="1200">
                <a:solidFill>
                  <a:schemeClr val="tx1"/>
                </a:solidFill>
                <a:effectLst/>
              </a:rPr>
              <a:pPr algn="r"/>
              <a:t>76</a:t>
            </a:fld>
            <a:endParaRPr lang="hu-HU" sz="1200">
              <a:solidFill>
                <a:schemeClr val="tx1"/>
              </a:solidFill>
              <a:effectLst/>
            </a:endParaRPr>
          </a:p>
        </p:txBody>
      </p:sp>
      <p:sp>
        <p:nvSpPr>
          <p:cNvPr id="475139" name="Rectangle 2"/>
          <p:cNvSpPr>
            <a:spLocks noGrp="1" noRot="1" noChangeAspect="1" noChangeArrowheads="1" noTextEdit="1"/>
          </p:cNvSpPr>
          <p:nvPr>
            <p:ph type="sldImg"/>
          </p:nvPr>
        </p:nvSpPr>
        <p:spPr>
          <a:ln/>
        </p:spPr>
      </p:sp>
      <p:sp>
        <p:nvSpPr>
          <p:cNvPr id="475140" name="Rectangle 3"/>
          <p:cNvSpPr>
            <a:spLocks noGrp="1" noChangeArrowheads="1"/>
          </p:cNvSpPr>
          <p:nvPr>
            <p:ph type="body" idx="1"/>
          </p:nvPr>
        </p:nvSpPr>
        <p:spPr>
          <a:noFill/>
          <a:ln/>
        </p:spPr>
        <p:txBody>
          <a:bodyPr/>
          <a:lstStyle/>
          <a:p>
            <a:pPr algn="just" eaLnBrk="1" hangingPunct="1">
              <a:lnSpc>
                <a:spcPct val="90000"/>
              </a:lnSpc>
            </a:pPr>
            <a:r>
              <a:rPr lang="hu-HU" sz="900" b="1" smtClean="0"/>
              <a:t>Atom:</a:t>
            </a:r>
          </a:p>
          <a:p>
            <a:pPr algn="just" eaLnBrk="1" hangingPunct="1">
              <a:lnSpc>
                <a:spcPct val="90000"/>
              </a:lnSpc>
            </a:pPr>
            <a:r>
              <a:rPr lang="hu-HU" sz="900" smtClean="0"/>
              <a:t>Az új atomerőműves egység várhatóan a húszas évek első felében üzembe kerülhet. Az új blokkok a nemzetközi piacon ma elérhető 1000-1600 MW-os nagyságúak lehetnek. </a:t>
            </a:r>
          </a:p>
          <a:p>
            <a:pPr algn="just" eaLnBrk="1" hangingPunct="1">
              <a:lnSpc>
                <a:spcPct val="90000"/>
              </a:lnSpc>
            </a:pPr>
            <a:endParaRPr lang="hu-HU" sz="900" smtClean="0"/>
          </a:p>
          <a:p>
            <a:pPr algn="just" eaLnBrk="1" hangingPunct="1">
              <a:lnSpc>
                <a:spcPct val="90000"/>
              </a:lnSpc>
            </a:pPr>
            <a:r>
              <a:rPr lang="hu-HU" sz="900" b="1" smtClean="0"/>
              <a:t>Földgáz:</a:t>
            </a:r>
          </a:p>
          <a:p>
            <a:pPr algn="just" eaLnBrk="1" hangingPunct="1">
              <a:lnSpc>
                <a:spcPct val="90000"/>
              </a:lnSpc>
            </a:pPr>
            <a:r>
              <a:rPr lang="hu-HU" sz="900" smtClean="0"/>
              <a:t>Földgázra nagyon sokféle nagy- és kiserőmű építhető. A kondenzációs nagyerőművek tartományában a legkorszerűbb összetett körfolyamatokkal már a 60%-os hatásfok is elérhető, és az egytengelyes megoldásoktól is elvárható a 450-500 MW egység-teljesítőképesség. </a:t>
            </a:r>
          </a:p>
          <a:p>
            <a:pPr algn="just" eaLnBrk="1" hangingPunct="1">
              <a:lnSpc>
                <a:spcPct val="90000"/>
              </a:lnSpc>
            </a:pPr>
            <a:r>
              <a:rPr lang="hu-HU" sz="900" smtClean="0"/>
              <a:t>A jelzések alapján már 2015-ig megépülhet ebből a típusból mintegy másféltucat nagy egység. Vannak meglévő erőműves telephelyen létesítendő pótlások és kiegészítések, például Százhalombattán, vannak zöldmező beruházások, például Gönyű, </a:t>
            </a:r>
            <a:r>
              <a:rPr lang="hu-HU" sz="900" i="1" smtClean="0"/>
              <a:t>ahol az </a:t>
            </a:r>
            <a:r>
              <a:rPr lang="hu-HU" sz="900" smtClean="0"/>
              <a:t>E.ON épít egy 430 MW-os egységet, és ez a közeli jövőben, várhatóan 2011-ben üzembe is kerül. Vásárosnaményban is tervbe van véve egy 230 MW-os erőmű építése. Az EMFESZ pedig Nyírtass térségében tervez egy nagyerőművet. </a:t>
            </a:r>
          </a:p>
          <a:p>
            <a:pPr algn="just" eaLnBrk="1" hangingPunct="1">
              <a:lnSpc>
                <a:spcPct val="90000"/>
              </a:lnSpc>
            </a:pPr>
            <a:endParaRPr lang="hu-HU" sz="900" smtClean="0"/>
          </a:p>
          <a:p>
            <a:pPr algn="just" eaLnBrk="1" hangingPunct="1">
              <a:lnSpc>
                <a:spcPct val="90000"/>
              </a:lnSpc>
            </a:pPr>
            <a:r>
              <a:rPr lang="hu-HU" sz="900" smtClean="0"/>
              <a:t>Mivel ezekkel az egységekkel is el lehet érni az évi 75-85%-os energiaátalakítási hatásfokot, ez a fejlesztés is kedvezően hat az országos károsanyag-kibocsátás csökkentése tekintetében.</a:t>
            </a:r>
          </a:p>
          <a:p>
            <a:pPr algn="just" eaLnBrk="1" hangingPunct="1">
              <a:lnSpc>
                <a:spcPct val="90000"/>
              </a:lnSpc>
            </a:pPr>
            <a:endParaRPr lang="hu-HU" sz="900" smtClean="0"/>
          </a:p>
          <a:p>
            <a:pPr algn="just" eaLnBrk="1" hangingPunct="1">
              <a:lnSpc>
                <a:spcPct val="90000"/>
              </a:lnSpc>
            </a:pPr>
            <a:r>
              <a:rPr lang="hu-HU" sz="900" b="1" smtClean="0"/>
              <a:t>Szén:</a:t>
            </a:r>
          </a:p>
          <a:p>
            <a:pPr algn="just" eaLnBrk="1" hangingPunct="1">
              <a:lnSpc>
                <a:spcPct val="90000"/>
              </a:lnSpc>
            </a:pPr>
            <a:r>
              <a:rPr lang="hu-HU" sz="900" smtClean="0"/>
              <a:t>Az MVM Zrt. és a Mátrai Erőmű Zrt. közös vállalkozást hozott létre egy új hazai lignitre alapozott 440 MW névleges teljesítőképességű egység megépítésére, ami a jelenlegi elképzelések szerint 2015. második felében áll üzembe. </a:t>
            </a:r>
          </a:p>
          <a:p>
            <a:pPr algn="just" eaLnBrk="1" hangingPunct="1">
              <a:lnSpc>
                <a:spcPct val="90000"/>
              </a:lnSpc>
            </a:pPr>
            <a:r>
              <a:rPr lang="hu-HU" sz="900" smtClean="0"/>
              <a:t>Jó minőségű importált feketeszén eltüzelésére 45-47%-os hatásfokkal 750-800 MW-os egységek is építhetők valahol a Duna mentén, például Mohács térségében. </a:t>
            </a:r>
          </a:p>
          <a:p>
            <a:pPr algn="just" eaLnBrk="1" hangingPunct="1">
              <a:lnSpc>
                <a:spcPct val="90000"/>
              </a:lnSpc>
            </a:pPr>
            <a:endParaRPr lang="hu-HU" sz="900" smtClean="0"/>
          </a:p>
          <a:p>
            <a:pPr algn="just" eaLnBrk="1" hangingPunct="1">
              <a:lnSpc>
                <a:spcPct val="90000"/>
              </a:lnSpc>
            </a:pPr>
            <a:r>
              <a:rPr lang="hu-HU" sz="900" b="1" smtClean="0"/>
              <a:t>Megújuló:</a:t>
            </a:r>
          </a:p>
          <a:p>
            <a:pPr algn="just" eaLnBrk="1" hangingPunct="1">
              <a:lnSpc>
                <a:spcPct val="90000"/>
              </a:lnSpc>
            </a:pPr>
            <a:r>
              <a:rPr lang="hu-HU" sz="900" smtClean="0"/>
              <a:t>A megújuló energiaforrások felhasználásának tekintetében figyelembe kell venni az EU-27 előírásait. Az irányelv azt tartalmazza, hogy a megújuló energiaforrások részaránya az európai végső energiafogyasztásban a jelenlegi (2005. évi) 8,5%-ról érje el a 20%-ot 2020-ig. Tagországonként eltérő mértéket határoztak meg. Magyarországnak 4,3%-ról 13%-ra kell növelni ezt az arányt. </a:t>
            </a:r>
          </a:p>
          <a:p>
            <a:pPr algn="just" eaLnBrk="1" hangingPunct="1">
              <a:lnSpc>
                <a:spcPct val="90000"/>
              </a:lnSpc>
            </a:pPr>
            <a:endParaRPr lang="hu-HU" sz="9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Rectangle 7"/>
          <p:cNvSpPr>
            <a:spLocks noGrp="1" noChangeArrowheads="1"/>
          </p:cNvSpPr>
          <p:nvPr>
            <p:ph type="sldNum" sz="quarter" idx="5"/>
          </p:nvPr>
        </p:nvSpPr>
        <p:spPr>
          <a:noFill/>
        </p:spPr>
        <p:txBody>
          <a:bodyPr/>
          <a:lstStyle/>
          <a:p>
            <a:fld id="{D0375E5A-E5AD-4C98-B65D-0E8110A905B8}" type="slidenum">
              <a:rPr lang="hu-HU" smtClean="0"/>
              <a:pPr/>
              <a:t>24</a:t>
            </a:fld>
            <a:endParaRPr lang="hu-HU" smtClean="0"/>
          </a:p>
        </p:txBody>
      </p:sp>
      <p:sp>
        <p:nvSpPr>
          <p:cNvPr id="4126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C2F89AA-F077-4169-9261-379D95FF6A29}" type="slidenum">
              <a:rPr lang="en-US" sz="1200">
                <a:solidFill>
                  <a:schemeClr val="tx1"/>
                </a:solidFill>
                <a:effectLst/>
              </a:rPr>
              <a:pPr algn="r"/>
              <a:t>24</a:t>
            </a:fld>
            <a:endParaRPr lang="en-US" sz="1200">
              <a:solidFill>
                <a:schemeClr val="tx1"/>
              </a:solidFill>
              <a:effectLst/>
            </a:endParaRPr>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Rectangle 7"/>
          <p:cNvSpPr>
            <a:spLocks noGrp="1" noChangeArrowheads="1"/>
          </p:cNvSpPr>
          <p:nvPr>
            <p:ph type="sldNum" sz="quarter" idx="5"/>
          </p:nvPr>
        </p:nvSpPr>
        <p:spPr>
          <a:noFill/>
        </p:spPr>
        <p:txBody>
          <a:bodyPr/>
          <a:lstStyle/>
          <a:p>
            <a:fld id="{658D1AA6-591B-4DCB-A00D-5DC298BB64AA}" type="slidenum">
              <a:rPr lang="hu-HU" smtClean="0"/>
              <a:pPr/>
              <a:t>41</a:t>
            </a:fld>
            <a:endParaRPr lang="hu-HU" smtClean="0"/>
          </a:p>
        </p:txBody>
      </p:sp>
      <p:sp>
        <p:nvSpPr>
          <p:cNvPr id="4311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86488" tIns="43244" rIns="86488" bIns="43244" anchor="b"/>
          <a:lstStyle/>
          <a:p>
            <a:pPr algn="r" defTabSz="865188"/>
            <a:fld id="{EC814CA0-6AD2-4052-BC26-8C2106A46ECD}" type="slidenum">
              <a:rPr lang="hu-HU" sz="1100">
                <a:solidFill>
                  <a:schemeClr val="tx1"/>
                </a:solidFill>
                <a:effectLst/>
                <a:latin typeface="Tahoma" pitchFamily="34" charset="0"/>
              </a:rPr>
              <a:pPr algn="r" defTabSz="865188"/>
              <a:t>41</a:t>
            </a:fld>
            <a:endParaRPr lang="hu-HU" sz="1100">
              <a:solidFill>
                <a:schemeClr val="tx1"/>
              </a:solidFill>
              <a:effectLst/>
              <a:latin typeface="Tahoma" pitchFamily="34" charset="0"/>
            </a:endParaRPr>
          </a:p>
        </p:txBody>
      </p:sp>
      <p:sp>
        <p:nvSpPr>
          <p:cNvPr id="431107" name="Rectangle 2"/>
          <p:cNvSpPr>
            <a:spLocks noGrp="1" noRot="1" noChangeAspect="1" noChangeArrowheads="1" noTextEdit="1"/>
          </p:cNvSpPr>
          <p:nvPr>
            <p:ph type="sldImg"/>
          </p:nvPr>
        </p:nvSpPr>
        <p:spPr>
          <a:xfrm>
            <a:off x="1144588" y="685800"/>
            <a:ext cx="4572000" cy="3429000"/>
          </a:xfrm>
          <a:ln/>
        </p:spPr>
      </p:sp>
      <p:sp>
        <p:nvSpPr>
          <p:cNvPr id="431108" name="Rectangle 3"/>
          <p:cNvSpPr>
            <a:spLocks noGrp="1" noChangeArrowheads="1"/>
          </p:cNvSpPr>
          <p:nvPr>
            <p:ph type="body" idx="1"/>
          </p:nvPr>
        </p:nvSpPr>
        <p:spPr>
          <a:noFill/>
          <a:ln/>
        </p:spPr>
        <p:txBody>
          <a:bodyPr lIns="91432" tIns="45716" rIns="91432" bIns="45716"/>
          <a:lstStyle/>
          <a:p>
            <a:pPr eaLnBrk="1" hangingPunct="1"/>
            <a:endParaRPr lang="hu-H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7"/>
          <p:cNvSpPr>
            <a:spLocks noGrp="1" noChangeArrowheads="1"/>
          </p:cNvSpPr>
          <p:nvPr>
            <p:ph type="sldNum" sz="quarter" idx="5"/>
          </p:nvPr>
        </p:nvSpPr>
        <p:spPr>
          <a:noFill/>
        </p:spPr>
        <p:txBody>
          <a:bodyPr/>
          <a:lstStyle/>
          <a:p>
            <a:fld id="{52BD08C1-9CC5-456A-BD4F-10CEBD22B0F6}" type="slidenum">
              <a:rPr lang="hu-HU" smtClean="0"/>
              <a:pPr/>
              <a:t>43</a:t>
            </a:fld>
            <a:endParaRPr lang="hu-HU" smtClean="0"/>
          </a:p>
        </p:txBody>
      </p:sp>
      <p:sp>
        <p:nvSpPr>
          <p:cNvPr id="4341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86488" tIns="43244" rIns="86488" bIns="43244" anchor="b"/>
          <a:lstStyle/>
          <a:p>
            <a:pPr algn="r" defTabSz="865188"/>
            <a:fld id="{275B2733-4FB6-466E-9791-0D9A3E19A7A9}" type="slidenum">
              <a:rPr lang="hu-HU" sz="1100">
                <a:solidFill>
                  <a:schemeClr val="tx1"/>
                </a:solidFill>
                <a:effectLst/>
                <a:latin typeface="Tahoma" pitchFamily="34" charset="0"/>
              </a:rPr>
              <a:pPr algn="r" defTabSz="865188"/>
              <a:t>43</a:t>
            </a:fld>
            <a:endParaRPr lang="hu-HU" sz="1100">
              <a:solidFill>
                <a:schemeClr val="tx1"/>
              </a:solidFill>
              <a:effectLst/>
              <a:latin typeface="Tahoma" pitchFamily="34" charset="0"/>
            </a:endParaRPr>
          </a:p>
        </p:txBody>
      </p:sp>
      <p:sp>
        <p:nvSpPr>
          <p:cNvPr id="434179" name="Rectangle 2"/>
          <p:cNvSpPr>
            <a:spLocks noGrp="1" noRot="1" noChangeAspect="1" noChangeArrowheads="1" noTextEdit="1"/>
          </p:cNvSpPr>
          <p:nvPr>
            <p:ph type="sldImg"/>
          </p:nvPr>
        </p:nvSpPr>
        <p:spPr>
          <a:xfrm>
            <a:off x="1144588" y="685800"/>
            <a:ext cx="4572000" cy="3429000"/>
          </a:xfrm>
          <a:ln/>
        </p:spPr>
      </p:sp>
      <p:sp>
        <p:nvSpPr>
          <p:cNvPr id="434180" name="Rectangle 3"/>
          <p:cNvSpPr>
            <a:spLocks noGrp="1" noChangeArrowheads="1"/>
          </p:cNvSpPr>
          <p:nvPr>
            <p:ph type="body" idx="1"/>
          </p:nvPr>
        </p:nvSpPr>
        <p:spPr>
          <a:xfrm>
            <a:off x="915988" y="4343400"/>
            <a:ext cx="5026025" cy="4114800"/>
          </a:xfrm>
          <a:noFill/>
          <a:ln/>
        </p:spPr>
        <p:txBody>
          <a:bodyPr lIns="86488" tIns="43244" rIns="86488" bIns="43244"/>
          <a:lstStyle/>
          <a:p>
            <a:pPr eaLnBrk="1" hangingPunct="1"/>
            <a:endParaRPr lang="hu-H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Rectangle 7"/>
          <p:cNvSpPr>
            <a:spLocks noGrp="1" noChangeArrowheads="1"/>
          </p:cNvSpPr>
          <p:nvPr>
            <p:ph type="sldNum" sz="quarter" idx="5"/>
          </p:nvPr>
        </p:nvSpPr>
        <p:spPr>
          <a:noFill/>
        </p:spPr>
        <p:txBody>
          <a:bodyPr/>
          <a:lstStyle/>
          <a:p>
            <a:fld id="{906CE678-5EEB-44A9-90C2-583FFBFB4B46}" type="slidenum">
              <a:rPr lang="hu-HU" smtClean="0"/>
              <a:pPr/>
              <a:t>44</a:t>
            </a:fld>
            <a:endParaRPr lang="hu-HU" smtClean="0"/>
          </a:p>
        </p:txBody>
      </p:sp>
      <p:sp>
        <p:nvSpPr>
          <p:cNvPr id="4362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86488" tIns="43244" rIns="86488" bIns="43244" anchor="b"/>
          <a:lstStyle/>
          <a:p>
            <a:pPr algn="r" defTabSz="865188"/>
            <a:fld id="{B0E92929-D2E1-4FF1-A7B6-4588D1ABC6BD}" type="slidenum">
              <a:rPr lang="hu-HU" sz="1100">
                <a:solidFill>
                  <a:schemeClr val="tx1"/>
                </a:solidFill>
                <a:effectLst/>
                <a:latin typeface="Tahoma" pitchFamily="34" charset="0"/>
              </a:rPr>
              <a:pPr algn="r" defTabSz="865188"/>
              <a:t>44</a:t>
            </a:fld>
            <a:endParaRPr lang="hu-HU" sz="1100">
              <a:solidFill>
                <a:schemeClr val="tx1"/>
              </a:solidFill>
              <a:effectLst/>
              <a:latin typeface="Tahoma" pitchFamily="34" charset="0"/>
            </a:endParaRPr>
          </a:p>
        </p:txBody>
      </p:sp>
      <p:sp>
        <p:nvSpPr>
          <p:cNvPr id="436227" name="Rectangle 2"/>
          <p:cNvSpPr>
            <a:spLocks noGrp="1" noRot="1" noChangeAspect="1" noChangeArrowheads="1" noTextEdit="1"/>
          </p:cNvSpPr>
          <p:nvPr>
            <p:ph type="sldImg"/>
          </p:nvPr>
        </p:nvSpPr>
        <p:spPr>
          <a:xfrm>
            <a:off x="1144588" y="685800"/>
            <a:ext cx="4572000" cy="3429000"/>
          </a:xfrm>
          <a:ln/>
        </p:spPr>
      </p:sp>
      <p:sp>
        <p:nvSpPr>
          <p:cNvPr id="436228" name="Rectangle 3"/>
          <p:cNvSpPr>
            <a:spLocks noGrp="1" noChangeArrowheads="1"/>
          </p:cNvSpPr>
          <p:nvPr>
            <p:ph type="body" idx="1"/>
          </p:nvPr>
        </p:nvSpPr>
        <p:spPr>
          <a:xfrm>
            <a:off x="915988" y="4343400"/>
            <a:ext cx="5026025" cy="4114800"/>
          </a:xfrm>
          <a:noFill/>
          <a:ln/>
        </p:spPr>
        <p:txBody>
          <a:bodyPr lIns="86488" tIns="43244" rIns="86488" bIns="43244"/>
          <a:lstStyle/>
          <a:p>
            <a:pPr eaLnBrk="1" hangingPunct="1"/>
            <a:endParaRPr lang="hu-H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Rectangle 7"/>
          <p:cNvSpPr>
            <a:spLocks noGrp="1" noChangeArrowheads="1"/>
          </p:cNvSpPr>
          <p:nvPr>
            <p:ph type="sldNum" sz="quarter" idx="5"/>
          </p:nvPr>
        </p:nvSpPr>
        <p:spPr>
          <a:noFill/>
        </p:spPr>
        <p:txBody>
          <a:bodyPr/>
          <a:lstStyle/>
          <a:p>
            <a:fld id="{7BC0C770-DD31-47FE-A020-5BC1796FA713}" type="slidenum">
              <a:rPr lang="hu-HU" smtClean="0"/>
              <a:pPr/>
              <a:t>45</a:t>
            </a:fld>
            <a:endParaRPr lang="hu-HU" smtClean="0"/>
          </a:p>
        </p:txBody>
      </p:sp>
      <p:sp>
        <p:nvSpPr>
          <p:cNvPr id="438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86488" tIns="43244" rIns="86488" bIns="43244" anchor="b"/>
          <a:lstStyle/>
          <a:p>
            <a:pPr algn="r" defTabSz="865188"/>
            <a:fld id="{2A5E617E-66D7-4F88-AE38-F467FDBD7FE8}" type="slidenum">
              <a:rPr lang="hu-HU" sz="1100">
                <a:solidFill>
                  <a:schemeClr val="tx1"/>
                </a:solidFill>
                <a:effectLst/>
                <a:latin typeface="Tahoma" pitchFamily="34" charset="0"/>
              </a:rPr>
              <a:pPr algn="r" defTabSz="865188"/>
              <a:t>45</a:t>
            </a:fld>
            <a:endParaRPr lang="hu-HU" sz="1100">
              <a:solidFill>
                <a:schemeClr val="tx1"/>
              </a:solidFill>
              <a:effectLst/>
              <a:latin typeface="Tahoma" pitchFamily="34" charset="0"/>
            </a:endParaRPr>
          </a:p>
        </p:txBody>
      </p:sp>
      <p:sp>
        <p:nvSpPr>
          <p:cNvPr id="438275" name="Rectangle 2"/>
          <p:cNvSpPr>
            <a:spLocks noGrp="1" noRot="1" noChangeAspect="1" noChangeArrowheads="1" noTextEdit="1"/>
          </p:cNvSpPr>
          <p:nvPr>
            <p:ph type="sldImg"/>
          </p:nvPr>
        </p:nvSpPr>
        <p:spPr>
          <a:xfrm>
            <a:off x="1144588" y="685800"/>
            <a:ext cx="4572000" cy="3429000"/>
          </a:xfrm>
          <a:ln/>
        </p:spPr>
      </p:sp>
      <p:sp>
        <p:nvSpPr>
          <p:cNvPr id="438276" name="Rectangle 3"/>
          <p:cNvSpPr>
            <a:spLocks noGrp="1" noChangeArrowheads="1"/>
          </p:cNvSpPr>
          <p:nvPr>
            <p:ph type="body" idx="1"/>
          </p:nvPr>
        </p:nvSpPr>
        <p:spPr>
          <a:noFill/>
          <a:ln/>
        </p:spPr>
        <p:txBody>
          <a:bodyPr lIns="91432" tIns="45716" rIns="91432" bIns="45716"/>
          <a:lstStyle/>
          <a:p>
            <a:pPr eaLnBrk="1" hangingPunct="1"/>
            <a:endParaRPr lang="hu-H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Rectangle 7"/>
          <p:cNvSpPr>
            <a:spLocks noGrp="1" noChangeArrowheads="1"/>
          </p:cNvSpPr>
          <p:nvPr>
            <p:ph type="sldNum" sz="quarter" idx="5"/>
          </p:nvPr>
        </p:nvSpPr>
        <p:spPr>
          <a:noFill/>
        </p:spPr>
        <p:txBody>
          <a:bodyPr/>
          <a:lstStyle/>
          <a:p>
            <a:fld id="{761571B8-F451-4620-8CD3-1AAD6D8E0B16}" type="slidenum">
              <a:rPr lang="hu-HU" smtClean="0"/>
              <a:pPr/>
              <a:t>48</a:t>
            </a:fld>
            <a:endParaRPr lang="hu-HU" smtClean="0"/>
          </a:p>
        </p:txBody>
      </p:sp>
      <p:sp>
        <p:nvSpPr>
          <p:cNvPr id="442370" name="Diakép helye 1"/>
          <p:cNvSpPr>
            <a:spLocks noGrp="1" noRot="1" noChangeAspect="1" noTextEdit="1"/>
          </p:cNvSpPr>
          <p:nvPr>
            <p:ph type="sldImg"/>
          </p:nvPr>
        </p:nvSpPr>
        <p:spPr>
          <a:ln/>
        </p:spPr>
      </p:sp>
      <p:sp>
        <p:nvSpPr>
          <p:cNvPr id="442371" name="Jegyzetek helye 2"/>
          <p:cNvSpPr>
            <a:spLocks noGrp="1"/>
          </p:cNvSpPr>
          <p:nvPr>
            <p:ph type="body" idx="1"/>
          </p:nvPr>
        </p:nvSpPr>
        <p:spPr>
          <a:xfrm>
            <a:off x="914400" y="4343400"/>
            <a:ext cx="5029200" cy="4114800"/>
          </a:xfrm>
          <a:noFill/>
          <a:ln/>
        </p:spPr>
        <p:txBody>
          <a:bodyPr/>
          <a:lstStyle/>
          <a:p>
            <a:pPr eaLnBrk="1" hangingPunct="1"/>
            <a:endParaRPr lang="hu-HU" smtClean="0"/>
          </a:p>
        </p:txBody>
      </p:sp>
      <p:sp>
        <p:nvSpPr>
          <p:cNvPr id="442372" name="Dia számának helye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0B15D90B-14F7-4D2D-8141-7B9DC5887A75}" type="slidenum">
              <a:rPr lang="hu-HU" sz="1200">
                <a:solidFill>
                  <a:schemeClr val="tx1"/>
                </a:solidFill>
                <a:effectLst/>
              </a:rPr>
              <a:pPr algn="r"/>
              <a:t>48</a:t>
            </a:fld>
            <a:endParaRPr lang="hu-HU" sz="1200">
              <a:solidFill>
                <a:schemeClr val="tx1"/>
              </a:solidFill>
              <a:effectLs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Rectangle 7"/>
          <p:cNvSpPr>
            <a:spLocks noGrp="1" noChangeArrowheads="1"/>
          </p:cNvSpPr>
          <p:nvPr>
            <p:ph type="sldNum" sz="quarter" idx="5"/>
          </p:nvPr>
        </p:nvSpPr>
        <p:spPr>
          <a:noFill/>
        </p:spPr>
        <p:txBody>
          <a:bodyPr/>
          <a:lstStyle/>
          <a:p>
            <a:fld id="{23B219A6-5198-4D1A-ADD7-763B8B22A67E}" type="slidenum">
              <a:rPr lang="hu-HU" smtClean="0"/>
              <a:pPr/>
              <a:t>70</a:t>
            </a:fld>
            <a:endParaRPr lang="hu-HU" smtClean="0"/>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Rectangle 7"/>
          <p:cNvSpPr>
            <a:spLocks noGrp="1" noChangeArrowheads="1"/>
          </p:cNvSpPr>
          <p:nvPr>
            <p:ph type="sldNum" sz="quarter" idx="5"/>
          </p:nvPr>
        </p:nvSpPr>
        <p:spPr>
          <a:noFill/>
        </p:spPr>
        <p:txBody>
          <a:bodyPr/>
          <a:lstStyle/>
          <a:p>
            <a:fld id="{3089D705-9E16-4379-B041-41082DDEAB2F}" type="slidenum">
              <a:rPr lang="hu-HU" smtClean="0"/>
              <a:pPr/>
              <a:t>72</a:t>
            </a:fld>
            <a:endParaRPr lang="hu-HU" smtClean="0"/>
          </a:p>
        </p:txBody>
      </p:sp>
      <p:sp>
        <p:nvSpPr>
          <p:cNvPr id="4689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689E799-A069-4463-8418-23B6855FB21C}" type="slidenum">
              <a:rPr lang="en-US" sz="1200">
                <a:solidFill>
                  <a:schemeClr val="tx1"/>
                </a:solidFill>
                <a:effectLst/>
              </a:rPr>
              <a:pPr algn="r"/>
              <a:t>72</a:t>
            </a:fld>
            <a:endParaRPr lang="en-US" sz="1200">
              <a:solidFill>
                <a:schemeClr val="tx1"/>
              </a:solidFill>
              <a:effectLst/>
            </a:endParaRPr>
          </a:p>
        </p:txBody>
      </p:sp>
      <p:sp>
        <p:nvSpPr>
          <p:cNvPr id="468995" name="Rectangle 2"/>
          <p:cNvSpPr>
            <a:spLocks noGrp="1" noRot="1" noChangeAspect="1" noChangeArrowheads="1" noTextEdit="1"/>
          </p:cNvSpPr>
          <p:nvPr>
            <p:ph type="sldImg"/>
          </p:nvPr>
        </p:nvSpPr>
        <p:spPr>
          <a:ln/>
        </p:spPr>
      </p:sp>
      <p:sp>
        <p:nvSpPr>
          <p:cNvPr id="468996"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 name="Téglalap 31"/>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églalap 38"/>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Téglalap 39"/>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Téglalap 40"/>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Téglalap 41"/>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Téglalap 55"/>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Téglalap 64"/>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Téglalap 65"/>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Téglalap 66"/>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Cím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hu-HU" smtClean="0"/>
              <a:t>Mintacím szerkesztése</a:t>
            </a:r>
            <a:endParaRPr lang="en-US"/>
          </a:p>
        </p:txBody>
      </p:sp>
      <p:sp>
        <p:nvSpPr>
          <p:cNvPr id="9" name="Alcím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hu-HU" smtClean="0"/>
              <a:t>Alcím mintájának szerkesztése</a:t>
            </a:r>
            <a:endParaRPr lang="en-US"/>
          </a:p>
        </p:txBody>
      </p:sp>
      <p:sp>
        <p:nvSpPr>
          <p:cNvPr id="15" name="Dátum helye 27"/>
          <p:cNvSpPr>
            <a:spLocks noGrp="1"/>
          </p:cNvSpPr>
          <p:nvPr>
            <p:ph type="dt" sz="half" idx="10"/>
          </p:nvPr>
        </p:nvSpPr>
        <p:spPr/>
        <p:txBody>
          <a:bodyPr/>
          <a:lstStyle>
            <a:lvl1pPr>
              <a:defRPr/>
            </a:lvl1pPr>
            <a:extLst/>
          </a:lstStyle>
          <a:p>
            <a:pPr>
              <a:defRPr/>
            </a:pPr>
            <a:fld id="{8700D7B9-0265-4234-BCB5-6FE8313EA9F3}" type="datetime11">
              <a:rPr lang="hu-HU"/>
              <a:pPr>
                <a:defRPr/>
              </a:pPr>
              <a:t>17:37:17</a:t>
            </a:fld>
            <a:endParaRPr lang="hu-HU"/>
          </a:p>
        </p:txBody>
      </p:sp>
      <p:sp>
        <p:nvSpPr>
          <p:cNvPr id="16" name="Élőláb helye 16"/>
          <p:cNvSpPr>
            <a:spLocks noGrp="1"/>
          </p:cNvSpPr>
          <p:nvPr>
            <p:ph type="ftr" sz="quarter" idx="11"/>
          </p:nvPr>
        </p:nvSpPr>
        <p:spPr/>
        <p:txBody>
          <a:bodyPr/>
          <a:lstStyle>
            <a:lvl1pPr>
              <a:defRPr/>
            </a:lvl1pPr>
            <a:extLst/>
          </a:lstStyle>
          <a:p>
            <a:pPr>
              <a:defRPr/>
            </a:pPr>
            <a:endParaRPr lang="hu-HU"/>
          </a:p>
        </p:txBody>
      </p:sp>
      <p:sp>
        <p:nvSpPr>
          <p:cNvPr id="17" name="Dia számának helye 28"/>
          <p:cNvSpPr>
            <a:spLocks noGrp="1"/>
          </p:cNvSpPr>
          <p:nvPr>
            <p:ph type="sldNum" sz="quarter" idx="12"/>
          </p:nvPr>
        </p:nvSpPr>
        <p:spPr/>
        <p:txBody>
          <a:bodyPr/>
          <a:lstStyle>
            <a:lvl1pPr>
              <a:defRPr/>
            </a:lvl1pPr>
            <a:extLst/>
          </a:lstStyle>
          <a:p>
            <a:pPr>
              <a:defRPr/>
            </a:pPr>
            <a:fld id="{76B3A5DF-E710-4FBE-9835-5990502DD21A}" type="slidenum">
              <a:rPr lang="hu-HU"/>
              <a:pPr>
                <a:defRPr/>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extLst/>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extLs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13"/>
          <p:cNvSpPr>
            <a:spLocks noGrp="1"/>
          </p:cNvSpPr>
          <p:nvPr>
            <p:ph type="dt" sz="half" idx="10"/>
          </p:nvPr>
        </p:nvSpPr>
        <p:spPr/>
        <p:txBody>
          <a:bodyPr/>
          <a:lstStyle>
            <a:lvl1pPr>
              <a:defRPr/>
            </a:lvl1pPr>
          </a:lstStyle>
          <a:p>
            <a:pPr>
              <a:defRPr/>
            </a:pPr>
            <a:fld id="{A0684755-8E5B-4C90-B6DA-85A22C28D2F8}" type="datetime11">
              <a:rPr lang="hu-HU"/>
              <a:pPr>
                <a:defRPr/>
              </a:pPr>
              <a:t>17:37:17</a:t>
            </a:fld>
            <a:endParaRPr lang="hu-HU"/>
          </a:p>
        </p:txBody>
      </p:sp>
      <p:sp>
        <p:nvSpPr>
          <p:cNvPr id="5" name="Élőláb helye 2"/>
          <p:cNvSpPr>
            <a:spLocks noGrp="1"/>
          </p:cNvSpPr>
          <p:nvPr>
            <p:ph type="ftr" sz="quarter" idx="11"/>
          </p:nvPr>
        </p:nvSpPr>
        <p:spPr/>
        <p:txBody>
          <a:bodyPr/>
          <a:lstStyle>
            <a:lvl1pPr>
              <a:defRPr/>
            </a:lvl1pPr>
          </a:lstStyle>
          <a:p>
            <a:pPr>
              <a:defRPr/>
            </a:pPr>
            <a:endParaRPr lang="hu-HU"/>
          </a:p>
        </p:txBody>
      </p:sp>
      <p:sp>
        <p:nvSpPr>
          <p:cNvPr id="6" name="Dia számának helye 22"/>
          <p:cNvSpPr>
            <a:spLocks noGrp="1"/>
          </p:cNvSpPr>
          <p:nvPr>
            <p:ph type="sldNum" sz="quarter" idx="12"/>
          </p:nvPr>
        </p:nvSpPr>
        <p:spPr/>
        <p:txBody>
          <a:bodyPr/>
          <a:lstStyle>
            <a:lvl1pPr>
              <a:defRPr/>
            </a:lvl1pPr>
          </a:lstStyle>
          <a:p>
            <a:pPr>
              <a:defRPr/>
            </a:pPr>
            <a:fld id="{7838C13A-2907-4FC0-94C3-433A568217FA}" type="slidenum">
              <a:rPr lang="hu-HU"/>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9"/>
            <a:ext cx="1981200" cy="5851525"/>
          </a:xfrm>
        </p:spPr>
        <p:txBody>
          <a:bodyPr vert="eaVert" anchor="ctr"/>
          <a:lstStyle>
            <a:extLst/>
          </a:lstStyle>
          <a:p>
            <a:r>
              <a:rPr lang="hu-HU" smtClean="0"/>
              <a:t>Mintacím szerkesztése</a:t>
            </a:r>
            <a:endParaRPr lang="en-US"/>
          </a:p>
        </p:txBody>
      </p:sp>
      <p:sp>
        <p:nvSpPr>
          <p:cNvPr id="3" name="Függőleges szöveg helye 2"/>
          <p:cNvSpPr>
            <a:spLocks noGrp="1"/>
          </p:cNvSpPr>
          <p:nvPr>
            <p:ph type="body" orient="vert" idx="1"/>
          </p:nvPr>
        </p:nvSpPr>
        <p:spPr>
          <a:xfrm>
            <a:off x="609600" y="274639"/>
            <a:ext cx="5867400" cy="5851525"/>
          </a:xfrm>
        </p:spPr>
        <p:txBody>
          <a:bodyPr vert="eaVert"/>
          <a:lstStyle>
            <a:extLs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13"/>
          <p:cNvSpPr>
            <a:spLocks noGrp="1"/>
          </p:cNvSpPr>
          <p:nvPr>
            <p:ph type="dt" sz="half" idx="10"/>
          </p:nvPr>
        </p:nvSpPr>
        <p:spPr/>
        <p:txBody>
          <a:bodyPr/>
          <a:lstStyle>
            <a:lvl1pPr>
              <a:defRPr/>
            </a:lvl1pPr>
          </a:lstStyle>
          <a:p>
            <a:pPr>
              <a:defRPr/>
            </a:pPr>
            <a:fld id="{3AAD52A1-3F1B-4E07-A849-996B353EBDA4}" type="datetime11">
              <a:rPr lang="hu-HU"/>
              <a:pPr>
                <a:defRPr/>
              </a:pPr>
              <a:t>17:37:17</a:t>
            </a:fld>
            <a:endParaRPr lang="hu-HU"/>
          </a:p>
        </p:txBody>
      </p:sp>
      <p:sp>
        <p:nvSpPr>
          <p:cNvPr id="5" name="Élőláb helye 2"/>
          <p:cNvSpPr>
            <a:spLocks noGrp="1"/>
          </p:cNvSpPr>
          <p:nvPr>
            <p:ph type="ftr" sz="quarter" idx="11"/>
          </p:nvPr>
        </p:nvSpPr>
        <p:spPr/>
        <p:txBody>
          <a:bodyPr/>
          <a:lstStyle>
            <a:lvl1pPr>
              <a:defRPr/>
            </a:lvl1pPr>
          </a:lstStyle>
          <a:p>
            <a:pPr>
              <a:defRPr/>
            </a:pPr>
            <a:endParaRPr lang="hu-HU"/>
          </a:p>
        </p:txBody>
      </p:sp>
      <p:sp>
        <p:nvSpPr>
          <p:cNvPr id="6" name="Dia számának helye 22"/>
          <p:cNvSpPr>
            <a:spLocks noGrp="1"/>
          </p:cNvSpPr>
          <p:nvPr>
            <p:ph type="sldNum" sz="quarter" idx="12"/>
          </p:nvPr>
        </p:nvSpPr>
        <p:spPr/>
        <p:txBody>
          <a:bodyPr/>
          <a:lstStyle>
            <a:lvl1pPr>
              <a:defRPr/>
            </a:lvl1pPr>
          </a:lstStyle>
          <a:p>
            <a:pPr>
              <a:defRPr/>
            </a:pPr>
            <a:fld id="{44238449-461F-4CD3-807D-1242C8953121}" type="slidenum">
              <a:rPr lang="hu-HU"/>
              <a:pPr>
                <a:defRPr/>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Cím és diagram">
    <p:spTree>
      <p:nvGrpSpPr>
        <p:cNvPr id="1" name=""/>
        <p:cNvGrpSpPr/>
        <p:nvPr/>
      </p:nvGrpSpPr>
      <p:grpSpPr>
        <a:xfrm>
          <a:off x="0" y="0"/>
          <a:ext cx="0" cy="0"/>
          <a:chOff x="0" y="0"/>
          <a:chExt cx="0" cy="0"/>
        </a:xfrm>
      </p:grpSpPr>
      <p:sp>
        <p:nvSpPr>
          <p:cNvPr id="2" name="Cím 1"/>
          <p:cNvSpPr>
            <a:spLocks noGrp="1"/>
          </p:cNvSpPr>
          <p:nvPr>
            <p:ph type="title"/>
          </p:nvPr>
        </p:nvSpPr>
        <p:spPr>
          <a:xfrm>
            <a:off x="685800" y="609600"/>
            <a:ext cx="7772400" cy="1143000"/>
          </a:xfrm>
        </p:spPr>
        <p:txBody>
          <a:bodyPr/>
          <a:lstStyle/>
          <a:p>
            <a:r>
              <a:rPr lang="hu-HU" smtClean="0"/>
              <a:t>Mintacím szerkesztése</a:t>
            </a:r>
            <a:endParaRPr lang="hu-HU"/>
          </a:p>
        </p:txBody>
      </p:sp>
      <p:sp>
        <p:nvSpPr>
          <p:cNvPr id="3" name="Diagram helye 2"/>
          <p:cNvSpPr>
            <a:spLocks noGrp="1"/>
          </p:cNvSpPr>
          <p:nvPr>
            <p:ph type="chart" idx="1"/>
          </p:nvPr>
        </p:nvSpPr>
        <p:spPr>
          <a:xfrm>
            <a:off x="685800" y="1981200"/>
            <a:ext cx="7772400" cy="4114800"/>
          </a:xfrm>
        </p:spPr>
        <p:txBody>
          <a:bodyPr>
            <a:normAutofit/>
          </a:bodyPr>
          <a:lstStyle/>
          <a:p>
            <a:pPr lvl="0"/>
            <a:endParaRPr lang="hu-HU" noProof="0"/>
          </a:p>
        </p:txBody>
      </p:sp>
      <p:sp>
        <p:nvSpPr>
          <p:cNvPr id="4" name="Dátum helye 3"/>
          <p:cNvSpPr>
            <a:spLocks noGrp="1"/>
          </p:cNvSpPr>
          <p:nvPr>
            <p:ph type="dt" sz="half" idx="10"/>
          </p:nvPr>
        </p:nvSpPr>
        <p:spPr>
          <a:xfrm>
            <a:off x="685800" y="6248400"/>
            <a:ext cx="1905000" cy="457200"/>
          </a:xfrm>
        </p:spPr>
        <p:txBody>
          <a:bodyPr/>
          <a:lstStyle>
            <a:lvl1pPr>
              <a:defRPr/>
            </a:lvl1pPr>
          </a:lstStyle>
          <a:p>
            <a:pPr>
              <a:defRPr/>
            </a:pPr>
            <a:fld id="{E70FC48F-0D6C-436A-B5CC-FD821A5923F0}" type="datetime11">
              <a:rPr lang="hu-HU"/>
              <a:pPr>
                <a:defRPr/>
              </a:pPr>
              <a:t>17:37:17</a:t>
            </a:fld>
            <a:endParaRPr lang="hu-HU"/>
          </a:p>
        </p:txBody>
      </p:sp>
      <p:sp>
        <p:nvSpPr>
          <p:cNvPr id="5" name="Élőláb helye 4"/>
          <p:cNvSpPr>
            <a:spLocks noGrp="1"/>
          </p:cNvSpPr>
          <p:nvPr>
            <p:ph type="ftr" sz="quarter" idx="11"/>
          </p:nvPr>
        </p:nvSpPr>
        <p:spPr>
          <a:xfrm>
            <a:off x="3124200" y="6248400"/>
            <a:ext cx="2895600" cy="457200"/>
          </a:xfrm>
        </p:spPr>
        <p:txBody>
          <a:bodyPr/>
          <a:lstStyle>
            <a:lvl1pPr>
              <a:defRPr/>
            </a:lvl1pPr>
          </a:lstStyle>
          <a:p>
            <a:pPr>
              <a:defRPr/>
            </a:pPr>
            <a:endParaRPr lang="hu-HU"/>
          </a:p>
        </p:txBody>
      </p:sp>
      <p:sp>
        <p:nvSpPr>
          <p:cNvPr id="6" name="Dia számának helye 5"/>
          <p:cNvSpPr>
            <a:spLocks noGrp="1"/>
          </p:cNvSpPr>
          <p:nvPr>
            <p:ph type="sldNum" sz="quarter" idx="12"/>
          </p:nvPr>
        </p:nvSpPr>
        <p:spPr>
          <a:xfrm>
            <a:off x="6553200" y="6248400"/>
            <a:ext cx="1905000" cy="457200"/>
          </a:xfrm>
        </p:spPr>
        <p:txBody>
          <a:bodyPr/>
          <a:lstStyle>
            <a:lvl1pPr>
              <a:defRPr/>
            </a:lvl1pPr>
          </a:lstStyle>
          <a:p>
            <a:pPr>
              <a:defRPr/>
            </a:pPr>
            <a:fld id="{58931028-A742-49B0-9060-1FBEB5F5F54C}" type="slidenum">
              <a:rPr lang="hu-HU"/>
              <a:pPr>
                <a:defRPr/>
              </a:pPr>
              <a:t>‹#›</a:t>
            </a:fld>
            <a:endParaRPr lang="hu-H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685800" y="609600"/>
            <a:ext cx="7772400" cy="1143000"/>
          </a:xfrm>
        </p:spPr>
        <p:txBody>
          <a:bodyPr/>
          <a:lstStyle/>
          <a:p>
            <a:r>
              <a:rPr lang="hu-HU" smtClean="0"/>
              <a:t>Mintacím szerkesztése</a:t>
            </a:r>
            <a:endParaRPr lang="hu-HU"/>
          </a:p>
        </p:txBody>
      </p:sp>
      <p:sp>
        <p:nvSpPr>
          <p:cNvPr id="3" name="Táblázat helye 2"/>
          <p:cNvSpPr>
            <a:spLocks noGrp="1"/>
          </p:cNvSpPr>
          <p:nvPr>
            <p:ph type="tbl" idx="1"/>
          </p:nvPr>
        </p:nvSpPr>
        <p:spPr>
          <a:xfrm>
            <a:off x="685800" y="1981200"/>
            <a:ext cx="7772400" cy="4114800"/>
          </a:xfrm>
        </p:spPr>
        <p:txBody>
          <a:bodyPr>
            <a:normAutofit/>
          </a:bodyPr>
          <a:lstStyle/>
          <a:p>
            <a:pPr lvl="0"/>
            <a:endParaRPr lang="hu-HU" noProof="0"/>
          </a:p>
        </p:txBody>
      </p:sp>
      <p:sp>
        <p:nvSpPr>
          <p:cNvPr id="4" name="Dátum helye 3"/>
          <p:cNvSpPr>
            <a:spLocks noGrp="1"/>
          </p:cNvSpPr>
          <p:nvPr>
            <p:ph type="dt" sz="half" idx="10"/>
          </p:nvPr>
        </p:nvSpPr>
        <p:spPr>
          <a:xfrm>
            <a:off x="685800" y="6248400"/>
            <a:ext cx="1905000" cy="457200"/>
          </a:xfrm>
        </p:spPr>
        <p:txBody>
          <a:bodyPr/>
          <a:lstStyle>
            <a:lvl1pPr>
              <a:defRPr/>
            </a:lvl1pPr>
          </a:lstStyle>
          <a:p>
            <a:pPr>
              <a:defRPr/>
            </a:pPr>
            <a:fld id="{E771CEB9-91BC-4538-AE91-E15861D16FD8}" type="datetime11">
              <a:rPr lang="hu-HU"/>
              <a:pPr>
                <a:defRPr/>
              </a:pPr>
              <a:t>17:37:17</a:t>
            </a:fld>
            <a:endParaRPr lang="hu-HU"/>
          </a:p>
        </p:txBody>
      </p:sp>
      <p:sp>
        <p:nvSpPr>
          <p:cNvPr id="5" name="Élőláb helye 4"/>
          <p:cNvSpPr>
            <a:spLocks noGrp="1"/>
          </p:cNvSpPr>
          <p:nvPr>
            <p:ph type="ftr" sz="quarter" idx="11"/>
          </p:nvPr>
        </p:nvSpPr>
        <p:spPr>
          <a:xfrm>
            <a:off x="3124200" y="6248400"/>
            <a:ext cx="2895600" cy="457200"/>
          </a:xfrm>
        </p:spPr>
        <p:txBody>
          <a:bodyPr/>
          <a:lstStyle>
            <a:lvl1pPr>
              <a:defRPr/>
            </a:lvl1pPr>
          </a:lstStyle>
          <a:p>
            <a:pPr>
              <a:defRPr/>
            </a:pPr>
            <a:endParaRPr lang="hu-HU"/>
          </a:p>
        </p:txBody>
      </p:sp>
      <p:sp>
        <p:nvSpPr>
          <p:cNvPr id="6" name="Dia számának helye 5"/>
          <p:cNvSpPr>
            <a:spLocks noGrp="1"/>
          </p:cNvSpPr>
          <p:nvPr>
            <p:ph type="sldNum" sz="quarter" idx="12"/>
          </p:nvPr>
        </p:nvSpPr>
        <p:spPr>
          <a:xfrm>
            <a:off x="6553200" y="6248400"/>
            <a:ext cx="1905000" cy="457200"/>
          </a:xfrm>
        </p:spPr>
        <p:txBody>
          <a:bodyPr/>
          <a:lstStyle>
            <a:lvl1pPr>
              <a:defRPr/>
            </a:lvl1pPr>
          </a:lstStyle>
          <a:p>
            <a:pPr>
              <a:defRPr/>
            </a:pPr>
            <a:fld id="{2F74FB54-F3BB-40FD-AFFA-41715F5857A2}" type="slidenum">
              <a:rPr lang="hu-HU"/>
              <a:pPr>
                <a:defRPr/>
              </a:pPr>
              <a:t>‹#›</a:t>
            </a:fld>
            <a:endParaRPr lang="hu-H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685800" y="609600"/>
            <a:ext cx="7772400" cy="54864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3" name="Dátum helye 2"/>
          <p:cNvSpPr>
            <a:spLocks noGrp="1"/>
          </p:cNvSpPr>
          <p:nvPr>
            <p:ph type="dt" sz="half" idx="10"/>
          </p:nvPr>
        </p:nvSpPr>
        <p:spPr>
          <a:xfrm>
            <a:off x="685800" y="6248400"/>
            <a:ext cx="1905000" cy="457200"/>
          </a:xfrm>
        </p:spPr>
        <p:txBody>
          <a:bodyPr/>
          <a:lstStyle>
            <a:lvl1pPr>
              <a:defRPr/>
            </a:lvl1pPr>
          </a:lstStyle>
          <a:p>
            <a:pPr>
              <a:defRPr/>
            </a:pPr>
            <a:fld id="{FAB82987-67B5-47F9-B543-AA6B92AF195D}" type="datetime11">
              <a:rPr lang="hu-HU"/>
              <a:pPr>
                <a:defRPr/>
              </a:pPr>
              <a:t>17:37:17</a:t>
            </a:fld>
            <a:endParaRPr lang="hu-HU"/>
          </a:p>
        </p:txBody>
      </p:sp>
      <p:sp>
        <p:nvSpPr>
          <p:cNvPr id="4" name="Élőláb helye 3"/>
          <p:cNvSpPr>
            <a:spLocks noGrp="1"/>
          </p:cNvSpPr>
          <p:nvPr>
            <p:ph type="ftr" sz="quarter" idx="11"/>
          </p:nvPr>
        </p:nvSpPr>
        <p:spPr>
          <a:xfrm>
            <a:off x="3124200" y="6248400"/>
            <a:ext cx="2895600" cy="457200"/>
          </a:xfrm>
        </p:spPr>
        <p:txBody>
          <a:bodyPr/>
          <a:lstStyle>
            <a:lvl1pPr>
              <a:defRPr/>
            </a:lvl1pPr>
          </a:lstStyle>
          <a:p>
            <a:pPr>
              <a:defRPr/>
            </a:pPr>
            <a:endParaRPr lang="hu-HU"/>
          </a:p>
        </p:txBody>
      </p:sp>
      <p:sp>
        <p:nvSpPr>
          <p:cNvPr id="5" name="Dia számának helye 4"/>
          <p:cNvSpPr>
            <a:spLocks noGrp="1"/>
          </p:cNvSpPr>
          <p:nvPr>
            <p:ph type="sldNum" sz="quarter" idx="12"/>
          </p:nvPr>
        </p:nvSpPr>
        <p:spPr>
          <a:xfrm>
            <a:off x="6553200" y="6248400"/>
            <a:ext cx="1905000" cy="457200"/>
          </a:xfrm>
        </p:spPr>
        <p:txBody>
          <a:bodyPr/>
          <a:lstStyle>
            <a:lvl1pPr>
              <a:defRPr/>
            </a:lvl1pPr>
          </a:lstStyle>
          <a:p>
            <a:pPr>
              <a:defRPr/>
            </a:pPr>
            <a:fld id="{649F2E5E-8681-4EAD-A719-A9B21CE29BB9}" type="slidenum">
              <a:rPr lang="hu-HU"/>
              <a:pPr>
                <a:defRPr/>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extLst/>
          </a:lstStyle>
          <a:p>
            <a:r>
              <a:rPr lang="hu-HU" smtClean="0"/>
              <a:t>Mintacím szerkesztése</a:t>
            </a:r>
            <a:endParaRPr lang="en-US"/>
          </a:p>
        </p:txBody>
      </p:sp>
      <p:sp>
        <p:nvSpPr>
          <p:cNvPr id="3" name="Tartalom helye 2"/>
          <p:cNvSpPr>
            <a:spLocks noGrp="1"/>
          </p:cNvSpPr>
          <p:nvPr>
            <p:ph idx="1"/>
          </p:nvPr>
        </p:nvSpPr>
        <p:spPr/>
        <p:txBody>
          <a:bodyPr/>
          <a:lstStyle>
            <a:extLs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13"/>
          <p:cNvSpPr>
            <a:spLocks noGrp="1"/>
          </p:cNvSpPr>
          <p:nvPr>
            <p:ph type="dt" sz="half" idx="10"/>
          </p:nvPr>
        </p:nvSpPr>
        <p:spPr/>
        <p:txBody>
          <a:bodyPr/>
          <a:lstStyle>
            <a:lvl1pPr>
              <a:defRPr/>
            </a:lvl1pPr>
          </a:lstStyle>
          <a:p>
            <a:pPr>
              <a:defRPr/>
            </a:pPr>
            <a:fld id="{5B7EB677-0E39-4CC1-B75C-0E934D056949}" type="datetime11">
              <a:rPr lang="hu-HU"/>
              <a:pPr>
                <a:defRPr/>
              </a:pPr>
              <a:t>17:37:17</a:t>
            </a:fld>
            <a:endParaRPr lang="hu-HU"/>
          </a:p>
        </p:txBody>
      </p:sp>
      <p:sp>
        <p:nvSpPr>
          <p:cNvPr id="5" name="Élőláb helye 2"/>
          <p:cNvSpPr>
            <a:spLocks noGrp="1"/>
          </p:cNvSpPr>
          <p:nvPr>
            <p:ph type="ftr" sz="quarter" idx="11"/>
          </p:nvPr>
        </p:nvSpPr>
        <p:spPr/>
        <p:txBody>
          <a:bodyPr/>
          <a:lstStyle>
            <a:lvl1pPr>
              <a:defRPr/>
            </a:lvl1pPr>
          </a:lstStyle>
          <a:p>
            <a:pPr>
              <a:defRPr/>
            </a:pPr>
            <a:endParaRPr lang="hu-HU"/>
          </a:p>
        </p:txBody>
      </p:sp>
      <p:sp>
        <p:nvSpPr>
          <p:cNvPr id="6" name="Dia számának helye 22"/>
          <p:cNvSpPr>
            <a:spLocks noGrp="1"/>
          </p:cNvSpPr>
          <p:nvPr>
            <p:ph type="sldNum" sz="quarter" idx="12"/>
          </p:nvPr>
        </p:nvSpPr>
        <p:spPr/>
        <p:txBody>
          <a:bodyPr/>
          <a:lstStyle>
            <a:lvl1pPr>
              <a:defRPr/>
            </a:lvl1pPr>
          </a:lstStyle>
          <a:p>
            <a:pPr>
              <a:defRPr/>
            </a:pPr>
            <a:fld id="{AA90249B-1B8B-44B3-889C-5504E0D823DF}" type="slidenum">
              <a:rPr lang="hu-HU"/>
              <a:pPr>
                <a:defRPr/>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4" name="Szabadkézi sokszög 1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lgn="ctr">
              <a:defRPr/>
            </a:pPr>
            <a:endParaRPr lang="en-US"/>
          </a:p>
        </p:txBody>
      </p:sp>
      <p:sp>
        <p:nvSpPr>
          <p:cNvPr id="5" name="Szabadkézi sokszög 1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lgn="ctr">
              <a:defRPr/>
            </a:pPr>
            <a:endParaRPr lang="en-US"/>
          </a:p>
        </p:txBody>
      </p:sp>
      <p:sp>
        <p:nvSpPr>
          <p:cNvPr id="6" name="Szabadkézi sokszög 12"/>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lgn="ctr">
              <a:defRPr/>
            </a:pPr>
            <a:endParaRPr lang="en-US"/>
          </a:p>
        </p:txBody>
      </p:sp>
      <p:sp>
        <p:nvSpPr>
          <p:cNvPr id="7" name="Szabadkézi sokszög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ctr">
              <a:defRPr/>
            </a:pPr>
            <a:endParaRPr lang="en-US"/>
          </a:p>
        </p:txBody>
      </p:sp>
      <p:sp>
        <p:nvSpPr>
          <p:cNvPr id="8" name="Szabadkézi sokszög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ctr">
              <a:defRPr/>
            </a:pPr>
            <a:endParaRPr lang="en-US"/>
          </a:p>
        </p:txBody>
      </p:sp>
      <p:sp>
        <p:nvSpPr>
          <p:cNvPr id="9" name="Szabadkézi sokszög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ctr">
              <a:defRPr/>
            </a:pPr>
            <a:endParaRPr lang="en-US"/>
          </a:p>
        </p:txBody>
      </p:sp>
      <p:sp>
        <p:nvSpPr>
          <p:cNvPr id="10" name="Szabadkézi sokszög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ctr">
              <a:defRPr/>
            </a:pPr>
            <a:endParaRPr lang="en-US"/>
          </a:p>
        </p:txBody>
      </p:sp>
      <p:sp>
        <p:nvSpPr>
          <p:cNvPr id="11" name="Szabadkézi sokszög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ctr">
              <a:defRPr/>
            </a:pPr>
            <a:endParaRPr lang="en-US"/>
          </a:p>
        </p:txBody>
      </p:sp>
      <p:sp>
        <p:nvSpPr>
          <p:cNvPr id="12" name="Szabadkézi sokszög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ctr">
              <a:defRPr/>
            </a:pPr>
            <a:endParaRPr lang="en-US"/>
          </a:p>
        </p:txBody>
      </p:sp>
      <p:sp>
        <p:nvSpPr>
          <p:cNvPr id="13" name="Szabadkézi sokszög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ctr">
              <a:defRPr/>
            </a:pPr>
            <a:endParaRPr lang="en-US"/>
          </a:p>
        </p:txBody>
      </p:sp>
      <p:sp>
        <p:nvSpPr>
          <p:cNvPr id="14" name="Szabadkézi sokszög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ctr">
              <a:defRPr/>
            </a:pPr>
            <a:endParaRPr lang="en-US"/>
          </a:p>
        </p:txBody>
      </p:sp>
      <p:sp>
        <p:nvSpPr>
          <p:cNvPr id="15" name="Szabadkézi sokszög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ctr">
              <a:defRPr/>
            </a:pPr>
            <a:endParaRPr lang="en-US"/>
          </a:p>
        </p:txBody>
      </p:sp>
      <p:sp>
        <p:nvSpPr>
          <p:cNvPr id="16" name="Szabadkézi sokszög 24"/>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ctr">
              <a:defRPr/>
            </a:pPr>
            <a:endParaRPr lang="en-US"/>
          </a:p>
        </p:txBody>
      </p:sp>
      <p:sp>
        <p:nvSpPr>
          <p:cNvPr id="17" name="Szabadkézi sokszög 25"/>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ctr">
              <a:defRPr/>
            </a:pPr>
            <a:endParaRPr lang="en-US"/>
          </a:p>
        </p:txBody>
      </p:sp>
      <p:sp>
        <p:nvSpPr>
          <p:cNvPr id="18" name="Szabadkézi sokszög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lgn="ctr">
              <a:defRPr/>
            </a:pPr>
            <a:endParaRPr lang="en-US"/>
          </a:p>
        </p:txBody>
      </p:sp>
      <p:sp>
        <p:nvSpPr>
          <p:cNvPr id="19" name="Téglalap 6"/>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 name="Téglalap 7"/>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1" name="Téglalap 8"/>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Téglalap 9"/>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3" name="Téglalap 10"/>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4" name="Téglalap 11"/>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Szöveg helye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hu-HU" smtClean="0"/>
              <a:t>Mintaszöveg szerkesztése</a:t>
            </a:r>
          </a:p>
        </p:txBody>
      </p:sp>
      <p:sp>
        <p:nvSpPr>
          <p:cNvPr id="2" name="Cím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hu-HU" smtClean="0"/>
              <a:t>Mintacím szerkesztése</a:t>
            </a:r>
            <a:endParaRPr lang="en-US"/>
          </a:p>
        </p:txBody>
      </p:sp>
      <p:sp>
        <p:nvSpPr>
          <p:cNvPr id="25" name="Dátum helye 3"/>
          <p:cNvSpPr>
            <a:spLocks noGrp="1"/>
          </p:cNvSpPr>
          <p:nvPr>
            <p:ph type="dt" sz="half" idx="10"/>
          </p:nvPr>
        </p:nvSpPr>
        <p:spPr/>
        <p:txBody>
          <a:bodyPr/>
          <a:lstStyle>
            <a:lvl1pPr>
              <a:defRPr/>
            </a:lvl1pPr>
            <a:extLst/>
          </a:lstStyle>
          <a:p>
            <a:pPr>
              <a:defRPr/>
            </a:pPr>
            <a:fld id="{10328489-F8CA-446E-BCCF-C96270D74C29}" type="datetime11">
              <a:rPr lang="hu-HU"/>
              <a:pPr>
                <a:defRPr/>
              </a:pPr>
              <a:t>17:37:17</a:t>
            </a:fld>
            <a:endParaRPr lang="hu-HU"/>
          </a:p>
        </p:txBody>
      </p:sp>
      <p:sp>
        <p:nvSpPr>
          <p:cNvPr id="26" name="Élőláb helye 4"/>
          <p:cNvSpPr>
            <a:spLocks noGrp="1"/>
          </p:cNvSpPr>
          <p:nvPr>
            <p:ph type="ftr" sz="quarter" idx="11"/>
          </p:nvPr>
        </p:nvSpPr>
        <p:spPr/>
        <p:txBody>
          <a:bodyPr/>
          <a:lstStyle>
            <a:lvl1pPr>
              <a:defRPr/>
            </a:lvl1pPr>
            <a:extLst/>
          </a:lstStyle>
          <a:p>
            <a:pPr>
              <a:defRPr/>
            </a:pPr>
            <a:endParaRPr lang="hu-HU"/>
          </a:p>
        </p:txBody>
      </p:sp>
      <p:sp>
        <p:nvSpPr>
          <p:cNvPr id="27" name="Dia számának helye 5"/>
          <p:cNvSpPr>
            <a:spLocks noGrp="1"/>
          </p:cNvSpPr>
          <p:nvPr>
            <p:ph type="sldNum" sz="quarter" idx="12"/>
          </p:nvPr>
        </p:nvSpPr>
        <p:spPr/>
        <p:txBody>
          <a:bodyPr/>
          <a:lstStyle>
            <a:lvl1pPr>
              <a:defRPr/>
            </a:lvl1pPr>
            <a:extLst/>
          </a:lstStyle>
          <a:p>
            <a:pPr>
              <a:defRPr/>
            </a:pPr>
            <a:fld id="{DA05FC3A-1CF1-4A65-B3F2-A0563C73250F}" type="slidenum">
              <a:rPr lang="hu-HU"/>
              <a:pPr>
                <a:defRPr/>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512064"/>
            <a:ext cx="8229600" cy="914400"/>
          </a:xfrm>
        </p:spPr>
        <p:txBody>
          <a:bodyPr/>
          <a:lstStyle>
            <a:extLst/>
          </a:lstStyle>
          <a:p>
            <a:r>
              <a:rPr lang="hu-HU" smtClean="0"/>
              <a:t>Mintacím szerkesztése</a:t>
            </a:r>
            <a:endParaRPr lang="en-US"/>
          </a:p>
        </p:txBody>
      </p:sp>
      <p:sp>
        <p:nvSpPr>
          <p:cNvPr id="3" name="Tartalom helye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4"/>
          <p:cNvSpPr>
            <a:spLocks noGrp="1"/>
          </p:cNvSpPr>
          <p:nvPr>
            <p:ph type="dt" sz="half" idx="10"/>
          </p:nvPr>
        </p:nvSpPr>
        <p:spPr/>
        <p:txBody>
          <a:bodyPr/>
          <a:lstStyle>
            <a:lvl1pPr>
              <a:defRPr/>
            </a:lvl1pPr>
            <a:extLst/>
          </a:lstStyle>
          <a:p>
            <a:pPr>
              <a:defRPr/>
            </a:pPr>
            <a:fld id="{396442BB-4B31-495B-961A-6410903CA447}" type="datetime11">
              <a:rPr lang="hu-HU"/>
              <a:pPr>
                <a:defRPr/>
              </a:pPr>
              <a:t>17:37:17</a:t>
            </a:fld>
            <a:endParaRPr lang="hu-HU"/>
          </a:p>
        </p:txBody>
      </p:sp>
      <p:sp>
        <p:nvSpPr>
          <p:cNvPr id="6" name="Élőláb helye 5"/>
          <p:cNvSpPr>
            <a:spLocks noGrp="1"/>
          </p:cNvSpPr>
          <p:nvPr>
            <p:ph type="ftr" sz="quarter" idx="11"/>
          </p:nvPr>
        </p:nvSpPr>
        <p:spPr/>
        <p:txBody>
          <a:bodyPr/>
          <a:lstStyle>
            <a:lvl1pPr>
              <a:defRPr/>
            </a:lvl1pPr>
            <a:extLst/>
          </a:lstStyle>
          <a:p>
            <a:pPr>
              <a:defRPr/>
            </a:pPr>
            <a:endParaRPr lang="hu-HU"/>
          </a:p>
        </p:txBody>
      </p:sp>
      <p:sp>
        <p:nvSpPr>
          <p:cNvPr id="7" name="Dia számának helye 6"/>
          <p:cNvSpPr>
            <a:spLocks noGrp="1"/>
          </p:cNvSpPr>
          <p:nvPr>
            <p:ph type="sldNum" sz="quarter" idx="12"/>
          </p:nvPr>
        </p:nvSpPr>
        <p:spPr/>
        <p:txBody>
          <a:bodyPr/>
          <a:lstStyle>
            <a:lvl1pPr>
              <a:defRPr/>
            </a:lvl1pPr>
            <a:extLst/>
          </a:lstStyle>
          <a:p>
            <a:pPr>
              <a:defRPr/>
            </a:pPr>
            <a:fld id="{8649D6ED-3639-4BD3-9D82-688235E33043}" type="slidenum">
              <a:rPr lang="hu-HU"/>
              <a:pPr>
                <a:defRPr/>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7" name="Téglalap 24"/>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Téglalap 15"/>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Téglalap 16"/>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0" name="Téglalap 17"/>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Téglalap 18"/>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Téglalap 19"/>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Téglalap 20"/>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4" name="Téglalap 21"/>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Téglalap 28"/>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Téglalap 29"/>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Cím 1"/>
          <p:cNvSpPr>
            <a:spLocks noGrp="1"/>
          </p:cNvSpPr>
          <p:nvPr>
            <p:ph type="title"/>
          </p:nvPr>
        </p:nvSpPr>
        <p:spPr>
          <a:xfrm>
            <a:off x="504824" y="512064"/>
            <a:ext cx="7772400" cy="914400"/>
          </a:xfrm>
        </p:spPr>
        <p:txBody>
          <a:bodyPr/>
          <a:lstStyle>
            <a:lvl1pPr>
              <a:defRPr sz="4000"/>
            </a:lvl1pPr>
            <a:extLst/>
          </a:lstStyle>
          <a:p>
            <a:r>
              <a:rPr lang="hu-HU" smtClean="0"/>
              <a:t>Mintacím szerkesztése</a:t>
            </a:r>
            <a:endParaRPr lang="en-US"/>
          </a:p>
        </p:txBody>
      </p:sp>
      <p:sp>
        <p:nvSpPr>
          <p:cNvPr id="3" name="Szöveg hely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hu-HU" smtClean="0"/>
              <a:t>Mintaszöveg szerkesztése</a:t>
            </a:r>
          </a:p>
        </p:txBody>
      </p:sp>
      <p:sp>
        <p:nvSpPr>
          <p:cNvPr id="4" name="Szöveg hely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hu-HU" smtClean="0"/>
              <a:t>Mintaszöveg szerkesztése</a:t>
            </a:r>
          </a:p>
        </p:txBody>
      </p:sp>
      <p:sp>
        <p:nvSpPr>
          <p:cNvPr id="5" name="Tartalom helye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6" name="Tartalom helye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17" name="Dátum helye 6"/>
          <p:cNvSpPr>
            <a:spLocks noGrp="1"/>
          </p:cNvSpPr>
          <p:nvPr>
            <p:ph type="dt" sz="half" idx="10"/>
          </p:nvPr>
        </p:nvSpPr>
        <p:spPr/>
        <p:txBody>
          <a:bodyPr/>
          <a:lstStyle>
            <a:lvl1pPr>
              <a:defRPr/>
            </a:lvl1pPr>
            <a:extLst/>
          </a:lstStyle>
          <a:p>
            <a:pPr>
              <a:defRPr/>
            </a:pPr>
            <a:fld id="{E3679FB7-2709-4BCD-8870-9F65BD57D42D}" type="datetime11">
              <a:rPr lang="hu-HU"/>
              <a:pPr>
                <a:defRPr/>
              </a:pPr>
              <a:t>17:37:17</a:t>
            </a:fld>
            <a:endParaRPr lang="hu-HU"/>
          </a:p>
        </p:txBody>
      </p:sp>
      <p:sp>
        <p:nvSpPr>
          <p:cNvPr id="18" name="Élőláb helye 7"/>
          <p:cNvSpPr>
            <a:spLocks noGrp="1"/>
          </p:cNvSpPr>
          <p:nvPr>
            <p:ph type="ftr" sz="quarter" idx="11"/>
          </p:nvPr>
        </p:nvSpPr>
        <p:spPr/>
        <p:txBody>
          <a:bodyPr/>
          <a:lstStyle>
            <a:lvl1pPr>
              <a:defRPr/>
            </a:lvl1pPr>
            <a:extLst/>
          </a:lstStyle>
          <a:p>
            <a:pPr>
              <a:defRPr/>
            </a:pPr>
            <a:endParaRPr lang="hu-HU"/>
          </a:p>
        </p:txBody>
      </p:sp>
      <p:sp>
        <p:nvSpPr>
          <p:cNvPr id="19" name="Dia számának helye 8"/>
          <p:cNvSpPr>
            <a:spLocks noGrp="1"/>
          </p:cNvSpPr>
          <p:nvPr>
            <p:ph type="sldNum" sz="quarter" idx="12"/>
          </p:nvPr>
        </p:nvSpPr>
        <p:spPr/>
        <p:txBody>
          <a:bodyPr/>
          <a:lstStyle>
            <a:lvl1pPr>
              <a:defRPr/>
            </a:lvl1pPr>
            <a:extLst/>
          </a:lstStyle>
          <a:p>
            <a:pPr>
              <a:defRPr/>
            </a:pPr>
            <a:fld id="{3728EE71-0B0F-494A-8C7C-0E639791D934}" type="slidenum">
              <a:rPr lang="hu-HU"/>
              <a:pPr>
                <a:defRPr/>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914400" y="512064"/>
            <a:ext cx="7772400" cy="914400"/>
          </a:xfrm>
        </p:spPr>
        <p:txBody>
          <a:bodyPr/>
          <a:lstStyle>
            <a:lvl1pPr>
              <a:defRPr sz="4000" cap="none" baseline="0"/>
            </a:lvl1pPr>
            <a:extLst/>
          </a:lstStyle>
          <a:p>
            <a:r>
              <a:rPr lang="hu-HU" smtClean="0"/>
              <a:t>Mintacím szerkesztése</a:t>
            </a:r>
            <a:endParaRPr lang="en-US"/>
          </a:p>
        </p:txBody>
      </p:sp>
      <p:sp>
        <p:nvSpPr>
          <p:cNvPr id="3" name="Dátum helye 13"/>
          <p:cNvSpPr>
            <a:spLocks noGrp="1"/>
          </p:cNvSpPr>
          <p:nvPr>
            <p:ph type="dt" sz="half" idx="10"/>
          </p:nvPr>
        </p:nvSpPr>
        <p:spPr/>
        <p:txBody>
          <a:bodyPr/>
          <a:lstStyle>
            <a:lvl1pPr>
              <a:defRPr/>
            </a:lvl1pPr>
          </a:lstStyle>
          <a:p>
            <a:pPr>
              <a:defRPr/>
            </a:pPr>
            <a:fld id="{C0FA52D7-AE31-461D-B342-F6B165A8DA2E}" type="datetime11">
              <a:rPr lang="hu-HU"/>
              <a:pPr>
                <a:defRPr/>
              </a:pPr>
              <a:t>17:37:17</a:t>
            </a:fld>
            <a:endParaRPr lang="hu-HU"/>
          </a:p>
        </p:txBody>
      </p:sp>
      <p:sp>
        <p:nvSpPr>
          <p:cNvPr id="4" name="Élőláb helye 2"/>
          <p:cNvSpPr>
            <a:spLocks noGrp="1"/>
          </p:cNvSpPr>
          <p:nvPr>
            <p:ph type="ftr" sz="quarter" idx="11"/>
          </p:nvPr>
        </p:nvSpPr>
        <p:spPr/>
        <p:txBody>
          <a:bodyPr/>
          <a:lstStyle>
            <a:lvl1pPr>
              <a:defRPr/>
            </a:lvl1pPr>
          </a:lstStyle>
          <a:p>
            <a:pPr>
              <a:defRPr/>
            </a:pPr>
            <a:endParaRPr lang="hu-HU"/>
          </a:p>
        </p:txBody>
      </p:sp>
      <p:sp>
        <p:nvSpPr>
          <p:cNvPr id="5" name="Dia számának helye 22"/>
          <p:cNvSpPr>
            <a:spLocks noGrp="1"/>
          </p:cNvSpPr>
          <p:nvPr>
            <p:ph type="sldNum" sz="quarter" idx="12"/>
          </p:nvPr>
        </p:nvSpPr>
        <p:spPr/>
        <p:txBody>
          <a:bodyPr/>
          <a:lstStyle>
            <a:lvl1pPr>
              <a:defRPr/>
            </a:lvl1pPr>
          </a:lstStyle>
          <a:p>
            <a:pPr>
              <a:defRPr/>
            </a:pPr>
            <a:fld id="{6BD4B4BA-7477-4EF8-8474-366985DFFF83}" type="slidenum">
              <a:rPr lang="hu-HU"/>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extLst/>
          </a:lstStyle>
          <a:p>
            <a:pPr>
              <a:defRPr/>
            </a:pPr>
            <a:fld id="{F4F4EC66-0289-420F-BB1A-4F02C93ACA8B}" type="datetime11">
              <a:rPr lang="hu-HU"/>
              <a:pPr>
                <a:defRPr/>
              </a:pPr>
              <a:t>17:37:17</a:t>
            </a:fld>
            <a:endParaRPr lang="hu-HU"/>
          </a:p>
        </p:txBody>
      </p:sp>
      <p:sp>
        <p:nvSpPr>
          <p:cNvPr id="3" name="Élőláb helye 2"/>
          <p:cNvSpPr>
            <a:spLocks noGrp="1"/>
          </p:cNvSpPr>
          <p:nvPr>
            <p:ph type="ftr" sz="quarter" idx="11"/>
          </p:nvPr>
        </p:nvSpPr>
        <p:spPr/>
        <p:txBody>
          <a:bodyPr/>
          <a:lstStyle>
            <a:lvl1pPr>
              <a:defRPr/>
            </a:lvl1pPr>
            <a:extLst/>
          </a:lstStyle>
          <a:p>
            <a:pPr>
              <a:defRPr/>
            </a:pPr>
            <a:endParaRPr lang="hu-HU"/>
          </a:p>
        </p:txBody>
      </p:sp>
      <p:sp>
        <p:nvSpPr>
          <p:cNvPr id="4" name="Dia számának helye 3"/>
          <p:cNvSpPr>
            <a:spLocks noGrp="1"/>
          </p:cNvSpPr>
          <p:nvPr>
            <p:ph type="sldNum" sz="quarter" idx="12"/>
          </p:nvPr>
        </p:nvSpPr>
        <p:spPr/>
        <p:txBody>
          <a:bodyPr/>
          <a:lstStyle>
            <a:lvl1pPr>
              <a:defRPr/>
            </a:lvl1pPr>
            <a:extLst/>
          </a:lstStyle>
          <a:p>
            <a:pPr>
              <a:defRPr/>
            </a:pPr>
            <a:fld id="{2C7400B2-2D9F-446B-956B-5046C8CBACFE}" type="slidenum">
              <a:rPr lang="hu-HU"/>
              <a:pPr>
                <a:defRPr/>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85800" y="273050"/>
            <a:ext cx="8229600" cy="1162050"/>
          </a:xfrm>
        </p:spPr>
        <p:txBody>
          <a:bodyPr anchor="ctr"/>
          <a:lstStyle>
            <a:lvl1pPr algn="l">
              <a:buNone/>
              <a:defRPr sz="3600" b="0"/>
            </a:lvl1pPr>
            <a:extLst/>
          </a:lstStyle>
          <a:p>
            <a:r>
              <a:rPr lang="hu-HU" smtClean="0"/>
              <a:t>Mintacím szerkesztése</a:t>
            </a:r>
            <a:endParaRPr lang="en-US"/>
          </a:p>
        </p:txBody>
      </p:sp>
      <p:sp>
        <p:nvSpPr>
          <p:cNvPr id="3" name="Szöveg hely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hu-HU" smtClean="0"/>
              <a:t>Mintaszöveg szerkesztése</a:t>
            </a:r>
          </a:p>
        </p:txBody>
      </p:sp>
      <p:sp>
        <p:nvSpPr>
          <p:cNvPr id="4" name="Tartalom helye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13"/>
          <p:cNvSpPr>
            <a:spLocks noGrp="1"/>
          </p:cNvSpPr>
          <p:nvPr>
            <p:ph type="dt" sz="half" idx="10"/>
          </p:nvPr>
        </p:nvSpPr>
        <p:spPr/>
        <p:txBody>
          <a:bodyPr/>
          <a:lstStyle>
            <a:lvl1pPr>
              <a:defRPr/>
            </a:lvl1pPr>
          </a:lstStyle>
          <a:p>
            <a:pPr>
              <a:defRPr/>
            </a:pPr>
            <a:fld id="{6EA3780F-F3EF-44B4-9C41-9843581E340D}" type="datetime11">
              <a:rPr lang="hu-HU"/>
              <a:pPr>
                <a:defRPr/>
              </a:pPr>
              <a:t>17:37:17</a:t>
            </a:fld>
            <a:endParaRPr lang="hu-HU"/>
          </a:p>
        </p:txBody>
      </p:sp>
      <p:sp>
        <p:nvSpPr>
          <p:cNvPr id="6" name="Élőláb helye 2"/>
          <p:cNvSpPr>
            <a:spLocks noGrp="1"/>
          </p:cNvSpPr>
          <p:nvPr>
            <p:ph type="ftr" sz="quarter" idx="11"/>
          </p:nvPr>
        </p:nvSpPr>
        <p:spPr/>
        <p:txBody>
          <a:bodyPr/>
          <a:lstStyle>
            <a:lvl1pPr>
              <a:defRPr/>
            </a:lvl1pPr>
          </a:lstStyle>
          <a:p>
            <a:pPr>
              <a:defRPr/>
            </a:pPr>
            <a:endParaRPr lang="hu-HU"/>
          </a:p>
        </p:txBody>
      </p:sp>
      <p:sp>
        <p:nvSpPr>
          <p:cNvPr id="7" name="Dia számának helye 22"/>
          <p:cNvSpPr>
            <a:spLocks noGrp="1"/>
          </p:cNvSpPr>
          <p:nvPr>
            <p:ph type="sldNum" sz="quarter" idx="12"/>
          </p:nvPr>
        </p:nvSpPr>
        <p:spPr/>
        <p:txBody>
          <a:bodyPr/>
          <a:lstStyle>
            <a:lvl1pPr>
              <a:defRPr/>
            </a:lvl1pPr>
          </a:lstStyle>
          <a:p>
            <a:pPr>
              <a:defRPr/>
            </a:pPr>
            <a:fld id="{16CD0FEA-8D6F-4ABD-A58E-9CFF1DBE35FD}" type="slidenum">
              <a:rPr lang="hu-HU"/>
              <a:pPr>
                <a:defRPr/>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5" name="Téglalap 7"/>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6" name="Egyenes összekötő 8"/>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Csoportba foglalás 9"/>
          <p:cNvGrpSpPr>
            <a:grpSpLocks/>
          </p:cNvGrpSpPr>
          <p:nvPr/>
        </p:nvGrpSpPr>
        <p:grpSpPr bwMode="auto">
          <a:xfrm rot="5400000">
            <a:off x="8515351" y="1219200"/>
            <a:ext cx="131762" cy="128587"/>
            <a:chOff x="6668087" y="1297746"/>
            <a:chExt cx="161840" cy="156602"/>
          </a:xfrm>
        </p:grpSpPr>
        <p:cxnSp>
          <p:nvCxnSpPr>
            <p:cNvPr id="8" name="Egyenes összekötő 14"/>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Egyenes összekötő 15"/>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Egyenes összekötő 16"/>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Csoportba foglalás 13"/>
          <p:cNvGrpSpPr>
            <a:grpSpLocks/>
          </p:cNvGrpSpPr>
          <p:nvPr/>
        </p:nvGrpSpPr>
        <p:grpSpPr bwMode="auto">
          <a:xfrm rot="5400000">
            <a:off x="8667751" y="1371600"/>
            <a:ext cx="131762" cy="128587"/>
            <a:chOff x="6668087" y="1297746"/>
            <a:chExt cx="161840" cy="156602"/>
          </a:xfrm>
        </p:grpSpPr>
        <p:cxnSp>
          <p:nvCxnSpPr>
            <p:cNvPr id="12" name="Egyenes összekötő 10"/>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Egyenes összekötő 11"/>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Egyenes összekötő 12"/>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Csoportba foglalás 17"/>
          <p:cNvGrpSpPr>
            <a:grpSpLocks/>
          </p:cNvGrpSpPr>
          <p:nvPr/>
        </p:nvGrpSpPr>
        <p:grpSpPr bwMode="auto">
          <a:xfrm rot="5400000">
            <a:off x="8320087" y="1474788"/>
            <a:ext cx="131763" cy="128588"/>
            <a:chOff x="6668087" y="1297746"/>
            <a:chExt cx="161840" cy="156602"/>
          </a:xfrm>
        </p:grpSpPr>
        <p:cxnSp>
          <p:nvCxnSpPr>
            <p:cNvPr id="16" name="Egyenes összekötő 18"/>
            <p:cNvCxnSpPr/>
            <p:nvPr/>
          </p:nvCxnSpPr>
          <p:spPr>
            <a:xfrm rot="16200000">
              <a:off x="6663592" y="13003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Egyenes összekötő 19"/>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Egyenes összekötő 20"/>
            <p:cNvCxnSpPr/>
            <p:nvPr/>
          </p:nvCxnSpPr>
          <p:spPr>
            <a:xfrm rot="5400000" flipH="1">
              <a:off x="6744512" y="12993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Cím 1"/>
          <p:cNvSpPr>
            <a:spLocks noGrp="1"/>
          </p:cNvSpPr>
          <p:nvPr>
            <p:ph type="title"/>
          </p:nvPr>
        </p:nvSpPr>
        <p:spPr bwMode="grayWhite">
          <a:xfrm>
            <a:off x="914400" y="441251"/>
            <a:ext cx="6858000" cy="701749"/>
          </a:xfrm>
        </p:spPr>
        <p:txBody>
          <a:bodyPr anchor="b"/>
          <a:lstStyle>
            <a:lvl1pPr algn="l">
              <a:buNone/>
              <a:defRPr sz="2100" b="0"/>
            </a:lvl1pPr>
            <a:extLst/>
          </a:lstStyle>
          <a:p>
            <a:r>
              <a:rPr lang="hu-HU" smtClean="0"/>
              <a:t>Mintacím szerkesztése</a:t>
            </a:r>
            <a:endParaRPr lang="en-US"/>
          </a:p>
        </p:txBody>
      </p:sp>
      <p:sp>
        <p:nvSpPr>
          <p:cNvPr id="3" name="Kép helye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hu-HU" noProof="0" smtClean="0"/>
              <a:t>Kép beszúrásához kattintson az ikonra</a:t>
            </a:r>
            <a:endParaRPr lang="en-US" noProof="0"/>
          </a:p>
        </p:txBody>
      </p:sp>
      <p:sp>
        <p:nvSpPr>
          <p:cNvPr id="4" name="Szöveg hely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hu-HU" smtClean="0"/>
              <a:t>Mintaszöveg szerkesztése</a:t>
            </a:r>
          </a:p>
        </p:txBody>
      </p:sp>
      <p:sp>
        <p:nvSpPr>
          <p:cNvPr id="19" name="Dátum helye 4"/>
          <p:cNvSpPr>
            <a:spLocks noGrp="1"/>
          </p:cNvSpPr>
          <p:nvPr>
            <p:ph type="dt" sz="half" idx="10"/>
          </p:nvPr>
        </p:nvSpPr>
        <p:spPr>
          <a:xfrm>
            <a:off x="6477000" y="55563"/>
            <a:ext cx="2133600" cy="365125"/>
          </a:xfrm>
        </p:spPr>
        <p:txBody>
          <a:bodyPr/>
          <a:lstStyle>
            <a:lvl1pPr>
              <a:defRPr/>
            </a:lvl1pPr>
            <a:extLst/>
          </a:lstStyle>
          <a:p>
            <a:pPr>
              <a:defRPr/>
            </a:pPr>
            <a:fld id="{64171491-B367-4EB9-BB11-D0F3280C91D5}" type="datetime11">
              <a:rPr lang="hu-HU"/>
              <a:pPr>
                <a:defRPr/>
              </a:pPr>
              <a:t>17:37:17</a:t>
            </a:fld>
            <a:endParaRPr lang="hu-HU"/>
          </a:p>
        </p:txBody>
      </p:sp>
      <p:sp>
        <p:nvSpPr>
          <p:cNvPr id="20" name="Élőláb helye 5"/>
          <p:cNvSpPr>
            <a:spLocks noGrp="1"/>
          </p:cNvSpPr>
          <p:nvPr>
            <p:ph type="ftr" sz="quarter" idx="11"/>
          </p:nvPr>
        </p:nvSpPr>
        <p:spPr>
          <a:xfrm>
            <a:off x="914400" y="55563"/>
            <a:ext cx="5562600" cy="365125"/>
          </a:xfrm>
        </p:spPr>
        <p:txBody>
          <a:bodyPr/>
          <a:lstStyle>
            <a:lvl1pPr>
              <a:defRPr/>
            </a:lvl1pPr>
            <a:extLst/>
          </a:lstStyle>
          <a:p>
            <a:pPr>
              <a:defRPr/>
            </a:pPr>
            <a:endParaRPr lang="hu-HU"/>
          </a:p>
        </p:txBody>
      </p:sp>
      <p:sp>
        <p:nvSpPr>
          <p:cNvPr id="21" name="Dia számának helye 6"/>
          <p:cNvSpPr>
            <a:spLocks noGrp="1"/>
          </p:cNvSpPr>
          <p:nvPr>
            <p:ph type="sldNum" sz="quarter" idx="12"/>
          </p:nvPr>
        </p:nvSpPr>
        <p:spPr>
          <a:xfrm>
            <a:off x="8610600" y="55563"/>
            <a:ext cx="457200" cy="365125"/>
          </a:xfrm>
        </p:spPr>
        <p:txBody>
          <a:bodyPr/>
          <a:lstStyle>
            <a:lvl1pPr>
              <a:defRPr/>
            </a:lvl1pPr>
            <a:extLst/>
          </a:lstStyle>
          <a:p>
            <a:pPr>
              <a:defRPr/>
            </a:pPr>
            <a:fld id="{BA440CE7-46C4-4DE1-BDFB-13A400790333}"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Téglalap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Téglalap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Téglalap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Téglalap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Téglalap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Téglalap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Téglalap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Téglalap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7" name="Téglalap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Cím helye 21"/>
          <p:cNvSpPr>
            <a:spLocks noGrp="1"/>
          </p:cNvSpPr>
          <p:nvPr>
            <p:ph type="title"/>
          </p:nvPr>
        </p:nvSpPr>
        <p:spPr>
          <a:xfrm>
            <a:off x="914400" y="512763"/>
            <a:ext cx="7772400" cy="914400"/>
          </a:xfrm>
          <a:prstGeom prst="rect">
            <a:avLst/>
          </a:prstGeom>
        </p:spPr>
        <p:txBody>
          <a:bodyPr vert="horz" anchor="t">
            <a:noAutofit/>
          </a:bodyPr>
          <a:lstStyle>
            <a:extLst/>
          </a:lstStyle>
          <a:p>
            <a:r>
              <a:rPr lang="hu-HU" smtClean="0"/>
              <a:t>Mintacím szerkesztése</a:t>
            </a:r>
            <a:endParaRPr lang="en-US"/>
          </a:p>
        </p:txBody>
      </p:sp>
      <p:sp>
        <p:nvSpPr>
          <p:cNvPr id="1036" name="Szöveg helye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smtClean="0"/>
          </a:p>
        </p:txBody>
      </p:sp>
      <p:sp>
        <p:nvSpPr>
          <p:cNvPr id="14" name="Dátum hely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smtClean="0">
                <a:solidFill>
                  <a:schemeClr val="tx2"/>
                </a:solidFill>
              </a:defRPr>
            </a:lvl1pPr>
            <a:extLst/>
          </a:lstStyle>
          <a:p>
            <a:pPr>
              <a:defRPr/>
            </a:pPr>
            <a:fld id="{1C47E4D0-AEBA-4574-BCA3-4FB81C8D96C6}" type="datetime11">
              <a:rPr lang="hu-HU"/>
              <a:pPr>
                <a:defRPr/>
              </a:pPr>
              <a:t>17:37:17</a:t>
            </a:fld>
            <a:endParaRPr lang="hu-HU"/>
          </a:p>
        </p:txBody>
      </p:sp>
      <p:sp>
        <p:nvSpPr>
          <p:cNvPr id="3" name="Élőláb hely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hu-HU"/>
          </a:p>
        </p:txBody>
      </p:sp>
      <p:sp>
        <p:nvSpPr>
          <p:cNvPr id="23" name="Dia számának hely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smtClean="0">
                <a:solidFill>
                  <a:schemeClr val="tx2"/>
                </a:solidFill>
              </a:defRPr>
            </a:lvl1pPr>
            <a:extLst/>
          </a:lstStyle>
          <a:p>
            <a:pPr>
              <a:defRPr/>
            </a:pPr>
            <a:fld id="{D32ABCEE-BA29-480F-AF51-F315E7AC3A26}" type="slidenum">
              <a:rPr lang="hu-HU"/>
              <a:pPr>
                <a:defRPr/>
              </a:pPr>
              <a:t>‹#›</a:t>
            </a:fld>
            <a:endParaRPr lang="hu-HU"/>
          </a:p>
        </p:txBody>
      </p:sp>
    </p:spTree>
  </p:cSld>
  <p:clrMap bg1="dk1" tx1="lt1" bg2="dk2" tx2="lt2" accent1="accent1" accent2="accent2" accent3="accent3" accent4="accent4" accent5="accent5" accent6="accent6" hlink="hlink" folHlink="folHlink"/>
  <p:sldLayoutIdLst>
    <p:sldLayoutId id="2147483686" r:id="rId1"/>
    <p:sldLayoutId id="2147483685" r:id="rId2"/>
    <p:sldLayoutId id="2147483687" r:id="rId3"/>
    <p:sldLayoutId id="2147483688" r:id="rId4"/>
    <p:sldLayoutId id="2147483689" r:id="rId5"/>
    <p:sldLayoutId id="2147483684" r:id="rId6"/>
    <p:sldLayoutId id="2147483690" r:id="rId7"/>
    <p:sldLayoutId id="2147483683" r:id="rId8"/>
    <p:sldLayoutId id="2147483691" r:id="rId9"/>
    <p:sldLayoutId id="2147483682" r:id="rId10"/>
    <p:sldLayoutId id="2147483681" r:id="rId11"/>
    <p:sldLayoutId id="2147483692" r:id="rId12"/>
    <p:sldLayoutId id="2147483693" r:id="rId13"/>
    <p:sldLayoutId id="2147483694" r:id="rId14"/>
  </p:sldLayoutIdLst>
  <p:txStyles>
    <p:titleStyle>
      <a:lvl1pPr algn="l" rtl="0" fontAlgn="base">
        <a:spcBef>
          <a:spcPct val="0"/>
        </a:spcBef>
        <a:spcAft>
          <a:spcPct val="0"/>
        </a:spcAft>
        <a:defRPr sz="4000" kern="1200" spc="-100">
          <a:solidFill>
            <a:srgbClr val="C1EEFF"/>
          </a:solidFill>
          <a:latin typeface="+mj-lt"/>
          <a:ea typeface="+mj-ea"/>
          <a:cs typeface="+mj-cs"/>
        </a:defRPr>
      </a:lvl1pPr>
      <a:lvl2pPr algn="l" rtl="0" fontAlgn="base">
        <a:spcBef>
          <a:spcPct val="0"/>
        </a:spcBef>
        <a:spcAft>
          <a:spcPct val="0"/>
        </a:spcAft>
        <a:defRPr sz="4000">
          <a:solidFill>
            <a:srgbClr val="C1EEFF"/>
          </a:solidFill>
          <a:latin typeface="Consolas" pitchFamily="49" charset="0"/>
        </a:defRPr>
      </a:lvl2pPr>
      <a:lvl3pPr algn="l" rtl="0" fontAlgn="base">
        <a:spcBef>
          <a:spcPct val="0"/>
        </a:spcBef>
        <a:spcAft>
          <a:spcPct val="0"/>
        </a:spcAft>
        <a:defRPr sz="4000">
          <a:solidFill>
            <a:srgbClr val="C1EEFF"/>
          </a:solidFill>
          <a:latin typeface="Consolas" pitchFamily="49" charset="0"/>
        </a:defRPr>
      </a:lvl3pPr>
      <a:lvl4pPr algn="l" rtl="0" fontAlgn="base">
        <a:spcBef>
          <a:spcPct val="0"/>
        </a:spcBef>
        <a:spcAft>
          <a:spcPct val="0"/>
        </a:spcAft>
        <a:defRPr sz="4000">
          <a:solidFill>
            <a:srgbClr val="C1EEFF"/>
          </a:solidFill>
          <a:latin typeface="Consolas" pitchFamily="49" charset="0"/>
        </a:defRPr>
      </a:lvl4pPr>
      <a:lvl5pPr algn="l" rtl="0" fontAlgn="base">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Microsoft_Office_Excel_97-2003_munkalap1.xls"/></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Excel_97-2003_munkalap2.xls"/><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Office_Excel_97-2003_munkalap3.xls"/><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Office_Excel_97-2003_munkalap4.xls"/><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Office_Excel_97-2003_munkalap5.xls"/><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2.png"/><Relationship Id="rId4" Type="http://schemas.openxmlformats.org/officeDocument/2006/relationships/oleObject" Target="../embeddings/Microsoft_Office_Excel_97-2003_munkalap6.xls"/></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png"/><Relationship Id="rId4" Type="http://schemas.openxmlformats.org/officeDocument/2006/relationships/oleObject" Target="../embeddings/Microsoft_Office_Excel_97-2003_munkalap7.xls"/></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www.oecd/"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4.jpeg"/></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Microsoft_Office_Excel_97-2003_munkalap8.xls"/><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oleObject" Target="../embeddings/Microsoft_Office_Excel_97-2003_munkalap9.xls"/><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5" descr="logokicsibb"/>
          <p:cNvPicPr>
            <a:picLocks noChangeAspect="1" noChangeArrowheads="1"/>
          </p:cNvPicPr>
          <p:nvPr/>
        </p:nvPicPr>
        <p:blipFill>
          <a:blip r:embed="rId2" cstate="print"/>
          <a:srcRect/>
          <a:stretch>
            <a:fillRect/>
          </a:stretch>
        </p:blipFill>
        <p:spPr bwMode="auto">
          <a:xfrm>
            <a:off x="8256587" y="0"/>
            <a:ext cx="887413" cy="1295400"/>
          </a:xfrm>
          <a:prstGeom prst="rect">
            <a:avLst/>
          </a:prstGeom>
          <a:noFill/>
          <a:ln w="9525">
            <a:noFill/>
            <a:miter lim="800000"/>
            <a:headEnd/>
            <a:tailEnd/>
          </a:ln>
        </p:spPr>
      </p:pic>
      <p:pic>
        <p:nvPicPr>
          <p:cNvPr id="17410" name="Picture 10" descr="Bányászlámpa"/>
          <p:cNvPicPr>
            <a:picLocks noChangeAspect="1" noChangeArrowheads="1"/>
          </p:cNvPicPr>
          <p:nvPr/>
        </p:nvPicPr>
        <p:blipFill>
          <a:blip r:embed="rId3" cstate="print"/>
          <a:srcRect/>
          <a:stretch>
            <a:fillRect/>
          </a:stretch>
        </p:blipFill>
        <p:spPr bwMode="auto">
          <a:xfrm>
            <a:off x="251520" y="2564904"/>
            <a:ext cx="3032125" cy="4032250"/>
          </a:xfrm>
          <a:prstGeom prst="rect">
            <a:avLst/>
          </a:prstGeom>
          <a:noFill/>
          <a:ln w="9525">
            <a:noFill/>
            <a:miter lim="800000"/>
            <a:headEnd/>
            <a:tailEnd/>
          </a:ln>
          <a:scene3d>
            <a:camera prst="isometricLeftDown"/>
            <a:lightRig rig="threePt" dir="t"/>
          </a:scene3d>
        </p:spPr>
      </p:pic>
      <p:pic>
        <p:nvPicPr>
          <p:cNvPr id="17411" name="Picture 18" descr="?id=251778&amp;ext=jpg&amp;th=inline_main"/>
          <p:cNvPicPr>
            <a:picLocks noChangeAspect="1" noChangeArrowheads="1"/>
          </p:cNvPicPr>
          <p:nvPr/>
        </p:nvPicPr>
        <p:blipFill>
          <a:blip r:embed="rId4" cstate="print"/>
          <a:srcRect/>
          <a:stretch>
            <a:fillRect/>
          </a:stretch>
        </p:blipFill>
        <p:spPr bwMode="auto">
          <a:xfrm>
            <a:off x="4788024" y="2420888"/>
            <a:ext cx="5256212" cy="4043363"/>
          </a:xfrm>
          <a:prstGeom prst="rect">
            <a:avLst/>
          </a:prstGeom>
          <a:noFill/>
          <a:ln w="9525">
            <a:noFill/>
            <a:miter lim="800000"/>
            <a:headEnd/>
            <a:tailEnd/>
          </a:ln>
          <a:scene3d>
            <a:camera prst="isometricOffAxis1Left"/>
            <a:lightRig rig="threePt" dir="t"/>
          </a:scene3d>
        </p:spPr>
      </p:pic>
      <p:sp>
        <p:nvSpPr>
          <p:cNvPr id="2054" name="Rectangle 6"/>
          <p:cNvSpPr>
            <a:spLocks noChangeArrowheads="1"/>
          </p:cNvSpPr>
          <p:nvPr/>
        </p:nvSpPr>
        <p:spPr bwMode="auto">
          <a:xfrm>
            <a:off x="827584" y="2132856"/>
            <a:ext cx="6840240" cy="2376264"/>
          </a:xfrm>
          <a:prstGeom prst="rect">
            <a:avLst/>
          </a:prstGeom>
          <a:noFill/>
          <a:ln w="9525">
            <a:noFill/>
            <a:miter lim="800000"/>
            <a:headEnd/>
            <a:tailEnd/>
          </a:ln>
          <a:effectLst/>
          <a:scene3d>
            <a:camera prst="orthographicFront"/>
            <a:lightRig rig="threePt" dir="t"/>
          </a:scene3d>
          <a:sp3d>
            <a:bevelT prst="relaxedInset"/>
          </a:sp3d>
        </p:spPr>
        <p:txBody>
          <a:bodyPr lIns="92075" tIns="46037" rIns="92075" bIns="46037" anchor="ctr"/>
          <a:lstStyle/>
          <a:p>
            <a:pPr algn="ctr">
              <a:spcBef>
                <a:spcPct val="20000"/>
              </a:spcBef>
              <a:buClr>
                <a:schemeClr val="accent2"/>
              </a:buClr>
              <a:defRPr/>
            </a:pPr>
            <a:endParaRPr lang="hu-HU" sz="2400" b="1" dirty="0">
              <a:solidFill>
                <a:srgbClr val="FFFFFF"/>
              </a:solidFill>
              <a:effectLst/>
              <a:latin typeface="Times New Roman" pitchFamily="18" charset="0"/>
            </a:endParaRPr>
          </a:p>
          <a:p>
            <a:pPr algn="ctr">
              <a:spcBef>
                <a:spcPct val="20000"/>
              </a:spcBef>
              <a:buClr>
                <a:schemeClr val="accent2"/>
              </a:buClr>
              <a:defRPr/>
            </a:pPr>
            <a:r>
              <a:rPr lang="hu-HU" sz="2400" b="1" dirty="0">
                <a:solidFill>
                  <a:srgbClr val="FFFFFF"/>
                </a:solidFill>
                <a:effectLst/>
                <a:latin typeface="Times New Roman" pitchFamily="18" charset="0"/>
              </a:rPr>
              <a:t>Dr. H O R N   J Á N O S</a:t>
            </a:r>
            <a:endParaRPr lang="hu-HU" sz="2400" dirty="0">
              <a:solidFill>
                <a:srgbClr val="FFFFFF"/>
              </a:solidFill>
              <a:effectLst/>
              <a:latin typeface="Times New Roman" pitchFamily="18" charset="0"/>
            </a:endParaRPr>
          </a:p>
          <a:p>
            <a:pPr algn="ctr">
              <a:lnSpc>
                <a:spcPct val="80000"/>
              </a:lnSpc>
              <a:spcBef>
                <a:spcPct val="20000"/>
              </a:spcBef>
              <a:buClr>
                <a:schemeClr val="accent2"/>
              </a:buClr>
              <a:defRPr/>
            </a:pPr>
            <a:r>
              <a:rPr lang="hu-HU" sz="2000" b="1" dirty="0">
                <a:solidFill>
                  <a:schemeClr val="tx1"/>
                </a:solidFill>
                <a:effectLst/>
                <a:latin typeface="Times New Roman" pitchFamily="18" charset="0"/>
              </a:rPr>
              <a:t>okl. olajmérnök, okl. gazdasági mérnök, okl. </a:t>
            </a:r>
            <a:r>
              <a:rPr lang="hu-HU" sz="2000" b="1" dirty="0" err="1">
                <a:solidFill>
                  <a:schemeClr val="tx1"/>
                </a:solidFill>
                <a:effectLst/>
                <a:latin typeface="Times New Roman" pitchFamily="18" charset="0"/>
              </a:rPr>
              <a:t>szakközgazda</a:t>
            </a:r>
            <a:r>
              <a:rPr lang="hu-HU" sz="2000" b="1" dirty="0">
                <a:solidFill>
                  <a:schemeClr val="tx1"/>
                </a:solidFill>
                <a:effectLst/>
                <a:latin typeface="Times New Roman" pitchFamily="18" charset="0"/>
              </a:rPr>
              <a:t>, gazdaságföldtani szakértő, BDSZ elnöki főtanácsadó</a:t>
            </a:r>
            <a:r>
              <a:rPr lang="hu-HU" sz="1400" b="1" dirty="0">
                <a:solidFill>
                  <a:srgbClr val="FFFFFF"/>
                </a:solidFill>
                <a:effectLst/>
                <a:latin typeface="Times New Roman" pitchFamily="18" charset="0"/>
              </a:rPr>
              <a:t> </a:t>
            </a:r>
            <a:r>
              <a:rPr lang="hu-HU" b="1" dirty="0">
                <a:solidFill>
                  <a:srgbClr val="FFFFFF"/>
                </a:solidFill>
                <a:effectLst/>
                <a:latin typeface="Times New Roman" pitchFamily="18" charset="0"/>
              </a:rPr>
              <a:t> </a:t>
            </a:r>
            <a:endParaRPr lang="hu-HU" dirty="0">
              <a:solidFill>
                <a:srgbClr val="FFFFFF"/>
              </a:solidFill>
              <a:effectLst/>
              <a:latin typeface="Times New Roman" pitchFamily="18" charset="0"/>
            </a:endParaRPr>
          </a:p>
          <a:p>
            <a:pPr algn="ctr">
              <a:spcBef>
                <a:spcPct val="20000"/>
              </a:spcBef>
              <a:buClr>
                <a:schemeClr val="accent2"/>
              </a:buClr>
              <a:defRPr/>
            </a:pPr>
            <a:endParaRPr lang="hu-HU" sz="1000" b="1" dirty="0">
              <a:solidFill>
                <a:srgbClr val="FF6600"/>
              </a:solidFill>
              <a:effectLst/>
              <a:latin typeface="Times New Roman" pitchFamily="18" charset="0"/>
            </a:endParaRPr>
          </a:p>
          <a:p>
            <a:pPr algn="ctr">
              <a:spcBef>
                <a:spcPct val="20000"/>
              </a:spcBef>
              <a:buClr>
                <a:schemeClr val="accent2"/>
              </a:buClr>
              <a:defRPr/>
            </a:pPr>
            <a:endParaRPr lang="hu-HU" sz="1000" b="1" dirty="0">
              <a:solidFill>
                <a:srgbClr val="FFFFFF"/>
              </a:solidFill>
              <a:effectLst/>
              <a:latin typeface="Times New Roman" pitchFamily="18" charset="0"/>
            </a:endParaRPr>
          </a:p>
          <a:p>
            <a:pPr algn="ctr">
              <a:spcBef>
                <a:spcPct val="20000"/>
              </a:spcBef>
              <a:buClr>
                <a:schemeClr val="accent2"/>
              </a:buClr>
              <a:defRPr/>
            </a:pPr>
            <a:endParaRPr lang="hu-HU" sz="1000" b="1" dirty="0">
              <a:solidFill>
                <a:srgbClr val="FFFFFF"/>
              </a:solidFill>
              <a:effectLst/>
              <a:latin typeface="Times New Roman" pitchFamily="18" charset="0"/>
            </a:endParaRPr>
          </a:p>
          <a:p>
            <a:pPr algn="ctr">
              <a:spcBef>
                <a:spcPct val="20000"/>
              </a:spcBef>
              <a:buClr>
                <a:schemeClr val="accent2"/>
              </a:buClr>
              <a:defRPr/>
            </a:pPr>
            <a:endParaRPr lang="hu-HU" sz="1000" b="1" dirty="0">
              <a:solidFill>
                <a:srgbClr val="FFFFFF"/>
              </a:solidFill>
              <a:effectLst/>
              <a:latin typeface="Times New Roman" pitchFamily="18" charset="0"/>
            </a:endParaRPr>
          </a:p>
          <a:p>
            <a:pPr algn="ctr">
              <a:lnSpc>
                <a:spcPct val="75000"/>
              </a:lnSpc>
              <a:spcBef>
                <a:spcPct val="20000"/>
              </a:spcBef>
              <a:buClr>
                <a:schemeClr val="accent2"/>
              </a:buClr>
              <a:defRPr/>
            </a:pPr>
            <a:endParaRPr lang="hu-HU" sz="2000" b="1" dirty="0">
              <a:solidFill>
                <a:srgbClr val="FFFFFF"/>
              </a:solidFill>
              <a:effectLst/>
              <a:latin typeface="Times New Roman" pitchFamily="18" charset="0"/>
            </a:endParaRPr>
          </a:p>
          <a:p>
            <a:pPr algn="ctr">
              <a:spcBef>
                <a:spcPct val="20000"/>
              </a:spcBef>
              <a:buClr>
                <a:schemeClr val="accent2"/>
              </a:buClr>
              <a:defRPr/>
            </a:pPr>
            <a:r>
              <a:rPr lang="hu-HU" sz="2400" b="1" dirty="0">
                <a:solidFill>
                  <a:srgbClr val="FFFFFF"/>
                </a:solidFill>
                <a:effectLst/>
                <a:latin typeface="Times New Roman" pitchFamily="18" charset="0"/>
              </a:rPr>
              <a:t> </a:t>
            </a:r>
          </a:p>
        </p:txBody>
      </p:sp>
      <p:sp>
        <p:nvSpPr>
          <p:cNvPr id="2060" name="AutoShape 12" descr="2Q=="/>
          <p:cNvSpPr>
            <a:spLocks noChangeAspect="1" noChangeArrowheads="1"/>
          </p:cNvSpPr>
          <p:nvPr/>
        </p:nvSpPr>
        <p:spPr bwMode="auto">
          <a:xfrm>
            <a:off x="4419600" y="3276600"/>
            <a:ext cx="304800" cy="304800"/>
          </a:xfrm>
          <a:prstGeom prst="rect">
            <a:avLst/>
          </a:prstGeom>
          <a:noFill/>
        </p:spPr>
        <p:txBody>
          <a:bodyPr/>
          <a:lstStyle/>
          <a:p>
            <a:pPr algn="ctr">
              <a:defRPr/>
            </a:pPr>
            <a:endParaRPr lang="hu-HU"/>
          </a:p>
        </p:txBody>
      </p:sp>
      <p:sp>
        <p:nvSpPr>
          <p:cNvPr id="2062" name="AutoShape 14" descr="2Q=="/>
          <p:cNvSpPr>
            <a:spLocks noChangeAspect="1" noChangeArrowheads="1"/>
          </p:cNvSpPr>
          <p:nvPr/>
        </p:nvSpPr>
        <p:spPr bwMode="auto">
          <a:xfrm>
            <a:off x="4419600" y="3276600"/>
            <a:ext cx="2600325" cy="2600325"/>
          </a:xfrm>
          <a:prstGeom prst="rect">
            <a:avLst/>
          </a:prstGeom>
          <a:noFill/>
        </p:spPr>
        <p:txBody>
          <a:bodyPr/>
          <a:lstStyle/>
          <a:p>
            <a:pPr algn="ctr">
              <a:defRPr/>
            </a:pPr>
            <a:endParaRPr lang="hu-HU"/>
          </a:p>
        </p:txBody>
      </p:sp>
      <p:sp>
        <p:nvSpPr>
          <p:cNvPr id="9" name="Téglalap 8"/>
          <p:cNvSpPr/>
          <p:nvPr/>
        </p:nvSpPr>
        <p:spPr>
          <a:xfrm>
            <a:off x="323528" y="260648"/>
            <a:ext cx="7704856" cy="1569660"/>
          </a:xfrm>
          <a:prstGeom prst="rect">
            <a:avLst/>
          </a:prstGeom>
        </p:spPr>
        <p:txBody>
          <a:bodyPr wrap="square">
            <a:spAutoFit/>
          </a:bodyPr>
          <a:lstStyle/>
          <a:p>
            <a:pPr algn="ctr">
              <a:spcBef>
                <a:spcPct val="20000"/>
              </a:spcBef>
              <a:buClr>
                <a:schemeClr val="accent2"/>
              </a:buClr>
              <a:defRPr/>
            </a:pPr>
            <a:r>
              <a:rPr lang="hu-HU" b="1" dirty="0">
                <a:solidFill>
                  <a:srgbClr val="00FFFF"/>
                </a:solidFill>
                <a:effectLst/>
                <a:latin typeface="Times New Roman" pitchFamily="18" charset="0"/>
              </a:rPr>
              <a:t>TERMÉSZETI ERŐFORRÁSOK HAZÁNKBAN ÉS A VILÁGBAN ENERGETIKAI SZEMPONTBÓL</a:t>
            </a:r>
            <a:r>
              <a:rPr lang="hu-HU" b="1" dirty="0">
                <a:solidFill>
                  <a:srgbClr val="FFFFFF"/>
                </a:solidFill>
                <a:effectLst/>
                <a:latin typeface="Times New Roman" pitchFamily="18" charset="0"/>
              </a:rPr>
              <a:t> </a:t>
            </a:r>
          </a:p>
        </p:txBody>
      </p:sp>
      <p:sp>
        <p:nvSpPr>
          <p:cNvPr id="10" name="Téglalap 9"/>
          <p:cNvSpPr/>
          <p:nvPr/>
        </p:nvSpPr>
        <p:spPr>
          <a:xfrm>
            <a:off x="2123728" y="6399413"/>
            <a:ext cx="4572000" cy="458587"/>
          </a:xfrm>
          <a:prstGeom prst="rect">
            <a:avLst/>
          </a:prstGeom>
        </p:spPr>
        <p:txBody>
          <a:bodyPr>
            <a:spAutoFit/>
          </a:bodyPr>
          <a:lstStyle/>
          <a:p>
            <a:pPr algn="ctr">
              <a:lnSpc>
                <a:spcPct val="75000"/>
              </a:lnSpc>
              <a:spcBef>
                <a:spcPct val="20000"/>
              </a:spcBef>
              <a:buClr>
                <a:schemeClr val="accent2"/>
              </a:buClr>
              <a:defRPr/>
            </a:pPr>
            <a:r>
              <a:rPr lang="hu-HU" sz="1400" b="1" dirty="0">
                <a:solidFill>
                  <a:schemeClr val="tx1">
                    <a:lumMod val="95000"/>
                  </a:schemeClr>
                </a:solidFill>
                <a:effectLst/>
                <a:latin typeface="Times New Roman" pitchFamily="18" charset="0"/>
              </a:rPr>
              <a:t>BME – Energetikai Szakkollégium</a:t>
            </a:r>
          </a:p>
          <a:p>
            <a:pPr algn="ctr">
              <a:lnSpc>
                <a:spcPct val="75000"/>
              </a:lnSpc>
              <a:spcBef>
                <a:spcPct val="20000"/>
              </a:spcBef>
              <a:buClr>
                <a:schemeClr val="accent2"/>
              </a:buClr>
              <a:defRPr/>
            </a:pPr>
            <a:r>
              <a:rPr lang="hu-HU" sz="1400" b="1" dirty="0">
                <a:solidFill>
                  <a:schemeClr val="tx1">
                    <a:lumMod val="95000"/>
                  </a:schemeClr>
                </a:solidFill>
                <a:effectLst/>
                <a:latin typeface="Times New Roman" pitchFamily="18" charset="0"/>
              </a:rPr>
              <a:t>2011. február 24.</a:t>
            </a:r>
            <a:endParaRPr lang="hu-HU" sz="1400" dirty="0">
              <a:solidFill>
                <a:schemeClr val="tx1">
                  <a:lumMod val="9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idx="4294967295"/>
          </p:nvPr>
        </p:nvSpPr>
        <p:spPr>
          <a:xfrm>
            <a:off x="1371600" y="0"/>
            <a:ext cx="7772400" cy="863600"/>
          </a:xfrm>
        </p:spPr>
        <p:txBody>
          <a:bodyPr anchor="ctr"/>
          <a:lstStyle/>
          <a:p>
            <a:pPr fontAlgn="auto">
              <a:spcAft>
                <a:spcPts val="0"/>
              </a:spcAft>
              <a:defRPr/>
            </a:pPr>
            <a:r>
              <a:rPr lang="hu-HU" sz="3600" dirty="0">
                <a:solidFill>
                  <a:srgbClr val="FF6600"/>
                </a:solidFill>
              </a:rPr>
              <a:t>A természeti erőforrások</a:t>
            </a:r>
          </a:p>
        </p:txBody>
      </p:sp>
      <p:sp>
        <p:nvSpPr>
          <p:cNvPr id="17411" name="Rectangle 3"/>
          <p:cNvSpPr>
            <a:spLocks noGrp="1" noChangeArrowheads="1"/>
          </p:cNvSpPr>
          <p:nvPr>
            <p:ph type="subTitle" idx="4294967295"/>
          </p:nvPr>
        </p:nvSpPr>
        <p:spPr>
          <a:xfrm>
            <a:off x="1009650" y="1268413"/>
            <a:ext cx="8134350" cy="4248150"/>
          </a:xfrm>
          <a:solidFill>
            <a:schemeClr val="bg2">
              <a:alpha val="50000"/>
            </a:schemeClr>
          </a:solidFill>
          <a:ln/>
          <a:scene3d>
            <a:camera prst="orthographicFront"/>
            <a:lightRig rig="threePt" dir="t"/>
          </a:scene3d>
          <a:sp3d>
            <a:bevelT w="152400" h="50800" prst="softRound"/>
          </a:sp3d>
        </p:spPr>
        <p:txBody>
          <a:bodyPr>
            <a:normAutofit lnSpcReduction="10000"/>
          </a:bodyPr>
          <a:lstStyle/>
          <a:p>
            <a:pPr fontAlgn="auto">
              <a:lnSpc>
                <a:spcPct val="80000"/>
              </a:lnSpc>
              <a:spcBef>
                <a:spcPct val="0"/>
              </a:spcBef>
              <a:spcAft>
                <a:spcPts val="0"/>
              </a:spcAft>
              <a:buClrTx/>
              <a:buFont typeface="Wingdings"/>
              <a:buNone/>
              <a:defRPr/>
            </a:pPr>
            <a:r>
              <a:rPr lang="hu-HU" sz="2400" b="1" u="sng" dirty="0">
                <a:solidFill>
                  <a:schemeClr val="accent2"/>
                </a:solidFill>
              </a:rPr>
              <a:t>ÉRTÉKELÉSÉNEK SZEMPONTJAI:</a:t>
            </a:r>
          </a:p>
          <a:p>
            <a:pPr fontAlgn="auto">
              <a:lnSpc>
                <a:spcPct val="80000"/>
              </a:lnSpc>
              <a:spcBef>
                <a:spcPct val="0"/>
              </a:spcBef>
              <a:spcAft>
                <a:spcPts val="0"/>
              </a:spcAft>
              <a:buClrTx/>
              <a:buFont typeface="Wingdings"/>
              <a:buNone/>
              <a:defRPr/>
            </a:pPr>
            <a:endParaRPr lang="hu-HU" sz="2400" b="1" u="sng" dirty="0">
              <a:solidFill>
                <a:schemeClr val="accent2"/>
              </a:solidFill>
            </a:endParaRPr>
          </a:p>
          <a:p>
            <a:pPr fontAlgn="auto">
              <a:lnSpc>
                <a:spcPct val="80000"/>
              </a:lnSpc>
              <a:spcAft>
                <a:spcPts val="0"/>
              </a:spcAft>
              <a:buFont typeface="Wingdings"/>
              <a:buNone/>
              <a:defRPr/>
            </a:pPr>
            <a:r>
              <a:rPr lang="hu-HU" sz="2400" b="1" dirty="0"/>
              <a:t>ELLÁTÁSBIZTONSÁG</a:t>
            </a:r>
          </a:p>
          <a:p>
            <a:pPr fontAlgn="auto">
              <a:lnSpc>
                <a:spcPct val="80000"/>
              </a:lnSpc>
              <a:spcAft>
                <a:spcPts val="0"/>
              </a:spcAft>
              <a:buFont typeface="Wingdings"/>
              <a:buNone/>
              <a:defRPr/>
            </a:pPr>
            <a:r>
              <a:rPr lang="hu-HU" sz="2400" b="1" dirty="0"/>
              <a:t>ETIKAI MEGFONTOLÁS</a:t>
            </a:r>
          </a:p>
          <a:p>
            <a:pPr fontAlgn="auto">
              <a:lnSpc>
                <a:spcPct val="80000"/>
              </a:lnSpc>
              <a:spcAft>
                <a:spcPts val="0"/>
              </a:spcAft>
              <a:buFont typeface="Wingdings"/>
              <a:buNone/>
              <a:defRPr/>
            </a:pPr>
            <a:r>
              <a:rPr lang="hu-HU" sz="2400" b="1" dirty="0"/>
              <a:t>GAZDASÁGOSSÁG</a:t>
            </a:r>
          </a:p>
          <a:p>
            <a:pPr fontAlgn="auto">
              <a:lnSpc>
                <a:spcPct val="80000"/>
              </a:lnSpc>
              <a:spcAft>
                <a:spcPts val="0"/>
              </a:spcAft>
              <a:buFont typeface="Wingdings"/>
              <a:buNone/>
              <a:defRPr/>
            </a:pPr>
            <a:r>
              <a:rPr lang="hu-HU" sz="2400" b="1" dirty="0"/>
              <a:t>GEOPOLITIKA (BIZONYTALANSÁG)</a:t>
            </a:r>
          </a:p>
          <a:p>
            <a:pPr fontAlgn="auto">
              <a:lnSpc>
                <a:spcPct val="80000"/>
              </a:lnSpc>
              <a:spcAft>
                <a:spcPts val="0"/>
              </a:spcAft>
              <a:buFont typeface="Wingdings"/>
              <a:buNone/>
              <a:defRPr/>
            </a:pPr>
            <a:r>
              <a:rPr lang="hu-HU" sz="2400" b="1" dirty="0"/>
              <a:t>KÉSZLETEK</a:t>
            </a:r>
          </a:p>
          <a:p>
            <a:pPr fontAlgn="auto">
              <a:lnSpc>
                <a:spcPct val="80000"/>
              </a:lnSpc>
              <a:spcAft>
                <a:spcPts val="0"/>
              </a:spcAft>
              <a:buFont typeface="Wingdings"/>
              <a:buNone/>
              <a:defRPr/>
            </a:pPr>
            <a:r>
              <a:rPr lang="hu-HU" sz="2400" b="1" dirty="0"/>
              <a:t>KÖRNYEZETSZENNYEZÉS</a:t>
            </a:r>
          </a:p>
          <a:p>
            <a:pPr fontAlgn="auto">
              <a:lnSpc>
                <a:spcPct val="80000"/>
              </a:lnSpc>
              <a:spcAft>
                <a:spcPts val="0"/>
              </a:spcAft>
              <a:buFont typeface="Wingdings"/>
              <a:buNone/>
              <a:defRPr/>
            </a:pPr>
            <a:r>
              <a:rPr lang="hu-HU" sz="2400" b="1" dirty="0"/>
              <a:t>TÁRSADALMI ELFOGADOTTSÁG</a:t>
            </a:r>
          </a:p>
          <a:p>
            <a:pPr fontAlgn="auto">
              <a:lnSpc>
                <a:spcPct val="80000"/>
              </a:lnSpc>
              <a:spcAft>
                <a:spcPts val="0"/>
              </a:spcAft>
              <a:buFont typeface="Wingdings"/>
              <a:buNone/>
              <a:defRPr/>
            </a:pPr>
            <a:endParaRPr lang="hu-HU" sz="2400" b="1" dirty="0"/>
          </a:p>
          <a:p>
            <a:pPr algn="ctr" fontAlgn="auto">
              <a:lnSpc>
                <a:spcPct val="80000"/>
              </a:lnSpc>
              <a:spcAft>
                <a:spcPts val="0"/>
              </a:spcAft>
              <a:buFont typeface="Wingdings"/>
              <a:buNone/>
              <a:defRPr/>
            </a:pPr>
            <a:r>
              <a:rPr lang="hu-HU" sz="2400" dirty="0">
                <a:solidFill>
                  <a:srgbClr val="FF0000"/>
                </a:solidFill>
              </a:rPr>
              <a:t>MINEK NEM SZABAD BEAVATKOZNI :</a:t>
            </a:r>
          </a:p>
          <a:p>
            <a:pPr algn="ctr" fontAlgn="auto">
              <a:lnSpc>
                <a:spcPct val="80000"/>
              </a:lnSpc>
              <a:spcAft>
                <a:spcPts val="0"/>
              </a:spcAft>
              <a:buFont typeface="Wingdings"/>
              <a:buNone/>
              <a:defRPr/>
            </a:pPr>
            <a:r>
              <a:rPr lang="hu-HU" sz="2400" dirty="0">
                <a:solidFill>
                  <a:srgbClr val="FF0000"/>
                </a:solidFill>
              </a:rPr>
              <a:t>A   P O L I T I K Á N A K !</a:t>
            </a:r>
          </a:p>
          <a:p>
            <a:pPr fontAlgn="auto">
              <a:lnSpc>
                <a:spcPct val="80000"/>
              </a:lnSpc>
              <a:spcAft>
                <a:spcPts val="0"/>
              </a:spcAft>
              <a:buFont typeface="Wingdings"/>
              <a:buNone/>
              <a:defRPr/>
            </a:pPr>
            <a:endParaRPr lang="hu-HU" sz="2400" dirty="0"/>
          </a:p>
        </p:txBody>
      </p:sp>
      <p:pic>
        <p:nvPicPr>
          <p:cNvPr id="396293"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7411">
                                            <p:bg/>
                                          </p:spTgt>
                                        </p:tgtEl>
                                        <p:attrNameLst>
                                          <p:attrName>style.visibility</p:attrName>
                                        </p:attrNameLst>
                                      </p:cBhvr>
                                      <p:to>
                                        <p:strVal val="visible"/>
                                      </p:to>
                                    </p:set>
                                    <p:anim calcmode="lin" valueType="num">
                                      <p:cBhvr>
                                        <p:cTn id="7" dur="1000" fill="hold"/>
                                        <p:tgtEl>
                                          <p:spTgt spid="17411">
                                            <p:bg/>
                                          </p:spTgt>
                                        </p:tgtEl>
                                        <p:attrNameLst>
                                          <p:attrName>ppt_w</p:attrName>
                                        </p:attrNameLst>
                                      </p:cBhvr>
                                      <p:tavLst>
                                        <p:tav tm="0">
                                          <p:val>
                                            <p:fltVal val="0"/>
                                          </p:val>
                                        </p:tav>
                                        <p:tav tm="100000">
                                          <p:val>
                                            <p:strVal val="#ppt_w"/>
                                          </p:val>
                                        </p:tav>
                                      </p:tavLst>
                                    </p:anim>
                                    <p:anim calcmode="lin" valueType="num">
                                      <p:cBhvr>
                                        <p:cTn id="8" dur="1000" fill="hold"/>
                                        <p:tgtEl>
                                          <p:spTgt spid="17411">
                                            <p:bg/>
                                          </p:spTgt>
                                        </p:tgtEl>
                                        <p:attrNameLst>
                                          <p:attrName>ppt_h</p:attrName>
                                        </p:attrNameLst>
                                      </p:cBhvr>
                                      <p:tavLst>
                                        <p:tav tm="0">
                                          <p:val>
                                            <p:fltVal val="0"/>
                                          </p:val>
                                        </p:tav>
                                        <p:tav tm="100000">
                                          <p:val>
                                            <p:strVal val="#ppt_h"/>
                                          </p:val>
                                        </p:tav>
                                      </p:tavLst>
                                    </p:anim>
                                    <p:anim calcmode="lin" valueType="num">
                                      <p:cBhvr>
                                        <p:cTn id="9" dur="1000" fill="hold"/>
                                        <p:tgtEl>
                                          <p:spTgt spid="17411">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411">
                                            <p:bg/>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 calcmode="lin" valueType="num">
                                      <p:cBhvr>
                                        <p:cTn id="14" dur="10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7411">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174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74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 calcmode="lin" valueType="num">
                                      <p:cBhvr>
                                        <p:cTn id="21" dur="10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7411">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174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74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17411">
                                            <p:txEl>
                                              <p:pRg st="3" end="3"/>
                                            </p:txEl>
                                          </p:spTgt>
                                        </p:tgtEl>
                                        <p:attrNameLst>
                                          <p:attrName>style.visibility</p:attrName>
                                        </p:attrNameLst>
                                      </p:cBhvr>
                                      <p:to>
                                        <p:strVal val="visible"/>
                                      </p:to>
                                    </p:set>
                                    <p:anim calcmode="lin" valueType="num">
                                      <p:cBhvr>
                                        <p:cTn id="28" dur="1000" fill="hold"/>
                                        <p:tgtEl>
                                          <p:spTgt spid="17411">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17411">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1741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741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17411">
                                            <p:txEl>
                                              <p:pRg st="4" end="4"/>
                                            </p:txEl>
                                          </p:spTgt>
                                        </p:tgtEl>
                                        <p:attrNameLst>
                                          <p:attrName>style.visibility</p:attrName>
                                        </p:attrNameLst>
                                      </p:cBhvr>
                                      <p:to>
                                        <p:strVal val="visible"/>
                                      </p:to>
                                    </p:set>
                                    <p:anim calcmode="lin" valueType="num">
                                      <p:cBhvr>
                                        <p:cTn id="35" dur="1000" fill="hold"/>
                                        <p:tgtEl>
                                          <p:spTgt spid="17411">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17411">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174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74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grpId="0" nodeType="afterEffect">
                                  <p:stCondLst>
                                    <p:cond delay="0"/>
                                  </p:stCondLst>
                                  <p:childTnLst>
                                    <p:set>
                                      <p:cBhvr>
                                        <p:cTn id="41" dur="1" fill="hold">
                                          <p:stCondLst>
                                            <p:cond delay="0"/>
                                          </p:stCondLst>
                                        </p:cTn>
                                        <p:tgtEl>
                                          <p:spTgt spid="17411">
                                            <p:txEl>
                                              <p:pRg st="5" end="5"/>
                                            </p:txEl>
                                          </p:spTgt>
                                        </p:tgtEl>
                                        <p:attrNameLst>
                                          <p:attrName>style.visibility</p:attrName>
                                        </p:attrNameLst>
                                      </p:cBhvr>
                                      <p:to>
                                        <p:strVal val="visible"/>
                                      </p:to>
                                    </p:set>
                                    <p:anim calcmode="lin" valueType="num">
                                      <p:cBhvr>
                                        <p:cTn id="42" dur="1000" fill="hold"/>
                                        <p:tgtEl>
                                          <p:spTgt spid="17411">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17411">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1741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7411">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grpId="0" nodeType="afterEffect">
                                  <p:stCondLst>
                                    <p:cond delay="0"/>
                                  </p:stCondLst>
                                  <p:childTnLst>
                                    <p:set>
                                      <p:cBhvr>
                                        <p:cTn id="48" dur="1" fill="hold">
                                          <p:stCondLst>
                                            <p:cond delay="0"/>
                                          </p:stCondLst>
                                        </p:cTn>
                                        <p:tgtEl>
                                          <p:spTgt spid="17411">
                                            <p:txEl>
                                              <p:pRg st="6" end="6"/>
                                            </p:txEl>
                                          </p:spTgt>
                                        </p:tgtEl>
                                        <p:attrNameLst>
                                          <p:attrName>style.visibility</p:attrName>
                                        </p:attrNameLst>
                                      </p:cBhvr>
                                      <p:to>
                                        <p:strVal val="visible"/>
                                      </p:to>
                                    </p:set>
                                    <p:anim calcmode="lin" valueType="num">
                                      <p:cBhvr>
                                        <p:cTn id="49" dur="1000" fill="hold"/>
                                        <p:tgtEl>
                                          <p:spTgt spid="17411">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17411">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174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74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15" presetClass="entr" presetSubtype="0" fill="hold" grpId="0" nodeType="afterEffect">
                                  <p:stCondLst>
                                    <p:cond delay="0"/>
                                  </p:stCondLst>
                                  <p:childTnLst>
                                    <p:set>
                                      <p:cBhvr>
                                        <p:cTn id="55" dur="1" fill="hold">
                                          <p:stCondLst>
                                            <p:cond delay="0"/>
                                          </p:stCondLst>
                                        </p:cTn>
                                        <p:tgtEl>
                                          <p:spTgt spid="17411">
                                            <p:txEl>
                                              <p:pRg st="7" end="7"/>
                                            </p:txEl>
                                          </p:spTgt>
                                        </p:tgtEl>
                                        <p:attrNameLst>
                                          <p:attrName>style.visibility</p:attrName>
                                        </p:attrNameLst>
                                      </p:cBhvr>
                                      <p:to>
                                        <p:strVal val="visible"/>
                                      </p:to>
                                    </p:set>
                                    <p:anim calcmode="lin" valueType="num">
                                      <p:cBhvr>
                                        <p:cTn id="56" dur="1000" fill="hold"/>
                                        <p:tgtEl>
                                          <p:spTgt spid="17411">
                                            <p:txEl>
                                              <p:pRg st="7" end="7"/>
                                            </p:txEl>
                                          </p:spTgt>
                                        </p:tgtEl>
                                        <p:attrNameLst>
                                          <p:attrName>ppt_w</p:attrName>
                                        </p:attrNameLst>
                                      </p:cBhvr>
                                      <p:tavLst>
                                        <p:tav tm="0">
                                          <p:val>
                                            <p:fltVal val="0"/>
                                          </p:val>
                                        </p:tav>
                                        <p:tav tm="100000">
                                          <p:val>
                                            <p:strVal val="#ppt_w"/>
                                          </p:val>
                                        </p:tav>
                                      </p:tavLst>
                                    </p:anim>
                                    <p:anim calcmode="lin" valueType="num">
                                      <p:cBhvr>
                                        <p:cTn id="57" dur="1000" fill="hold"/>
                                        <p:tgtEl>
                                          <p:spTgt spid="17411">
                                            <p:txEl>
                                              <p:pRg st="7" end="7"/>
                                            </p:txEl>
                                          </p:spTgt>
                                        </p:tgtEl>
                                        <p:attrNameLst>
                                          <p:attrName>ppt_h</p:attrName>
                                        </p:attrNameLst>
                                      </p:cBhvr>
                                      <p:tavLst>
                                        <p:tav tm="0">
                                          <p:val>
                                            <p:fltVal val="0"/>
                                          </p:val>
                                        </p:tav>
                                        <p:tav tm="100000">
                                          <p:val>
                                            <p:strVal val="#ppt_h"/>
                                          </p:val>
                                        </p:tav>
                                      </p:tavLst>
                                    </p:anim>
                                    <p:anim calcmode="lin" valueType="num">
                                      <p:cBhvr>
                                        <p:cTn id="58" dur="1000" fill="hold"/>
                                        <p:tgtEl>
                                          <p:spTgt spid="17411">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7411">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8000"/>
                            </p:stCondLst>
                            <p:childTnLst>
                              <p:par>
                                <p:cTn id="61" presetID="15" presetClass="entr" presetSubtype="0" fill="hold" grpId="0" nodeType="afterEffect">
                                  <p:stCondLst>
                                    <p:cond delay="0"/>
                                  </p:stCondLst>
                                  <p:childTnLst>
                                    <p:set>
                                      <p:cBhvr>
                                        <p:cTn id="62" dur="1" fill="hold">
                                          <p:stCondLst>
                                            <p:cond delay="0"/>
                                          </p:stCondLst>
                                        </p:cTn>
                                        <p:tgtEl>
                                          <p:spTgt spid="17411">
                                            <p:txEl>
                                              <p:pRg st="8" end="8"/>
                                            </p:txEl>
                                          </p:spTgt>
                                        </p:tgtEl>
                                        <p:attrNameLst>
                                          <p:attrName>style.visibility</p:attrName>
                                        </p:attrNameLst>
                                      </p:cBhvr>
                                      <p:to>
                                        <p:strVal val="visible"/>
                                      </p:to>
                                    </p:set>
                                    <p:anim calcmode="lin" valueType="num">
                                      <p:cBhvr>
                                        <p:cTn id="63" dur="1000" fill="hold"/>
                                        <p:tgtEl>
                                          <p:spTgt spid="17411">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17411">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174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74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par>
                          <p:cTn id="67" fill="hold">
                            <p:stCondLst>
                              <p:cond delay="9000"/>
                            </p:stCondLst>
                            <p:childTnLst>
                              <p:par>
                                <p:cTn id="68" presetID="15" presetClass="entr" presetSubtype="0" fill="hold" grpId="0" nodeType="afterEffect">
                                  <p:stCondLst>
                                    <p:cond delay="0"/>
                                  </p:stCondLst>
                                  <p:childTnLst>
                                    <p:set>
                                      <p:cBhvr>
                                        <p:cTn id="69" dur="1" fill="hold">
                                          <p:stCondLst>
                                            <p:cond delay="0"/>
                                          </p:stCondLst>
                                        </p:cTn>
                                        <p:tgtEl>
                                          <p:spTgt spid="17411">
                                            <p:txEl>
                                              <p:pRg st="10" end="10"/>
                                            </p:txEl>
                                          </p:spTgt>
                                        </p:tgtEl>
                                        <p:attrNameLst>
                                          <p:attrName>style.visibility</p:attrName>
                                        </p:attrNameLst>
                                      </p:cBhvr>
                                      <p:to>
                                        <p:strVal val="visible"/>
                                      </p:to>
                                    </p:set>
                                    <p:anim calcmode="lin" valueType="num">
                                      <p:cBhvr>
                                        <p:cTn id="70" dur="1000" fill="hold"/>
                                        <p:tgtEl>
                                          <p:spTgt spid="17411">
                                            <p:txEl>
                                              <p:pRg st="10" end="10"/>
                                            </p:txEl>
                                          </p:spTgt>
                                        </p:tgtEl>
                                        <p:attrNameLst>
                                          <p:attrName>ppt_w</p:attrName>
                                        </p:attrNameLst>
                                      </p:cBhvr>
                                      <p:tavLst>
                                        <p:tav tm="0">
                                          <p:val>
                                            <p:fltVal val="0"/>
                                          </p:val>
                                        </p:tav>
                                        <p:tav tm="100000">
                                          <p:val>
                                            <p:strVal val="#ppt_w"/>
                                          </p:val>
                                        </p:tav>
                                      </p:tavLst>
                                    </p:anim>
                                    <p:anim calcmode="lin" valueType="num">
                                      <p:cBhvr>
                                        <p:cTn id="71" dur="1000" fill="hold"/>
                                        <p:tgtEl>
                                          <p:spTgt spid="17411">
                                            <p:txEl>
                                              <p:pRg st="10" end="10"/>
                                            </p:txEl>
                                          </p:spTgt>
                                        </p:tgtEl>
                                        <p:attrNameLst>
                                          <p:attrName>ppt_h</p:attrName>
                                        </p:attrNameLst>
                                      </p:cBhvr>
                                      <p:tavLst>
                                        <p:tav tm="0">
                                          <p:val>
                                            <p:fltVal val="0"/>
                                          </p:val>
                                        </p:tav>
                                        <p:tav tm="100000">
                                          <p:val>
                                            <p:strVal val="#ppt_h"/>
                                          </p:val>
                                        </p:tav>
                                      </p:tavLst>
                                    </p:anim>
                                    <p:anim calcmode="lin" valueType="num">
                                      <p:cBhvr>
                                        <p:cTn id="72" dur="1000" fill="hold"/>
                                        <p:tgtEl>
                                          <p:spTgt spid="17411">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17411">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par>
                          <p:cTn id="74" fill="hold">
                            <p:stCondLst>
                              <p:cond delay="10000"/>
                            </p:stCondLst>
                            <p:childTnLst>
                              <p:par>
                                <p:cTn id="75" presetID="15" presetClass="entr" presetSubtype="0" fill="hold" grpId="0" nodeType="afterEffect">
                                  <p:stCondLst>
                                    <p:cond delay="0"/>
                                  </p:stCondLst>
                                  <p:iterate type="lt">
                                    <p:tmPct val="0"/>
                                  </p:iterate>
                                  <p:childTnLst>
                                    <p:set>
                                      <p:cBhvr>
                                        <p:cTn id="76" dur="1" fill="hold">
                                          <p:stCondLst>
                                            <p:cond delay="0"/>
                                          </p:stCondLst>
                                        </p:cTn>
                                        <p:tgtEl>
                                          <p:spTgt spid="17411">
                                            <p:txEl>
                                              <p:pRg st="11" end="11"/>
                                            </p:txEl>
                                          </p:spTgt>
                                        </p:tgtEl>
                                        <p:attrNameLst>
                                          <p:attrName>style.visibility</p:attrName>
                                        </p:attrNameLst>
                                      </p:cBhvr>
                                      <p:to>
                                        <p:strVal val="visible"/>
                                      </p:to>
                                    </p:set>
                                    <p:anim calcmode="lin" valueType="num">
                                      <p:cBhvr>
                                        <p:cTn id="77" dur="1000" fill="hold"/>
                                        <p:tgtEl>
                                          <p:spTgt spid="17411">
                                            <p:txEl>
                                              <p:pRg st="11" end="11"/>
                                            </p:txEl>
                                          </p:spTgt>
                                        </p:tgtEl>
                                        <p:attrNameLst>
                                          <p:attrName>ppt_w</p:attrName>
                                        </p:attrNameLst>
                                      </p:cBhvr>
                                      <p:tavLst>
                                        <p:tav tm="0">
                                          <p:val>
                                            <p:fltVal val="0"/>
                                          </p:val>
                                        </p:tav>
                                        <p:tav tm="100000">
                                          <p:val>
                                            <p:strVal val="#ppt_w"/>
                                          </p:val>
                                        </p:tav>
                                      </p:tavLst>
                                    </p:anim>
                                    <p:anim calcmode="lin" valueType="num">
                                      <p:cBhvr>
                                        <p:cTn id="78" dur="1000" fill="hold"/>
                                        <p:tgtEl>
                                          <p:spTgt spid="17411">
                                            <p:txEl>
                                              <p:pRg st="11" end="11"/>
                                            </p:txEl>
                                          </p:spTgt>
                                        </p:tgtEl>
                                        <p:attrNameLst>
                                          <p:attrName>ppt_h</p:attrName>
                                        </p:attrNameLst>
                                      </p:cBhvr>
                                      <p:tavLst>
                                        <p:tav tm="0">
                                          <p:val>
                                            <p:fltVal val="0"/>
                                          </p:val>
                                        </p:tav>
                                        <p:tav tm="100000">
                                          <p:val>
                                            <p:strVal val="#ppt_h"/>
                                          </p:val>
                                        </p:tav>
                                      </p:tavLst>
                                    </p:anim>
                                    <p:anim calcmode="lin" valueType="num">
                                      <p:cBhvr>
                                        <p:cTn id="79" dur="1000" fill="hold"/>
                                        <p:tgtEl>
                                          <p:spTgt spid="17411">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17411">
                                            <p:txEl>
                                              <p:pRg st="11" end="11"/>
                                            </p:txEl>
                                          </p:spTgt>
                                        </p:tgtEl>
                                        <p:attrNameLst>
                                          <p:attrName>ppt_y</p:attrName>
                                        </p:attrNameLst>
                                      </p:cBhvr>
                                      <p:tavLst>
                                        <p:tav tm="0" fmla="#ppt_y+(sin(-2*pi*(1-$))*-#ppt_x+cos(-2*pi*(1-$))*(1-#ppt_y))*(1-$)">
                                          <p:val>
                                            <p:fltVal val="0"/>
                                          </p:val>
                                        </p:tav>
                                        <p:tav tm="100000">
                                          <p:val>
                                            <p:fltVal val="1"/>
                                          </p:val>
                                        </p:tav>
                                      </p:tavLst>
                                    </p:anim>
                                  </p:childTnLst>
                                </p:cTn>
                              </p:par>
                            </p:childTnLst>
                          </p:cTn>
                        </p:par>
                        <p:par>
                          <p:cTn id="81" fill="hold">
                            <p:stCondLst>
                              <p:cond delay="11000"/>
                            </p:stCondLst>
                            <p:childTnLst>
                              <p:par>
                                <p:cTn id="82" presetID="38" presetClass="entr" presetSubtype="0" accel="50000" fill="hold" nodeType="afterEffect">
                                  <p:stCondLst>
                                    <p:cond delay="0"/>
                                  </p:stCondLst>
                                  <p:iterate type="lt">
                                    <p:tmPct val="50000"/>
                                  </p:iterate>
                                  <p:childTnLst>
                                    <p:set>
                                      <p:cBhvr>
                                        <p:cTn id="83" dur="1" fill="hold">
                                          <p:stCondLst>
                                            <p:cond delay="0"/>
                                          </p:stCondLst>
                                        </p:cTn>
                                        <p:tgtEl>
                                          <p:spTgt spid="17411">
                                            <p:txEl>
                                              <p:pRg st="11" end="11"/>
                                            </p:txEl>
                                          </p:spTgt>
                                        </p:tgtEl>
                                        <p:attrNameLst>
                                          <p:attrName>style.visibility</p:attrName>
                                        </p:attrNameLst>
                                      </p:cBhvr>
                                      <p:to>
                                        <p:strVal val="visible"/>
                                      </p:to>
                                    </p:set>
                                    <p:set>
                                      <p:cBhvr>
                                        <p:cTn id="84" dur="455" fill="hold">
                                          <p:stCondLst>
                                            <p:cond delay="0"/>
                                          </p:stCondLst>
                                        </p:cTn>
                                        <p:tgtEl>
                                          <p:spTgt spid="17411">
                                            <p:txEl>
                                              <p:pRg st="11" end="11"/>
                                            </p:txEl>
                                          </p:spTgt>
                                        </p:tgtEl>
                                        <p:attrNameLst>
                                          <p:attrName>style.rotation</p:attrName>
                                        </p:attrNameLst>
                                      </p:cBhvr>
                                      <p:to>
                                        <p:strVal val="-45.0"/>
                                      </p:to>
                                    </p:set>
                                    <p:anim calcmode="lin" valueType="num">
                                      <p:cBhvr>
                                        <p:cTn id="85" dur="455" fill="hold">
                                          <p:stCondLst>
                                            <p:cond delay="455"/>
                                          </p:stCondLst>
                                        </p:cTn>
                                        <p:tgtEl>
                                          <p:spTgt spid="17411">
                                            <p:txEl>
                                              <p:pRg st="11" end="11"/>
                                            </p:txEl>
                                          </p:spTgt>
                                        </p:tgtEl>
                                        <p:attrNameLst>
                                          <p:attrName>style.rotation</p:attrName>
                                        </p:attrNameLst>
                                      </p:cBhvr>
                                      <p:tavLst>
                                        <p:tav tm="0">
                                          <p:val>
                                            <p:fltVal val="-45"/>
                                          </p:val>
                                        </p:tav>
                                        <p:tav tm="69900">
                                          <p:val>
                                            <p:fltVal val="45"/>
                                          </p:val>
                                        </p:tav>
                                        <p:tav tm="100000">
                                          <p:val>
                                            <p:fltVal val="0"/>
                                          </p:val>
                                        </p:tav>
                                      </p:tavLst>
                                    </p:anim>
                                    <p:anim calcmode="lin" valueType="num">
                                      <p:cBhvr>
                                        <p:cTn id="86" dur="455" fill="hold">
                                          <p:stCondLst>
                                            <p:cond delay="0"/>
                                          </p:stCondLst>
                                        </p:cTn>
                                        <p:tgtEl>
                                          <p:spTgt spid="17411">
                                            <p:txEl>
                                              <p:pRg st="11" end="11"/>
                                            </p:txEl>
                                          </p:spTgt>
                                        </p:tgtEl>
                                        <p:attrNameLst>
                                          <p:attrName>ppt_y</p:attrName>
                                        </p:attrNameLst>
                                      </p:cBhvr>
                                      <p:tavLst>
                                        <p:tav tm="0">
                                          <p:val>
                                            <p:strVal val="#ppt_y-1"/>
                                          </p:val>
                                        </p:tav>
                                        <p:tav tm="100000">
                                          <p:val>
                                            <p:strVal val="#ppt_y-(0.354*#ppt_w-0.172*#ppt_h)"/>
                                          </p:val>
                                        </p:tav>
                                      </p:tavLst>
                                    </p:anim>
                                    <p:anim calcmode="lin" valueType="num">
                                      <p:cBhvr>
                                        <p:cTn id="87" dur="156" decel="50000" autoRev="1" fill="hold">
                                          <p:stCondLst>
                                            <p:cond delay="455"/>
                                          </p:stCondLst>
                                        </p:cTn>
                                        <p:tgtEl>
                                          <p:spTgt spid="17411">
                                            <p:txEl>
                                              <p:pRg st="11" end="11"/>
                                            </p:txEl>
                                          </p:spTgt>
                                        </p:tgtEl>
                                        <p:attrNameLst>
                                          <p:attrName>ppt_y</p:attrName>
                                        </p:attrNameLst>
                                      </p:cBhvr>
                                      <p:tavLst>
                                        <p:tav tm="0">
                                          <p:val>
                                            <p:strVal val="#ppt_y-(0.354*#ppt_w-0.172*#ppt_h)"/>
                                          </p:val>
                                        </p:tav>
                                        <p:tav tm="100000">
                                          <p:val>
                                            <p:strVal val="#ppt_y-(0.354*#ppt_w-0.172*#ppt_h)-#ppt_h/2"/>
                                          </p:val>
                                        </p:tav>
                                      </p:tavLst>
                                    </p:anim>
                                    <p:anim calcmode="lin" valueType="num">
                                      <p:cBhvr>
                                        <p:cTn id="88" dur="136" fill="hold">
                                          <p:stCondLst>
                                            <p:cond delay="864"/>
                                          </p:stCondLst>
                                        </p:cTn>
                                        <p:tgtEl>
                                          <p:spTgt spid="17411">
                                            <p:txEl>
                                              <p:pRg st="11" end="1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Rectangle 3"/>
          <p:cNvSpPr>
            <a:spLocks noChangeArrowheads="1"/>
          </p:cNvSpPr>
          <p:nvPr/>
        </p:nvSpPr>
        <p:spPr bwMode="auto">
          <a:xfrm>
            <a:off x="0" y="115888"/>
            <a:ext cx="9144000" cy="576262"/>
          </a:xfrm>
          <a:prstGeom prst="rect">
            <a:avLst/>
          </a:prstGeom>
          <a:noFill/>
          <a:ln w="9525">
            <a:noFill/>
            <a:miter lim="800000"/>
            <a:headEnd/>
            <a:tailEnd/>
          </a:ln>
        </p:spPr>
        <p:txBody>
          <a:bodyPr/>
          <a:lstStyle/>
          <a:p>
            <a:pPr algn="ctr"/>
            <a:r>
              <a:rPr lang="hu-HU" b="1">
                <a:solidFill>
                  <a:srgbClr val="FF6600"/>
                </a:solidFill>
                <a:effectLst/>
                <a:cs typeface="Arial" pitchFamily="34" charset="0"/>
              </a:rPr>
              <a:t>Európai sokszínűség</a:t>
            </a:r>
          </a:p>
        </p:txBody>
      </p:sp>
      <p:sp>
        <p:nvSpPr>
          <p:cNvPr id="112646" name="Rectangle 4"/>
          <p:cNvSpPr>
            <a:spLocks noChangeArrowheads="1"/>
          </p:cNvSpPr>
          <p:nvPr/>
        </p:nvSpPr>
        <p:spPr bwMode="auto">
          <a:xfrm>
            <a:off x="696913" y="765175"/>
            <a:ext cx="8159750" cy="366713"/>
          </a:xfrm>
          <a:prstGeom prst="rect">
            <a:avLst/>
          </a:prstGeom>
          <a:noFill/>
          <a:ln w="9525">
            <a:noFill/>
            <a:miter lim="800000"/>
            <a:headEnd/>
            <a:tailEnd/>
          </a:ln>
        </p:spPr>
        <p:txBody>
          <a:bodyPr wrap="none">
            <a:spAutoFit/>
          </a:bodyPr>
          <a:lstStyle/>
          <a:p>
            <a:pPr algn="ctr"/>
            <a:r>
              <a:rPr lang="hu-HU" sz="1800" b="1">
                <a:solidFill>
                  <a:srgbClr val="FF6600"/>
                </a:solidFill>
                <a:effectLst/>
                <a:cs typeface="Arial" pitchFamily="34" charset="0"/>
              </a:rPr>
              <a:t>energiahordozó-összetétel az EU-27 villamosenergia-termelésében (2006)</a:t>
            </a:r>
          </a:p>
        </p:txBody>
      </p:sp>
      <p:graphicFrame>
        <p:nvGraphicFramePr>
          <p:cNvPr id="112644" name="Object 4"/>
          <p:cNvGraphicFramePr>
            <a:graphicFrameLocks noChangeAspect="1"/>
          </p:cNvGraphicFramePr>
          <p:nvPr/>
        </p:nvGraphicFramePr>
        <p:xfrm>
          <a:off x="539552" y="1484312"/>
          <a:ext cx="8169473" cy="4922719"/>
        </p:xfrm>
        <a:graphic>
          <a:graphicData uri="http://schemas.openxmlformats.org/presentationml/2006/ole">
            <p:oleObj spid="_x0000_s112644" name="Worksheet" r:id="rId4" imgW="6086559" imgH="3667191" progId="Excel.Sheet.8">
              <p:embed/>
            </p:oleObj>
          </a:graphicData>
        </a:graphic>
      </p:graphicFrame>
      <p:pic>
        <p:nvPicPr>
          <p:cNvPr id="112647" name="Picture 5" descr="logokicsibb"/>
          <p:cNvPicPr>
            <a:picLocks noChangeAspect="1" noChangeArrowheads="1"/>
          </p:cNvPicPr>
          <p:nvPr/>
        </p:nvPicPr>
        <p:blipFill>
          <a:blip r:embed="rId5"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2" name="Picture 4"/>
          <p:cNvPicPr>
            <a:picLocks noGrp="1" noChangeAspect="1" noChangeArrowheads="1"/>
          </p:cNvPicPr>
          <p:nvPr>
            <p:ph idx="4294967295"/>
          </p:nvPr>
        </p:nvPicPr>
        <p:blipFill>
          <a:blip r:embed="rId2" cstate="print"/>
          <a:srcRect/>
          <a:stretch>
            <a:fillRect/>
          </a:stretch>
        </p:blipFill>
        <p:spPr>
          <a:xfrm>
            <a:off x="1116013" y="692150"/>
            <a:ext cx="8027987" cy="5564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9363" name="Picture 5" descr="logokicsibb"/>
          <p:cNvPicPr>
            <a:picLocks noChangeAspect="1" noChangeArrowheads="1"/>
          </p:cNvPicPr>
          <p:nvPr/>
        </p:nvPicPr>
        <p:blipFill>
          <a:blip r:embed="rId3"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2"/>
          <p:cNvSpPr>
            <a:spLocks noChangeArrowheads="1"/>
          </p:cNvSpPr>
          <p:nvPr/>
        </p:nvSpPr>
        <p:spPr bwMode="auto">
          <a:xfrm>
            <a:off x="467544" y="5085184"/>
            <a:ext cx="1582737" cy="504825"/>
          </a:xfrm>
          <a:prstGeom prst="roundRect">
            <a:avLst>
              <a:gd name="adj" fmla="val 34593"/>
            </a:avLst>
          </a:prstGeom>
          <a:solidFill>
            <a:srgbClr val="4FFF4F"/>
          </a:solidFill>
          <a:ln w="12700">
            <a:noFill/>
            <a:round/>
            <a:headEnd/>
            <a:tailEnd/>
          </a:ln>
          <a:effectLst/>
        </p:spPr>
        <p:txBody>
          <a:bodyPr wrap="none" lIns="90000" tIns="46800" rIns="90000" bIns="46800" anchor="ctr"/>
          <a:lstStyle/>
          <a:p>
            <a:pPr algn="ctr">
              <a:defRPr/>
            </a:pPr>
            <a:endParaRPr lang="hu-HU"/>
          </a:p>
        </p:txBody>
      </p:sp>
      <p:sp>
        <p:nvSpPr>
          <p:cNvPr id="106499" name="Rectangle 3"/>
          <p:cNvSpPr>
            <a:spLocks noGrp="1" noChangeArrowheads="1"/>
          </p:cNvSpPr>
          <p:nvPr>
            <p:ph type="title" idx="4294967295"/>
          </p:nvPr>
        </p:nvSpPr>
        <p:spPr>
          <a:xfrm>
            <a:off x="1143000" y="0"/>
            <a:ext cx="8001000" cy="576263"/>
          </a:xfrm>
        </p:spPr>
        <p:txBody>
          <a:bodyPr wrap="square" lIns="90488" tIns="44450" rIns="90488" bIns="44450" numCol="1" anchorCtr="0" compatLnSpc="1">
            <a:prstTxWarp prst="textNoShape">
              <a:avLst/>
            </a:prstTxWarp>
            <a:spAutoFit/>
          </a:bodyPr>
          <a:lstStyle/>
          <a:p>
            <a:r>
              <a:rPr lang="hu-HU" sz="3200" b="1" smtClean="0">
                <a:solidFill>
                  <a:srgbClr val="FF6600"/>
                </a:solidFill>
                <a:latin typeface="Arial" pitchFamily="34" charset="0"/>
              </a:rPr>
              <a:t>Megújulók a villamos energiában</a:t>
            </a:r>
          </a:p>
        </p:txBody>
      </p:sp>
      <p:graphicFrame>
        <p:nvGraphicFramePr>
          <p:cNvPr id="15" name="Object 4"/>
          <p:cNvGraphicFramePr>
            <a:graphicFrameLocks noGrp="1" noChangeAspect="1"/>
          </p:cNvGraphicFramePr>
          <p:nvPr>
            <p:ph type="chart" idx="4294967295"/>
          </p:nvPr>
        </p:nvGraphicFramePr>
        <p:xfrm>
          <a:off x="0" y="1125538"/>
          <a:ext cx="8640763" cy="5421312"/>
        </p:xfrm>
        <a:graphic>
          <a:graphicData uri="http://schemas.openxmlformats.org/drawingml/2006/chart">
            <c:chart xmlns:c="http://schemas.openxmlformats.org/drawingml/2006/chart" xmlns:r="http://schemas.openxmlformats.org/officeDocument/2006/relationships" r:id="rId2"/>
          </a:graphicData>
        </a:graphic>
      </p:graphicFrame>
      <p:sp>
        <p:nvSpPr>
          <p:cNvPr id="106503" name="Text Box 5"/>
          <p:cNvSpPr txBox="1">
            <a:spLocks noChangeArrowheads="1"/>
          </p:cNvSpPr>
          <p:nvPr/>
        </p:nvSpPr>
        <p:spPr bwMode="auto">
          <a:xfrm>
            <a:off x="8153400" y="4321175"/>
            <a:ext cx="666750" cy="1397000"/>
          </a:xfrm>
          <a:prstGeom prst="rect">
            <a:avLst/>
          </a:prstGeom>
          <a:solidFill>
            <a:schemeClr val="bg1"/>
          </a:solidFill>
          <a:ln w="9525">
            <a:noFill/>
            <a:miter lim="800000"/>
            <a:headEnd/>
            <a:tailEnd/>
          </a:ln>
        </p:spPr>
        <p:txBody>
          <a:bodyPr>
            <a:spAutoFit/>
          </a:bodyPr>
          <a:lstStyle/>
          <a:p>
            <a:pPr algn="r">
              <a:lnSpc>
                <a:spcPct val="45000"/>
              </a:lnSpc>
              <a:spcBef>
                <a:spcPct val="50000"/>
              </a:spcBef>
            </a:pPr>
            <a:endParaRPr lang="hu-HU" sz="1200" b="1">
              <a:solidFill>
                <a:srgbClr val="008A00"/>
              </a:solidFill>
              <a:effectLst/>
            </a:endParaRPr>
          </a:p>
          <a:p>
            <a:pPr algn="r">
              <a:lnSpc>
                <a:spcPct val="45000"/>
              </a:lnSpc>
              <a:spcBef>
                <a:spcPct val="50000"/>
              </a:spcBef>
            </a:pPr>
            <a:r>
              <a:rPr lang="hu-HU" sz="1200" b="1">
                <a:solidFill>
                  <a:srgbClr val="008A00"/>
                </a:solidFill>
                <a:effectLst/>
              </a:rPr>
              <a:t>5,4%</a:t>
            </a:r>
          </a:p>
          <a:p>
            <a:pPr algn="r">
              <a:lnSpc>
                <a:spcPct val="45000"/>
              </a:lnSpc>
              <a:spcBef>
                <a:spcPct val="50000"/>
              </a:spcBef>
            </a:pPr>
            <a:r>
              <a:rPr lang="hu-HU" sz="1200" b="1">
                <a:solidFill>
                  <a:srgbClr val="008A00"/>
                </a:solidFill>
                <a:effectLst/>
              </a:rPr>
              <a:t>4,1%</a:t>
            </a:r>
          </a:p>
          <a:p>
            <a:pPr algn="r">
              <a:lnSpc>
                <a:spcPct val="45000"/>
              </a:lnSpc>
              <a:spcBef>
                <a:spcPct val="50000"/>
              </a:spcBef>
            </a:pPr>
            <a:r>
              <a:rPr lang="hu-HU" sz="1200" b="1">
                <a:solidFill>
                  <a:srgbClr val="008A00"/>
                </a:solidFill>
                <a:effectLst/>
              </a:rPr>
              <a:t>3,4%</a:t>
            </a:r>
          </a:p>
          <a:p>
            <a:pPr algn="r">
              <a:lnSpc>
                <a:spcPct val="45000"/>
              </a:lnSpc>
              <a:spcBef>
                <a:spcPct val="50000"/>
              </a:spcBef>
            </a:pPr>
            <a:r>
              <a:rPr lang="hu-HU" sz="1200" b="1">
                <a:solidFill>
                  <a:srgbClr val="008A00"/>
                </a:solidFill>
                <a:effectLst/>
              </a:rPr>
              <a:t>4,1%</a:t>
            </a:r>
          </a:p>
          <a:p>
            <a:pPr algn="r">
              <a:lnSpc>
                <a:spcPct val="45000"/>
              </a:lnSpc>
              <a:spcBef>
                <a:spcPct val="50000"/>
              </a:spcBef>
            </a:pPr>
            <a:r>
              <a:rPr lang="hu-HU" sz="1200" b="1">
                <a:solidFill>
                  <a:srgbClr val="008A00"/>
                </a:solidFill>
                <a:effectLst/>
              </a:rPr>
              <a:t>2,4%</a:t>
            </a:r>
          </a:p>
          <a:p>
            <a:pPr algn="r">
              <a:lnSpc>
                <a:spcPct val="45000"/>
              </a:lnSpc>
              <a:spcBef>
                <a:spcPct val="50000"/>
              </a:spcBef>
            </a:pPr>
            <a:r>
              <a:rPr lang="hu-HU" sz="1200" b="1">
                <a:solidFill>
                  <a:srgbClr val="008A00"/>
                </a:solidFill>
                <a:effectLst/>
              </a:rPr>
              <a:t>0,9%</a:t>
            </a:r>
          </a:p>
          <a:p>
            <a:pPr algn="r">
              <a:lnSpc>
                <a:spcPct val="45000"/>
              </a:lnSpc>
              <a:spcBef>
                <a:spcPct val="50000"/>
              </a:spcBef>
            </a:pPr>
            <a:r>
              <a:rPr lang="hu-HU" sz="1200" b="1">
                <a:solidFill>
                  <a:srgbClr val="008A00"/>
                </a:solidFill>
                <a:effectLst/>
              </a:rPr>
              <a:t>0,6%</a:t>
            </a:r>
          </a:p>
        </p:txBody>
      </p:sp>
      <p:sp>
        <p:nvSpPr>
          <p:cNvPr id="106502" name="Line 6"/>
          <p:cNvSpPr>
            <a:spLocks noChangeShapeType="1"/>
          </p:cNvSpPr>
          <p:nvPr/>
        </p:nvSpPr>
        <p:spPr bwMode="auto">
          <a:xfrm flipH="1">
            <a:off x="7861300" y="4586288"/>
            <a:ext cx="454025" cy="417512"/>
          </a:xfrm>
          <a:prstGeom prst="line">
            <a:avLst/>
          </a:prstGeom>
          <a:noFill/>
          <a:ln w="9525">
            <a:solidFill>
              <a:srgbClr val="008A00"/>
            </a:solidFill>
            <a:round/>
            <a:headEnd/>
            <a:tailEnd type="triangle" w="med" len="lg"/>
          </a:ln>
          <a:effectLst/>
        </p:spPr>
        <p:txBody>
          <a:bodyPr/>
          <a:lstStyle/>
          <a:p>
            <a:pPr algn="ctr">
              <a:defRPr/>
            </a:pPr>
            <a:endParaRPr lang="hu-HU"/>
          </a:p>
        </p:txBody>
      </p:sp>
      <p:sp>
        <p:nvSpPr>
          <p:cNvPr id="2" name="Line 7"/>
          <p:cNvSpPr>
            <a:spLocks noChangeShapeType="1"/>
          </p:cNvSpPr>
          <p:nvPr/>
        </p:nvSpPr>
        <p:spPr bwMode="auto">
          <a:xfrm flipH="1">
            <a:off x="7705725" y="4937125"/>
            <a:ext cx="619125" cy="320675"/>
          </a:xfrm>
          <a:prstGeom prst="line">
            <a:avLst/>
          </a:prstGeom>
          <a:noFill/>
          <a:ln w="9525">
            <a:solidFill>
              <a:srgbClr val="008A00"/>
            </a:solidFill>
            <a:round/>
            <a:headEnd/>
            <a:tailEnd type="triangle" w="med" len="lg"/>
          </a:ln>
          <a:effectLst/>
        </p:spPr>
        <p:txBody>
          <a:bodyPr/>
          <a:lstStyle/>
          <a:p>
            <a:pPr algn="ctr">
              <a:defRPr/>
            </a:pPr>
            <a:endParaRPr lang="hu-HU"/>
          </a:p>
        </p:txBody>
      </p:sp>
      <p:sp>
        <p:nvSpPr>
          <p:cNvPr id="106504" name="Line 8"/>
          <p:cNvSpPr>
            <a:spLocks noChangeShapeType="1"/>
          </p:cNvSpPr>
          <p:nvPr/>
        </p:nvSpPr>
        <p:spPr bwMode="auto">
          <a:xfrm flipH="1">
            <a:off x="7667625" y="5095875"/>
            <a:ext cx="657225" cy="269875"/>
          </a:xfrm>
          <a:prstGeom prst="line">
            <a:avLst/>
          </a:prstGeom>
          <a:noFill/>
          <a:ln w="9525">
            <a:solidFill>
              <a:srgbClr val="008A00"/>
            </a:solidFill>
            <a:round/>
            <a:headEnd/>
            <a:tailEnd type="triangle" w="med" len="lg"/>
          </a:ln>
          <a:effectLst/>
        </p:spPr>
        <p:txBody>
          <a:bodyPr/>
          <a:lstStyle/>
          <a:p>
            <a:pPr algn="ctr">
              <a:defRPr/>
            </a:pPr>
            <a:endParaRPr lang="hu-HU"/>
          </a:p>
        </p:txBody>
      </p:sp>
      <p:sp>
        <p:nvSpPr>
          <p:cNvPr id="106505" name="Line 9"/>
          <p:cNvSpPr>
            <a:spLocks noChangeShapeType="1"/>
          </p:cNvSpPr>
          <p:nvPr/>
        </p:nvSpPr>
        <p:spPr bwMode="auto">
          <a:xfrm flipH="1">
            <a:off x="7667625" y="5280025"/>
            <a:ext cx="647700" cy="161925"/>
          </a:xfrm>
          <a:prstGeom prst="line">
            <a:avLst/>
          </a:prstGeom>
          <a:noFill/>
          <a:ln w="9525">
            <a:solidFill>
              <a:srgbClr val="008A00"/>
            </a:solidFill>
            <a:round/>
            <a:headEnd/>
            <a:tailEnd type="triangle" w="med" len="lg"/>
          </a:ln>
          <a:effectLst/>
        </p:spPr>
        <p:txBody>
          <a:bodyPr/>
          <a:lstStyle/>
          <a:p>
            <a:pPr algn="ctr">
              <a:defRPr/>
            </a:pPr>
            <a:endParaRPr lang="hu-HU"/>
          </a:p>
        </p:txBody>
      </p:sp>
      <p:sp>
        <p:nvSpPr>
          <p:cNvPr id="106506" name="Line 10"/>
          <p:cNvSpPr>
            <a:spLocks noChangeShapeType="1"/>
          </p:cNvSpPr>
          <p:nvPr/>
        </p:nvSpPr>
        <p:spPr bwMode="auto">
          <a:xfrm flipH="1">
            <a:off x="7672388" y="5422900"/>
            <a:ext cx="671512" cy="115888"/>
          </a:xfrm>
          <a:prstGeom prst="line">
            <a:avLst/>
          </a:prstGeom>
          <a:noFill/>
          <a:ln w="9525">
            <a:solidFill>
              <a:srgbClr val="008A00"/>
            </a:solidFill>
            <a:round/>
            <a:headEnd/>
            <a:tailEnd type="triangle" w="med" len="lg"/>
          </a:ln>
          <a:effectLst/>
        </p:spPr>
        <p:txBody>
          <a:bodyPr/>
          <a:lstStyle/>
          <a:p>
            <a:pPr algn="ctr">
              <a:defRPr/>
            </a:pPr>
            <a:endParaRPr lang="hu-HU"/>
          </a:p>
        </p:txBody>
      </p:sp>
      <p:sp>
        <p:nvSpPr>
          <p:cNvPr id="106507" name="Line 11"/>
          <p:cNvSpPr>
            <a:spLocks noChangeShapeType="1"/>
          </p:cNvSpPr>
          <p:nvPr/>
        </p:nvSpPr>
        <p:spPr bwMode="auto">
          <a:xfrm flipH="1">
            <a:off x="7673975" y="5599113"/>
            <a:ext cx="650875" cy="41275"/>
          </a:xfrm>
          <a:prstGeom prst="line">
            <a:avLst/>
          </a:prstGeom>
          <a:noFill/>
          <a:ln w="9525">
            <a:solidFill>
              <a:srgbClr val="008A00"/>
            </a:solidFill>
            <a:round/>
            <a:headEnd/>
            <a:tailEnd type="triangle" w="med" len="lg"/>
          </a:ln>
          <a:effectLst/>
        </p:spPr>
        <p:txBody>
          <a:bodyPr/>
          <a:lstStyle/>
          <a:p>
            <a:pPr algn="ctr">
              <a:defRPr/>
            </a:pPr>
            <a:endParaRPr lang="hu-HU"/>
          </a:p>
        </p:txBody>
      </p:sp>
      <p:sp>
        <p:nvSpPr>
          <p:cNvPr id="106508" name="Line 12"/>
          <p:cNvSpPr>
            <a:spLocks noChangeShapeType="1"/>
          </p:cNvSpPr>
          <p:nvPr/>
        </p:nvSpPr>
        <p:spPr bwMode="auto">
          <a:xfrm flipH="1">
            <a:off x="7743825" y="4775200"/>
            <a:ext cx="561975" cy="381000"/>
          </a:xfrm>
          <a:prstGeom prst="line">
            <a:avLst/>
          </a:prstGeom>
          <a:noFill/>
          <a:ln w="9525">
            <a:solidFill>
              <a:srgbClr val="008A00"/>
            </a:solidFill>
            <a:round/>
            <a:headEnd/>
            <a:tailEnd type="triangle" w="med" len="lg"/>
          </a:ln>
          <a:effectLst/>
        </p:spPr>
        <p:txBody>
          <a:bodyPr/>
          <a:lstStyle/>
          <a:p>
            <a:pPr algn="ctr">
              <a:defRPr/>
            </a:pPr>
            <a:endParaRPr lang="hu-HU"/>
          </a:p>
        </p:txBody>
      </p:sp>
      <p:sp>
        <p:nvSpPr>
          <p:cNvPr id="106511" name="AutoShape 13"/>
          <p:cNvSpPr>
            <a:spLocks noChangeArrowheads="1"/>
          </p:cNvSpPr>
          <p:nvPr/>
        </p:nvSpPr>
        <p:spPr bwMode="auto">
          <a:xfrm>
            <a:off x="6461125" y="3616325"/>
            <a:ext cx="2286000" cy="533400"/>
          </a:xfrm>
          <a:prstGeom prst="wedgeRoundRectCallout">
            <a:avLst>
              <a:gd name="adj1" fmla="val 35625"/>
              <a:gd name="adj2" fmla="val 96431"/>
              <a:gd name="adj3" fmla="val 16667"/>
            </a:avLst>
          </a:prstGeom>
          <a:solidFill>
            <a:srgbClr val="FF0000"/>
          </a:solidFill>
          <a:ln w="9525">
            <a:solidFill>
              <a:schemeClr val="tx1"/>
            </a:solidFill>
            <a:miter lim="800000"/>
            <a:headEnd/>
            <a:tailEnd/>
          </a:ln>
        </p:spPr>
        <p:txBody>
          <a:bodyPr/>
          <a:lstStyle/>
          <a:p>
            <a:pPr algn="ctr"/>
            <a:r>
              <a:rPr lang="hu-HU" sz="1400" b="1">
                <a:solidFill>
                  <a:schemeClr val="tx1"/>
                </a:solidFill>
                <a:effectLst/>
              </a:rPr>
              <a:t>a bruttó villamos-energia-fogyasztásból</a:t>
            </a:r>
          </a:p>
        </p:txBody>
      </p:sp>
      <p:pic>
        <p:nvPicPr>
          <p:cNvPr id="106512" name="Picture 5" descr="logokicsibb"/>
          <p:cNvPicPr>
            <a:picLocks noChangeAspect="1" noChangeArrowheads="1"/>
          </p:cNvPicPr>
          <p:nvPr/>
        </p:nvPicPr>
        <p:blipFill>
          <a:blip r:embed="rId3"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ransition advClick="0" advTm="7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idx="4294967295"/>
          </p:nvPr>
        </p:nvSpPr>
        <p:spPr>
          <a:xfrm>
            <a:off x="1295400" y="0"/>
            <a:ext cx="7848600" cy="1143000"/>
          </a:xfrm>
        </p:spPr>
        <p:txBody>
          <a:bodyPr wrap="square" lIns="91440" tIns="45720" rIns="91440" bIns="45720" numCol="1" anchorCtr="0" compatLnSpc="1">
            <a:prstTxWarp prst="textNoShape">
              <a:avLst/>
            </a:prstTxWarp>
          </a:bodyPr>
          <a:lstStyle/>
          <a:p>
            <a:r>
              <a:rPr lang="hu-HU" sz="2800" b="1" dirty="0" smtClean="0">
                <a:solidFill>
                  <a:srgbClr val="FF6600"/>
                </a:solidFill>
                <a:latin typeface="Arial" pitchFamily="34" charset="0"/>
              </a:rPr>
              <a:t>Megújuló energiaforrások az Európai Unióban és Magyarországon (2006-2008)</a:t>
            </a:r>
          </a:p>
        </p:txBody>
      </p:sp>
      <p:pic>
        <p:nvPicPr>
          <p:cNvPr id="401410"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
        <p:nvSpPr>
          <p:cNvPr id="401411" name="Rectangle 8"/>
          <p:cNvSpPr>
            <a:spLocks noChangeArrowheads="1"/>
          </p:cNvSpPr>
          <p:nvPr/>
        </p:nvSpPr>
        <p:spPr bwMode="auto">
          <a:xfrm>
            <a:off x="755650" y="6237288"/>
            <a:ext cx="7772400" cy="369887"/>
          </a:xfrm>
          <a:prstGeom prst="rect">
            <a:avLst/>
          </a:prstGeom>
          <a:solidFill>
            <a:schemeClr val="bg2">
              <a:alpha val="50195"/>
            </a:schemeClr>
          </a:solidFill>
          <a:ln w="9525">
            <a:noFill/>
            <a:miter lim="800000"/>
            <a:headEnd/>
            <a:tailEnd/>
          </a:ln>
        </p:spPr>
        <p:txBody>
          <a:bodyPr lIns="92075" tIns="46037" rIns="92075" bIns="46037"/>
          <a:lstStyle/>
          <a:p>
            <a:pPr marL="342900" indent="-342900" algn="r">
              <a:lnSpc>
                <a:spcPct val="80000"/>
              </a:lnSpc>
              <a:spcBef>
                <a:spcPct val="20000"/>
              </a:spcBef>
              <a:buClr>
                <a:schemeClr val="accent2"/>
              </a:buClr>
            </a:pPr>
            <a:r>
              <a:rPr lang="hu-HU" sz="2000">
                <a:solidFill>
                  <a:srgbClr val="66FF66"/>
                </a:solidFill>
                <a:effectLst/>
                <a:latin typeface="Times New Roman" pitchFamily="18" charset="0"/>
              </a:rPr>
              <a:t>„Fenntartható energiagazdálkodás” Gyöngyös 2010.09.14.</a:t>
            </a:r>
          </a:p>
        </p:txBody>
      </p:sp>
      <p:pic>
        <p:nvPicPr>
          <p:cNvPr id="287753" name="Picture 9" descr="untitled2"/>
          <p:cNvPicPr>
            <a:picLocks noChangeAspect="1" noChangeArrowheads="1"/>
          </p:cNvPicPr>
          <p:nvPr/>
        </p:nvPicPr>
        <p:blipFill>
          <a:blip r:embed="rId3" cstate="print">
            <a:grayscl/>
          </a:blip>
          <a:srcRect/>
          <a:stretch>
            <a:fillRect/>
          </a:stretch>
        </p:blipFill>
        <p:spPr bwMode="auto">
          <a:xfrm>
            <a:off x="395288" y="1341438"/>
            <a:ext cx="8280400" cy="4608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idx="4294967295"/>
          </p:nvPr>
        </p:nvSpPr>
        <p:spPr>
          <a:xfrm>
            <a:off x="684213" y="0"/>
            <a:ext cx="8459787" cy="731838"/>
          </a:xfrm>
        </p:spPr>
        <p:txBody>
          <a:bodyPr wrap="square" lIns="91440" tIns="45720" rIns="91440" bIns="45720" numCol="1" anchorCtr="0" compatLnSpc="1">
            <a:prstTxWarp prst="textNoShape">
              <a:avLst/>
            </a:prstTxWarp>
          </a:bodyPr>
          <a:lstStyle/>
          <a:p>
            <a:r>
              <a:rPr lang="hu-HU" sz="2800" b="1" dirty="0" smtClean="0">
                <a:solidFill>
                  <a:srgbClr val="FF6600"/>
                </a:solidFill>
                <a:latin typeface="Arial" pitchFamily="34" charset="0"/>
              </a:rPr>
              <a:t>Együttes biomassza-tüzelésű erőművek</a:t>
            </a:r>
          </a:p>
        </p:txBody>
      </p:sp>
      <p:sp>
        <p:nvSpPr>
          <p:cNvPr id="402434" name="Rectangle 3"/>
          <p:cNvSpPr>
            <a:spLocks noGrp="1" noChangeArrowheads="1"/>
          </p:cNvSpPr>
          <p:nvPr>
            <p:ph idx="4294967295"/>
          </p:nvPr>
        </p:nvSpPr>
        <p:spPr>
          <a:xfrm>
            <a:off x="1371600" y="6237288"/>
            <a:ext cx="7772400" cy="369887"/>
          </a:xfrm>
          <a:solidFill>
            <a:schemeClr val="bg2">
              <a:alpha val="50195"/>
            </a:schemeClr>
          </a:solidFill>
        </p:spPr>
        <p:txBody>
          <a:bodyPr/>
          <a:lstStyle/>
          <a:p>
            <a:pPr algn="r">
              <a:lnSpc>
                <a:spcPct val="80000"/>
              </a:lnSpc>
              <a:buFontTx/>
              <a:buNone/>
            </a:pPr>
            <a:r>
              <a:rPr lang="hu-HU" sz="2000" smtClean="0">
                <a:solidFill>
                  <a:srgbClr val="66FF66"/>
                </a:solidFill>
              </a:rPr>
              <a:t>„Fenntartható energiagazdálkodás” Gyöngyös 2010.09.14.</a:t>
            </a:r>
          </a:p>
        </p:txBody>
      </p:sp>
      <p:pic>
        <p:nvPicPr>
          <p:cNvPr id="288774" name="Picture 6" descr="untitled3"/>
          <p:cNvPicPr>
            <a:picLocks noChangeAspect="1" noChangeArrowheads="1"/>
          </p:cNvPicPr>
          <p:nvPr/>
        </p:nvPicPr>
        <p:blipFill>
          <a:blip r:embed="rId2" cstate="print"/>
          <a:srcRect/>
          <a:stretch>
            <a:fillRect/>
          </a:stretch>
        </p:blipFill>
        <p:spPr bwMode="auto">
          <a:xfrm>
            <a:off x="293506" y="1052737"/>
            <a:ext cx="8412344" cy="4154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2436" name="Picture 5" descr="logokicsibb"/>
          <p:cNvPicPr>
            <a:picLocks noChangeAspect="1" noChangeArrowheads="1"/>
          </p:cNvPicPr>
          <p:nvPr/>
        </p:nvPicPr>
        <p:blipFill>
          <a:blip r:embed="rId3"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ctrTitle" idx="4294967295"/>
          </p:nvPr>
        </p:nvSpPr>
        <p:spPr>
          <a:xfrm>
            <a:off x="755650" y="0"/>
            <a:ext cx="8388350" cy="981075"/>
          </a:xfrm>
        </p:spPr>
        <p:txBody>
          <a:bodyPr wrap="square" lIns="91440" tIns="45720" rIns="91440" bIns="45720" numCol="1" anchor="ctr" anchorCtr="0" compatLnSpc="1">
            <a:prstTxWarp prst="textNoShape">
              <a:avLst/>
            </a:prstTxWarp>
          </a:bodyPr>
          <a:lstStyle/>
          <a:p>
            <a:pPr marR="0"/>
            <a:r>
              <a:rPr lang="hu-HU" sz="2400" b="1" cap="none" dirty="0" smtClean="0">
                <a:solidFill>
                  <a:srgbClr val="FF6600"/>
                </a:solidFill>
                <a:effectLst/>
                <a:latin typeface="Arial" pitchFamily="34" charset="0"/>
              </a:rPr>
              <a:t>TÁROZÓS VÍZERŐMŰ LÉTESÍTÉSÉNEK SZÜKSÉGESSÉGE</a:t>
            </a:r>
          </a:p>
        </p:txBody>
      </p:sp>
      <p:sp>
        <p:nvSpPr>
          <p:cNvPr id="330755" name="Rectangle 3"/>
          <p:cNvSpPr>
            <a:spLocks noGrp="1" noChangeArrowheads="1"/>
          </p:cNvSpPr>
          <p:nvPr>
            <p:ph type="subTitle" idx="4294967295"/>
          </p:nvPr>
        </p:nvSpPr>
        <p:spPr>
          <a:xfrm>
            <a:off x="0" y="1557338"/>
            <a:ext cx="8605838" cy="4751387"/>
          </a:xfrm>
          <a:solidFill>
            <a:schemeClr val="bg2">
              <a:alpha val="50000"/>
            </a:schemeClr>
          </a:solidFill>
          <a:ln/>
          <a:scene3d>
            <a:camera prst="orthographicFront"/>
            <a:lightRig rig="threePt" dir="t"/>
          </a:scene3d>
          <a:sp3d>
            <a:bevelT w="152400" h="50800" prst="softRound"/>
            <a:bevelB w="152400" h="50800" prst="softRound"/>
          </a:sp3d>
        </p:spPr>
        <p:txBody>
          <a:bodyPr>
            <a:normAutofit lnSpcReduction="10000"/>
          </a:bodyPr>
          <a:lstStyle/>
          <a:p>
            <a:pPr fontAlgn="auto">
              <a:lnSpc>
                <a:spcPct val="90000"/>
              </a:lnSpc>
              <a:spcAft>
                <a:spcPts val="0"/>
              </a:spcAft>
              <a:buFont typeface="Wingdings"/>
              <a:buNone/>
              <a:defRPr/>
            </a:pPr>
            <a:r>
              <a:rPr lang="hu-HU" sz="2400" b="1" dirty="0" smtClean="0"/>
              <a:t>     </a:t>
            </a:r>
          </a:p>
          <a:p>
            <a:pPr fontAlgn="auto">
              <a:lnSpc>
                <a:spcPct val="90000"/>
              </a:lnSpc>
              <a:spcAft>
                <a:spcPts val="0"/>
              </a:spcAft>
              <a:buFont typeface="Wingdings"/>
              <a:buNone/>
              <a:defRPr/>
            </a:pPr>
            <a:r>
              <a:rPr lang="hu-HU" sz="2400" b="1" dirty="0" smtClean="0"/>
              <a:t>     FOLYAMATOSAN </a:t>
            </a:r>
            <a:r>
              <a:rPr lang="hu-HU" sz="2400" b="1" dirty="0"/>
              <a:t>LEHETŐVÉ TENNÉ A VILLAMOS-ENERGIA IGÉNY -, TERMELÉS EGYENSÚLY ELŐÍRT TŰRÉSEINEK A BETARTÁSÁT, A RENDSZER ELVÁRT SZABÁLYOZHATÓSÁGÁNAK BIZTOSÍTÁSÁT.</a:t>
            </a:r>
          </a:p>
          <a:p>
            <a:pPr fontAlgn="auto">
              <a:lnSpc>
                <a:spcPct val="90000"/>
              </a:lnSpc>
              <a:spcAft>
                <a:spcPts val="0"/>
              </a:spcAft>
              <a:buFont typeface="Wingdings"/>
              <a:buNone/>
              <a:defRPr/>
            </a:pPr>
            <a:r>
              <a:rPr lang="hu-HU" sz="2400" b="1" dirty="0" smtClean="0"/>
              <a:t>     (</a:t>
            </a:r>
            <a:r>
              <a:rPr lang="hu-HU" sz="2400" b="1" dirty="0"/>
              <a:t>Japán: 43, USA: 40, Olaszország: 23, Ausztria: 23 üzemelő létesítmény).</a:t>
            </a:r>
          </a:p>
          <a:p>
            <a:pPr fontAlgn="auto">
              <a:lnSpc>
                <a:spcPct val="90000"/>
              </a:lnSpc>
              <a:spcAft>
                <a:spcPts val="0"/>
              </a:spcAft>
              <a:buFont typeface="Wingdings"/>
              <a:buNone/>
              <a:defRPr/>
            </a:pPr>
            <a:endParaRPr lang="hu-HU" sz="2400" b="1" dirty="0"/>
          </a:p>
          <a:p>
            <a:pPr fontAlgn="auto">
              <a:lnSpc>
                <a:spcPct val="90000"/>
              </a:lnSpc>
              <a:spcAft>
                <a:spcPts val="0"/>
              </a:spcAft>
              <a:buFont typeface="Wingdings"/>
              <a:buNone/>
              <a:defRPr/>
            </a:pPr>
            <a:endParaRPr lang="hu-HU" sz="2400" b="1" dirty="0"/>
          </a:p>
          <a:p>
            <a:pPr fontAlgn="auto">
              <a:lnSpc>
                <a:spcPct val="90000"/>
              </a:lnSpc>
              <a:spcAft>
                <a:spcPts val="0"/>
              </a:spcAft>
              <a:buFont typeface="Wingdings"/>
              <a:buNone/>
              <a:defRPr/>
            </a:pPr>
            <a:r>
              <a:rPr lang="hu-HU" sz="2400" b="1" dirty="0" smtClean="0"/>
              <a:t>      A </a:t>
            </a:r>
            <a:r>
              <a:rPr lang="hu-HU" sz="2400" b="1" dirty="0"/>
              <a:t>BNV vízerőmű rendszerhez (Mosonyi Emil 1942) kapcsolódóan létesült volna a  PRÉDIKÁLÓSZÉKI TÁROZÓS ERŐMŰ, de más gazdaságos telephely is kijelölhető (pl. a Börzsönyben)</a:t>
            </a:r>
          </a:p>
        </p:txBody>
      </p:sp>
      <p:pic>
        <p:nvPicPr>
          <p:cNvPr id="403461"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30755">
                                            <p:bg/>
                                          </p:spTgt>
                                        </p:tgtEl>
                                        <p:attrNameLst>
                                          <p:attrName>style.visibility</p:attrName>
                                        </p:attrNameLst>
                                      </p:cBhvr>
                                      <p:to>
                                        <p:strVal val="visible"/>
                                      </p:to>
                                    </p:set>
                                    <p:anim calcmode="lin" valueType="num">
                                      <p:cBhvr>
                                        <p:cTn id="7" dur="500" fill="hold"/>
                                        <p:tgtEl>
                                          <p:spTgt spid="330755">
                                            <p:bg/>
                                          </p:spTgt>
                                        </p:tgtEl>
                                        <p:attrNameLst>
                                          <p:attrName>ppt_w</p:attrName>
                                        </p:attrNameLst>
                                      </p:cBhvr>
                                      <p:tavLst>
                                        <p:tav tm="0">
                                          <p:val>
                                            <p:fltVal val="0"/>
                                          </p:val>
                                        </p:tav>
                                        <p:tav tm="100000">
                                          <p:val>
                                            <p:strVal val="#ppt_w"/>
                                          </p:val>
                                        </p:tav>
                                      </p:tavLst>
                                    </p:anim>
                                    <p:anim calcmode="lin" valueType="num">
                                      <p:cBhvr>
                                        <p:cTn id="8" dur="500" fill="hold"/>
                                        <p:tgtEl>
                                          <p:spTgt spid="330755">
                                            <p:bg/>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30755">
                                            <p:txEl>
                                              <p:pRg st="0" end="0"/>
                                            </p:txEl>
                                          </p:spTgt>
                                        </p:tgtEl>
                                        <p:attrNameLst>
                                          <p:attrName>style.visibility</p:attrName>
                                        </p:attrNameLst>
                                      </p:cBhvr>
                                      <p:to>
                                        <p:strVal val="visible"/>
                                      </p:to>
                                    </p:set>
                                    <p:anim calcmode="lin" valueType="num">
                                      <p:cBhvr>
                                        <p:cTn id="12" dur="500" fill="hold"/>
                                        <p:tgtEl>
                                          <p:spTgt spid="33075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30755">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30755">
                                            <p:txEl>
                                              <p:pRg st="1" end="1"/>
                                            </p:txEl>
                                          </p:spTgt>
                                        </p:tgtEl>
                                        <p:attrNameLst>
                                          <p:attrName>style.visibility</p:attrName>
                                        </p:attrNameLst>
                                      </p:cBhvr>
                                      <p:to>
                                        <p:strVal val="visible"/>
                                      </p:to>
                                    </p:set>
                                    <p:anim calcmode="lin" valueType="num">
                                      <p:cBhvr>
                                        <p:cTn id="17" dur="500" fill="hold"/>
                                        <p:tgtEl>
                                          <p:spTgt spid="33075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30755">
                                            <p:txEl>
                                              <p:pRg st="1" end="1"/>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330755">
                                            <p:txEl>
                                              <p:pRg st="2" end="2"/>
                                            </p:txEl>
                                          </p:spTgt>
                                        </p:tgtEl>
                                        <p:attrNameLst>
                                          <p:attrName>style.visibility</p:attrName>
                                        </p:attrNameLst>
                                      </p:cBhvr>
                                      <p:to>
                                        <p:strVal val="visible"/>
                                      </p:to>
                                    </p:set>
                                    <p:anim calcmode="lin" valueType="num">
                                      <p:cBhvr>
                                        <p:cTn id="22" dur="500" fill="hold"/>
                                        <p:tgtEl>
                                          <p:spTgt spid="330755">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30755">
                                            <p:txEl>
                                              <p:pRg st="2" end="2"/>
                                            </p:tx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330755">
                                            <p:txEl>
                                              <p:pRg st="5" end="5"/>
                                            </p:txEl>
                                          </p:spTgt>
                                        </p:tgtEl>
                                        <p:attrNameLst>
                                          <p:attrName>style.visibility</p:attrName>
                                        </p:attrNameLst>
                                      </p:cBhvr>
                                      <p:to>
                                        <p:strVal val="visible"/>
                                      </p:to>
                                    </p:set>
                                    <p:anim calcmode="lin" valueType="num">
                                      <p:cBhvr>
                                        <p:cTn id="27" dur="500" fill="hold"/>
                                        <p:tgtEl>
                                          <p:spTgt spid="330755">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30755">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idx="4294967295"/>
          </p:nvPr>
        </p:nvSpPr>
        <p:spPr>
          <a:xfrm>
            <a:off x="863600" y="0"/>
            <a:ext cx="8280400" cy="685800"/>
          </a:xfrm>
        </p:spPr>
        <p:txBody>
          <a:bodyPr wrap="square" lIns="91440" tIns="45720" rIns="91440" bIns="45720" numCol="1" anchorCtr="0" compatLnSpc="1">
            <a:prstTxWarp prst="textNoShape">
              <a:avLst/>
            </a:prstTxWarp>
          </a:bodyPr>
          <a:lstStyle/>
          <a:p>
            <a:r>
              <a:rPr lang="hu-HU" sz="3200" b="1" dirty="0" smtClean="0">
                <a:solidFill>
                  <a:srgbClr val="FF6600"/>
                </a:solidFill>
                <a:latin typeface="Arial" pitchFamily="34" charset="0"/>
              </a:rPr>
              <a:t>A tíz legnagyobb CO</a:t>
            </a:r>
            <a:r>
              <a:rPr lang="hu-HU" sz="3200" b="1" baseline="-25000" dirty="0" smtClean="0">
                <a:solidFill>
                  <a:srgbClr val="FF6600"/>
                </a:solidFill>
                <a:latin typeface="Arial" pitchFamily="34" charset="0"/>
              </a:rPr>
              <a:t>2</a:t>
            </a:r>
            <a:r>
              <a:rPr lang="hu-HU" sz="3200" b="1" dirty="0" smtClean="0">
                <a:solidFill>
                  <a:srgbClr val="FF6600"/>
                </a:solidFill>
                <a:latin typeface="Arial" pitchFamily="34" charset="0"/>
              </a:rPr>
              <a:t>-kibocsátó</a:t>
            </a:r>
          </a:p>
        </p:txBody>
      </p:sp>
      <p:graphicFrame>
        <p:nvGraphicFramePr>
          <p:cNvPr id="6" name="Object 4"/>
          <p:cNvGraphicFramePr>
            <a:graphicFrameLocks noGrp="1" noChangeAspect="1"/>
          </p:cNvGraphicFramePr>
          <p:nvPr>
            <p:ph type="chart" idx="4294967295"/>
          </p:nvPr>
        </p:nvGraphicFramePr>
        <p:xfrm>
          <a:off x="674688" y="1031875"/>
          <a:ext cx="8469312" cy="5276850"/>
        </p:xfrm>
        <a:graphic>
          <a:graphicData uri="http://schemas.openxmlformats.org/drawingml/2006/chart">
            <c:chart xmlns:c="http://schemas.openxmlformats.org/drawingml/2006/chart" xmlns:r="http://schemas.openxmlformats.org/officeDocument/2006/relationships" r:id="rId2"/>
          </a:graphicData>
        </a:graphic>
      </p:graphicFrame>
      <p:sp>
        <p:nvSpPr>
          <p:cNvPr id="301062" name="Text Box 3"/>
          <p:cNvSpPr txBox="1">
            <a:spLocks noChangeArrowheads="1"/>
          </p:cNvSpPr>
          <p:nvPr/>
        </p:nvSpPr>
        <p:spPr bwMode="auto">
          <a:xfrm>
            <a:off x="971550" y="6453188"/>
            <a:ext cx="6515100" cy="257175"/>
          </a:xfrm>
          <a:prstGeom prst="rect">
            <a:avLst/>
          </a:prstGeom>
          <a:noFill/>
          <a:ln w="9525">
            <a:noFill/>
            <a:miter lim="800000"/>
            <a:headEnd/>
            <a:tailEnd/>
          </a:ln>
        </p:spPr>
        <p:txBody>
          <a:bodyPr>
            <a:spAutoFit/>
          </a:bodyPr>
          <a:lstStyle/>
          <a:p>
            <a:pPr>
              <a:lnSpc>
                <a:spcPct val="90000"/>
              </a:lnSpc>
              <a:spcBef>
                <a:spcPct val="50000"/>
              </a:spcBef>
            </a:pPr>
            <a:r>
              <a:rPr lang="hu-HU" sz="1200" u="sng">
                <a:solidFill>
                  <a:schemeClr val="tx1"/>
                </a:solidFill>
                <a:effectLst/>
              </a:rPr>
              <a:t>Forrás:</a:t>
            </a:r>
            <a:r>
              <a:rPr lang="hu-HU" sz="1200">
                <a:solidFill>
                  <a:schemeClr val="tx1"/>
                </a:solidFill>
                <a:effectLst/>
              </a:rPr>
              <a:t> </a:t>
            </a:r>
            <a:r>
              <a:rPr lang="de-DE" sz="1200">
                <a:solidFill>
                  <a:schemeClr val="tx1"/>
                </a:solidFill>
                <a:effectLst/>
              </a:rPr>
              <a:t>Energiewirtschaftliche Tagesfragen</a:t>
            </a:r>
            <a:r>
              <a:rPr lang="hu-HU" sz="1200">
                <a:solidFill>
                  <a:schemeClr val="tx1"/>
                </a:solidFill>
                <a:effectLst/>
              </a:rPr>
              <a:t>, 59. k. 9. sz. 2009. p. 59. </a:t>
            </a:r>
          </a:p>
        </p:txBody>
      </p:sp>
      <p:pic>
        <p:nvPicPr>
          <p:cNvPr id="301063" name="Picture 5" descr="logokicsibb"/>
          <p:cNvPicPr>
            <a:picLocks noChangeAspect="1" noChangeArrowheads="1"/>
          </p:cNvPicPr>
          <p:nvPr/>
        </p:nvPicPr>
        <p:blipFill>
          <a:blip r:embed="rId3"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ext Box 2"/>
          <p:cNvSpPr txBox="1">
            <a:spLocks noChangeArrowheads="1"/>
          </p:cNvSpPr>
          <p:nvPr/>
        </p:nvSpPr>
        <p:spPr bwMode="auto">
          <a:xfrm>
            <a:off x="250825" y="100013"/>
            <a:ext cx="8713788" cy="6210300"/>
          </a:xfrm>
          <a:prstGeom prst="rect">
            <a:avLst/>
          </a:prstGeom>
          <a:solidFill>
            <a:schemeClr val="bg2">
              <a:alpha val="50000"/>
            </a:schemeClr>
          </a:solidFill>
          <a:ln w="9525">
            <a:noFill/>
            <a:miter lim="800000"/>
            <a:headEnd/>
            <a:tailEnd/>
          </a:ln>
          <a:effectLst/>
          <a:scene3d>
            <a:camera prst="orthographicFront"/>
            <a:lightRig rig="threePt" dir="t"/>
          </a:scene3d>
          <a:sp3d>
            <a:bevelT w="152400" h="50800" prst="softRound"/>
          </a:sp3d>
        </p:spPr>
        <p:txBody>
          <a:bodyPr>
            <a:spAutoFit/>
          </a:bodyPr>
          <a:lstStyle/>
          <a:p>
            <a:pPr>
              <a:spcBef>
                <a:spcPct val="50000"/>
              </a:spcBef>
              <a:defRPr/>
            </a:pPr>
            <a:r>
              <a:rPr lang="hu-HU" sz="2400" b="1" dirty="0">
                <a:solidFill>
                  <a:srgbClr val="FFFF00"/>
                </a:solidFill>
                <a:effectLst/>
              </a:rPr>
              <a:t>NATURA 2000</a:t>
            </a:r>
            <a:r>
              <a:rPr lang="hu-HU" sz="2400" dirty="0">
                <a:solidFill>
                  <a:schemeClr val="tx1"/>
                </a:solidFill>
                <a:effectLst/>
              </a:rPr>
              <a:t>: az ország területének </a:t>
            </a:r>
            <a:r>
              <a:rPr lang="hu-HU" sz="2400" dirty="0">
                <a:solidFill>
                  <a:srgbClr val="FFFF00"/>
                </a:solidFill>
                <a:effectLst/>
              </a:rPr>
              <a:t>21 %-</a:t>
            </a:r>
            <a:r>
              <a:rPr lang="hu-HU" sz="2400" dirty="0">
                <a:solidFill>
                  <a:schemeClr val="tx1"/>
                </a:solidFill>
                <a:effectLst/>
              </a:rPr>
              <a:t>a, más védett területekkel való átfedés nélkül </a:t>
            </a:r>
            <a:r>
              <a:rPr lang="hu-HU" sz="2400" b="1" dirty="0">
                <a:solidFill>
                  <a:srgbClr val="FFFF00"/>
                </a:solidFill>
                <a:effectLst/>
              </a:rPr>
              <a:t>13 %-</a:t>
            </a:r>
            <a:r>
              <a:rPr lang="hu-HU" sz="2400" dirty="0">
                <a:solidFill>
                  <a:schemeClr val="tx1"/>
                </a:solidFill>
                <a:effectLst/>
              </a:rPr>
              <a:t>a.         (EU- Bizottság: …nem zárja ki kategorikusan a kitermelői tevékenységet…)</a:t>
            </a:r>
          </a:p>
          <a:p>
            <a:pPr>
              <a:spcBef>
                <a:spcPct val="50000"/>
              </a:spcBef>
              <a:buFontTx/>
              <a:buChar char="•"/>
              <a:defRPr/>
            </a:pPr>
            <a:r>
              <a:rPr lang="hu-HU" sz="2400" b="1" dirty="0">
                <a:solidFill>
                  <a:srgbClr val="FFFF00"/>
                </a:solidFill>
                <a:effectLst/>
              </a:rPr>
              <a:t>Ökológiai hálózat/folyosók</a:t>
            </a:r>
            <a:r>
              <a:rPr lang="hu-HU" sz="2400" dirty="0">
                <a:solidFill>
                  <a:schemeClr val="tx1"/>
                </a:solidFill>
                <a:effectLst/>
              </a:rPr>
              <a:t>: területe…? Mindenesetre igen nagy kiterjedésűek. Sokszor nem kellően indokolt, önmagában is jogsértő (pl. ingatlan nyilvántartás, hrsz. …)</a:t>
            </a:r>
          </a:p>
          <a:p>
            <a:pPr>
              <a:spcBef>
                <a:spcPct val="50000"/>
              </a:spcBef>
              <a:buFontTx/>
              <a:buChar char="•"/>
              <a:defRPr/>
            </a:pPr>
            <a:r>
              <a:rPr lang="hu-HU" sz="2400" b="1" dirty="0">
                <a:solidFill>
                  <a:srgbClr val="FFFF00"/>
                </a:solidFill>
                <a:effectLst/>
              </a:rPr>
              <a:t>Önkormányzatok</a:t>
            </a:r>
            <a:r>
              <a:rPr lang="hu-HU" sz="2400" dirty="0">
                <a:solidFill>
                  <a:srgbClr val="FFFF00"/>
                </a:solidFill>
                <a:effectLst/>
              </a:rPr>
              <a:t>: helyi</a:t>
            </a:r>
            <a:r>
              <a:rPr lang="hu-HU" sz="2400" b="1" dirty="0">
                <a:solidFill>
                  <a:srgbClr val="FFFF00"/>
                </a:solidFill>
                <a:effectLst/>
              </a:rPr>
              <a:t> </a:t>
            </a:r>
            <a:r>
              <a:rPr lang="hu-HU" sz="2400" dirty="0">
                <a:solidFill>
                  <a:srgbClr val="FFFF00"/>
                </a:solidFill>
                <a:effectLst/>
              </a:rPr>
              <a:t>védettséggel</a:t>
            </a:r>
            <a:r>
              <a:rPr lang="hu-HU" sz="2400" dirty="0">
                <a:solidFill>
                  <a:schemeClr val="tx1"/>
                </a:solidFill>
                <a:effectLst/>
              </a:rPr>
              <a:t> és </a:t>
            </a:r>
            <a:r>
              <a:rPr lang="hu-HU" sz="2400" dirty="0">
                <a:solidFill>
                  <a:srgbClr val="FFFF00"/>
                </a:solidFill>
                <a:effectLst/>
              </a:rPr>
              <a:t>önkormányzati rendeletekkel</a:t>
            </a:r>
            <a:r>
              <a:rPr lang="hu-HU" sz="2400" dirty="0">
                <a:solidFill>
                  <a:schemeClr val="tx1"/>
                </a:solidFill>
                <a:effectLst/>
              </a:rPr>
              <a:t> kapcsolatos anomáliák. Gyakran bányászatellenes, </a:t>
            </a:r>
            <a:r>
              <a:rPr lang="hu-HU" sz="2400" dirty="0">
                <a:solidFill>
                  <a:srgbClr val="FFFF00"/>
                </a:solidFill>
                <a:effectLst/>
              </a:rPr>
              <a:t>lehetetlenné teszik a bányászati tevékenységet.</a:t>
            </a:r>
          </a:p>
          <a:p>
            <a:pPr>
              <a:spcBef>
                <a:spcPct val="50000"/>
              </a:spcBef>
              <a:buFontTx/>
              <a:buChar char="•"/>
              <a:defRPr/>
            </a:pPr>
            <a:r>
              <a:rPr lang="hu-HU" sz="2400" b="1" dirty="0">
                <a:solidFill>
                  <a:srgbClr val="FFFF00"/>
                </a:solidFill>
                <a:effectLst/>
              </a:rPr>
              <a:t>Önkormányzati/lakossági tiltakozás</a:t>
            </a:r>
            <a:r>
              <a:rPr lang="hu-HU" sz="2400" dirty="0">
                <a:solidFill>
                  <a:schemeClr val="tx1"/>
                </a:solidFill>
                <a:effectLst/>
              </a:rPr>
              <a:t> (itt mindenki a túrizmusból akar megélni?...)</a:t>
            </a:r>
          </a:p>
          <a:p>
            <a:pPr>
              <a:spcBef>
                <a:spcPct val="50000"/>
              </a:spcBef>
              <a:buFontTx/>
              <a:buChar char="•"/>
              <a:defRPr/>
            </a:pPr>
            <a:r>
              <a:rPr lang="hu-HU" sz="2400" b="1" dirty="0">
                <a:solidFill>
                  <a:srgbClr val="FFFF00"/>
                </a:solidFill>
                <a:effectLst/>
              </a:rPr>
              <a:t>Szakhatósági tortúrák</a:t>
            </a:r>
            <a:r>
              <a:rPr lang="hu-HU" sz="2400" dirty="0">
                <a:solidFill>
                  <a:schemeClr val="tx1"/>
                </a:solidFill>
                <a:effectLst/>
              </a:rPr>
              <a:t> </a:t>
            </a:r>
          </a:p>
          <a:p>
            <a:pPr>
              <a:spcBef>
                <a:spcPct val="50000"/>
              </a:spcBef>
              <a:buFontTx/>
              <a:buChar char="•"/>
              <a:defRPr/>
            </a:pPr>
            <a:r>
              <a:rPr lang="hu-HU" sz="2400" dirty="0">
                <a:solidFill>
                  <a:schemeClr val="tx1"/>
                </a:solidFill>
                <a:effectLst/>
              </a:rPr>
              <a:t>„</a:t>
            </a:r>
            <a:r>
              <a:rPr lang="hu-HU" sz="2400" b="1" dirty="0">
                <a:solidFill>
                  <a:srgbClr val="FFFF00"/>
                </a:solidFill>
                <a:effectLst/>
              </a:rPr>
              <a:t>Üvegház hatás</a:t>
            </a:r>
            <a:r>
              <a:rPr lang="hu-HU" sz="2400" dirty="0">
                <a:solidFill>
                  <a:schemeClr val="tx1"/>
                </a:solidFill>
                <a:effectLst/>
              </a:rPr>
              <a:t>” problémái (CO</a:t>
            </a:r>
            <a:r>
              <a:rPr lang="hu-HU" sz="2400" baseline="-25000" dirty="0">
                <a:solidFill>
                  <a:schemeClr val="tx1"/>
                </a:solidFill>
                <a:effectLst/>
              </a:rPr>
              <a:t>2</a:t>
            </a:r>
            <a:r>
              <a:rPr lang="hu-HU" sz="2400" dirty="0">
                <a:solidFill>
                  <a:schemeClr val="tx1"/>
                </a:solidFill>
                <a:effectLst/>
              </a:rPr>
              <a:t>, stb.)</a:t>
            </a:r>
            <a:r>
              <a:rPr lang="hu-HU" sz="2800" dirty="0">
                <a:solidFill>
                  <a:schemeClr val="tx1"/>
                </a:solidFill>
                <a:effectLst/>
              </a:rPr>
              <a:t> </a:t>
            </a:r>
            <a:endParaRPr lang="en-US" sz="2800" dirty="0">
              <a:solidFill>
                <a:schemeClr val="tx1"/>
              </a:solidFill>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388" name="Picture 4"/>
          <p:cNvPicPr>
            <a:picLocks noGrp="1" noChangeAspect="1" noChangeArrowheads="1"/>
          </p:cNvPicPr>
          <p:nvPr>
            <p:ph idx="4294967295"/>
          </p:nvPr>
        </p:nvPicPr>
        <p:blipFill>
          <a:blip r:embed="rId2" cstate="print"/>
          <a:srcRect/>
          <a:stretch>
            <a:fillRect/>
          </a:stretch>
        </p:blipFill>
        <p:spPr>
          <a:xfrm>
            <a:off x="1008063" y="404813"/>
            <a:ext cx="8135937" cy="5810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6531" name="Picture 5" descr="logokicsibb"/>
          <p:cNvPicPr>
            <a:picLocks noChangeAspect="1" noChangeArrowheads="1"/>
          </p:cNvPicPr>
          <p:nvPr/>
        </p:nvPicPr>
        <p:blipFill>
          <a:blip r:embed="rId3"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idx="4294967295"/>
          </p:nvPr>
        </p:nvSpPr>
        <p:spPr>
          <a:xfrm>
            <a:off x="0" y="0"/>
            <a:ext cx="7016750" cy="803275"/>
          </a:xfrm>
        </p:spPr>
        <p:txBody>
          <a:bodyPr/>
          <a:lstStyle/>
          <a:p>
            <a:pPr fontAlgn="auto">
              <a:spcAft>
                <a:spcPts val="0"/>
              </a:spcAft>
              <a:defRPr/>
            </a:pPr>
            <a:r>
              <a:rPr lang="hu-HU" sz="3200" b="1" dirty="0">
                <a:solidFill>
                  <a:srgbClr val="FF6600"/>
                </a:solidFill>
              </a:rPr>
              <a:t>AZ ELŐADÁS CÉLJA</a:t>
            </a:r>
          </a:p>
        </p:txBody>
      </p:sp>
      <p:sp>
        <p:nvSpPr>
          <p:cNvPr id="398339" name="Rectangle 3"/>
          <p:cNvSpPr>
            <a:spLocks noGrp="1" noChangeArrowheads="1"/>
          </p:cNvSpPr>
          <p:nvPr>
            <p:ph idx="4294967295"/>
          </p:nvPr>
        </p:nvSpPr>
        <p:spPr>
          <a:xfrm>
            <a:off x="0" y="1125538"/>
            <a:ext cx="7772400" cy="4533900"/>
          </a:xfrm>
          <a:solidFill>
            <a:schemeClr val="bg2">
              <a:alpha val="50000"/>
            </a:schemeClr>
          </a:solidFill>
          <a:ln/>
          <a:scene3d>
            <a:camera prst="orthographicFront"/>
            <a:lightRig rig="threePt" dir="t"/>
          </a:scene3d>
          <a:sp3d>
            <a:bevelT w="152400" h="50800" prst="softRound"/>
          </a:sp3d>
        </p:spPr>
        <p:txBody>
          <a:bodyPr>
            <a:normAutofit/>
          </a:bodyPr>
          <a:lstStyle/>
          <a:p>
            <a:pPr marL="411480" algn="ctr" fontAlgn="auto">
              <a:spcAft>
                <a:spcPts val="0"/>
              </a:spcAft>
              <a:buFontTx/>
              <a:buNone/>
              <a:defRPr/>
            </a:pPr>
            <a:r>
              <a:rPr lang="hu-HU" b="1" dirty="0"/>
              <a:t>   </a:t>
            </a:r>
          </a:p>
          <a:p>
            <a:pPr marL="411480" algn="ctr" fontAlgn="auto">
              <a:spcAft>
                <a:spcPts val="0"/>
              </a:spcAft>
              <a:buFontTx/>
              <a:buNone/>
              <a:defRPr/>
            </a:pPr>
            <a:r>
              <a:rPr lang="hu-HU" b="1" dirty="0"/>
              <a:t>   </a:t>
            </a:r>
            <a:r>
              <a:rPr lang="hu-HU" b="1" dirty="0" smtClean="0"/>
              <a:t>TUDATOSÍTANI  </a:t>
            </a:r>
            <a:r>
              <a:rPr lang="hu-HU" b="1" dirty="0"/>
              <a:t>A </a:t>
            </a:r>
            <a:r>
              <a:rPr lang="hu-HU" b="1" dirty="0" smtClean="0"/>
              <a:t> VALÓSÁGNAK </a:t>
            </a:r>
            <a:r>
              <a:rPr lang="hu-HU" b="1" dirty="0"/>
              <a:t>MEGFELELŐ </a:t>
            </a:r>
            <a:r>
              <a:rPr lang="hu-HU" b="1" dirty="0" smtClean="0"/>
              <a:t> TÉNYEKET</a:t>
            </a:r>
            <a:r>
              <a:rPr lang="hu-HU" b="1" dirty="0"/>
              <a:t>, ÖSSZEFÜGGŐSÉGEKET, </a:t>
            </a:r>
            <a:r>
              <a:rPr lang="hu-HU" b="1" dirty="0" smtClean="0"/>
              <a:t> VALAMINT </a:t>
            </a:r>
            <a:r>
              <a:rPr lang="hu-HU" b="1" dirty="0"/>
              <a:t>REÁLISAN </a:t>
            </a:r>
            <a:r>
              <a:rPr lang="hu-HU" b="1" dirty="0" smtClean="0"/>
              <a:t> BEMUTATNI  A </a:t>
            </a:r>
            <a:r>
              <a:rPr lang="hu-HU" b="1" dirty="0"/>
              <a:t>BÁNYÁSZATOT</a:t>
            </a:r>
            <a:r>
              <a:rPr lang="hu-HU" b="1" dirty="0" smtClean="0"/>
              <a:t>, VISSZASZEREZNI  A  BIZALMAT  ÉS  A </a:t>
            </a:r>
            <a:r>
              <a:rPr lang="hu-HU" b="1" dirty="0"/>
              <a:t>HITELESSÉGET.</a:t>
            </a:r>
          </a:p>
        </p:txBody>
      </p:sp>
      <p:pic>
        <p:nvPicPr>
          <p:cNvPr id="18437"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idx="4294967295"/>
          </p:nvPr>
        </p:nvSpPr>
        <p:spPr>
          <a:xfrm>
            <a:off x="935038" y="0"/>
            <a:ext cx="8208962" cy="1223963"/>
          </a:xfrm>
        </p:spPr>
        <p:txBody>
          <a:bodyPr wrap="square" lIns="91440" tIns="45720" rIns="91440" bIns="45720" numCol="1" anchorCtr="0" compatLnSpc="1">
            <a:prstTxWarp prst="textNoShape">
              <a:avLst/>
            </a:prstTxWarp>
          </a:bodyPr>
          <a:lstStyle/>
          <a:p>
            <a:r>
              <a:rPr lang="hu-HU" sz="2400" b="1" dirty="0" smtClean="0">
                <a:solidFill>
                  <a:srgbClr val="FF6600"/>
                </a:solidFill>
                <a:latin typeface="Arial" pitchFamily="34" charset="0"/>
              </a:rPr>
              <a:t>EGY PÁR KIEMELÉS AHOL MINIMÁLIS A LAKOSSÁG HOZZÁFÉRÉSE AZ ENERGIÁHOZ</a:t>
            </a:r>
            <a:br>
              <a:rPr lang="hu-HU" sz="2400" b="1" dirty="0" smtClean="0">
                <a:solidFill>
                  <a:srgbClr val="FF6600"/>
                </a:solidFill>
                <a:latin typeface="Arial" pitchFamily="34" charset="0"/>
              </a:rPr>
            </a:br>
            <a:r>
              <a:rPr lang="hu-HU" sz="1400" b="1" dirty="0" smtClean="0">
                <a:solidFill>
                  <a:srgbClr val="FF6600"/>
                </a:solidFill>
                <a:latin typeface="Arial" pitchFamily="34" charset="0"/>
              </a:rPr>
              <a:t>(ENSZ FEJLESZTÉSI PROGRAM /UNDP/)</a:t>
            </a:r>
            <a:endParaRPr lang="hu-HU" sz="1400" b="1" dirty="0" smtClean="0">
              <a:latin typeface="Arial" pitchFamily="34" charset="0"/>
            </a:endParaRPr>
          </a:p>
        </p:txBody>
      </p:sp>
      <p:sp>
        <p:nvSpPr>
          <p:cNvPr id="222211" name="Rectangle 3"/>
          <p:cNvSpPr>
            <a:spLocks noGrp="1" noChangeArrowheads="1"/>
          </p:cNvSpPr>
          <p:nvPr>
            <p:ph idx="4294967295"/>
          </p:nvPr>
        </p:nvSpPr>
        <p:spPr>
          <a:xfrm>
            <a:off x="1082675" y="1341438"/>
            <a:ext cx="8061325" cy="4970462"/>
          </a:xfrm>
          <a:solidFill>
            <a:schemeClr val="bg2">
              <a:alpha val="49001"/>
            </a:schemeClr>
          </a:solidFill>
          <a:ln/>
          <a:scene3d>
            <a:camera prst="orthographicFront"/>
            <a:lightRig rig="threePt" dir="t"/>
          </a:scene3d>
          <a:sp3d>
            <a:bevelT w="152400" h="50800" prst="softRound"/>
            <a:bevelB w="114300" prst="hardEdge"/>
          </a:sp3d>
        </p:spPr>
        <p:txBody>
          <a:bodyPr>
            <a:normAutofit/>
          </a:bodyPr>
          <a:lstStyle/>
          <a:p>
            <a:pPr marL="411480" algn="ctr" fontAlgn="auto">
              <a:spcAft>
                <a:spcPts val="0"/>
              </a:spcAft>
              <a:buFontTx/>
              <a:buNone/>
              <a:defRPr/>
            </a:pPr>
            <a:r>
              <a:rPr lang="hu-HU" sz="2800" b="1" dirty="0"/>
              <a:t>	EMBERISÉG  1/3–A NEM RENDELKEZIK ENERGIAFORRÁSSAL</a:t>
            </a:r>
          </a:p>
          <a:p>
            <a:pPr marL="411480" algn="ctr" fontAlgn="auto">
              <a:spcAft>
                <a:spcPts val="0"/>
              </a:spcAft>
              <a:buFontTx/>
              <a:buNone/>
              <a:defRPr/>
            </a:pPr>
            <a:endParaRPr lang="hu-HU" sz="2800" b="1" dirty="0"/>
          </a:p>
          <a:p>
            <a:pPr marL="740664" lvl="1" fontAlgn="auto">
              <a:spcAft>
                <a:spcPts val="0"/>
              </a:spcAft>
              <a:buFont typeface="Wingdings" pitchFamily="2" charset="2"/>
              <a:buChar char="§"/>
              <a:defRPr/>
            </a:pPr>
            <a:r>
              <a:rPr lang="hu-HU" sz="2800" b="1" dirty="0"/>
              <a:t>BURMUNDI          8,1 millió lakos    </a:t>
            </a:r>
          </a:p>
          <a:p>
            <a:pPr marL="740664" lvl="1" fontAlgn="auto">
              <a:spcAft>
                <a:spcPts val="0"/>
              </a:spcAft>
              <a:buFont typeface="Wingdings" pitchFamily="2" charset="2"/>
              <a:buChar char="§"/>
              <a:defRPr/>
            </a:pPr>
            <a:r>
              <a:rPr lang="hu-HU" sz="2800" b="1" dirty="0"/>
              <a:t>CSÁD                     9,</a:t>
            </a:r>
            <a:r>
              <a:rPr lang="hu-HU" sz="2800" b="1" dirty="0" err="1"/>
              <a:t>9</a:t>
            </a:r>
            <a:r>
              <a:rPr lang="hu-HU" sz="2800" b="1" dirty="0"/>
              <a:t> millió lakos    </a:t>
            </a:r>
          </a:p>
          <a:p>
            <a:pPr marL="740664" lvl="1" fontAlgn="auto">
              <a:spcAft>
                <a:spcPts val="0"/>
              </a:spcAft>
              <a:buFont typeface="Wingdings" pitchFamily="2" charset="2"/>
              <a:buChar char="§"/>
              <a:defRPr/>
            </a:pPr>
            <a:r>
              <a:rPr lang="hu-HU" sz="2800" b="1" dirty="0"/>
              <a:t>LIBERIA               3,4 millió lakos    </a:t>
            </a:r>
          </a:p>
          <a:p>
            <a:pPr marL="740664" lvl="1" fontAlgn="auto">
              <a:spcAft>
                <a:spcPts val="0"/>
              </a:spcAft>
              <a:buFont typeface="Wingdings" pitchFamily="2" charset="2"/>
              <a:buChar char="§"/>
              <a:defRPr/>
            </a:pPr>
            <a:r>
              <a:rPr lang="hu-HU" sz="2800" b="1" dirty="0"/>
              <a:t>RUANDA               7,9 millió lakos    </a:t>
            </a:r>
          </a:p>
          <a:p>
            <a:pPr marL="740664" lvl="1" fontAlgn="auto">
              <a:spcAft>
                <a:spcPts val="0"/>
              </a:spcAft>
              <a:buFont typeface="Wingdings" pitchFamily="2" charset="2"/>
              <a:buChar char="§"/>
              <a:defRPr/>
            </a:pPr>
            <a:r>
              <a:rPr lang="hu-HU" sz="2800" b="1" dirty="0"/>
              <a:t>SIERRA LEONE  6,0 millió lakos    </a:t>
            </a:r>
          </a:p>
        </p:txBody>
      </p:sp>
      <p:pic>
        <p:nvPicPr>
          <p:cNvPr id="407557"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ctrTitle" idx="4294967295"/>
          </p:nvPr>
        </p:nvSpPr>
        <p:spPr>
          <a:xfrm>
            <a:off x="684213" y="0"/>
            <a:ext cx="8459787" cy="908050"/>
          </a:xfrm>
        </p:spPr>
        <p:txBody>
          <a:bodyPr anchor="ctr"/>
          <a:lstStyle/>
          <a:p>
            <a:pPr fontAlgn="auto">
              <a:spcAft>
                <a:spcPts val="0"/>
              </a:spcAft>
              <a:defRPr/>
            </a:pPr>
            <a:r>
              <a:rPr lang="hu-HU" sz="2800" b="1" dirty="0">
                <a:solidFill>
                  <a:srgbClr val="FF6600"/>
                </a:solidFill>
              </a:rPr>
              <a:t>HAZÁNK NYERSANYAGVAGYONÁBA FELVETT ELŐFORDULÁSOK SZÁMA  </a:t>
            </a:r>
            <a:r>
              <a:rPr lang="hu-HU" sz="2800" b="1" dirty="0" smtClean="0">
                <a:solidFill>
                  <a:srgbClr val="FF6600"/>
                </a:solidFill>
              </a:rPr>
              <a:t>(2008.01.01.)</a:t>
            </a:r>
            <a:endParaRPr lang="hu-HU" sz="2800" b="1" dirty="0">
              <a:solidFill>
                <a:srgbClr val="FF6600"/>
              </a:solidFill>
            </a:endParaRPr>
          </a:p>
        </p:txBody>
      </p:sp>
      <p:sp>
        <p:nvSpPr>
          <p:cNvPr id="160771" name="Rectangle 3"/>
          <p:cNvSpPr>
            <a:spLocks noGrp="1" noChangeArrowheads="1"/>
          </p:cNvSpPr>
          <p:nvPr>
            <p:ph type="subTitle" idx="4294967295"/>
          </p:nvPr>
        </p:nvSpPr>
        <p:spPr>
          <a:xfrm>
            <a:off x="700088" y="4660900"/>
            <a:ext cx="8443912" cy="2197100"/>
          </a:xfrm>
          <a:solidFill>
            <a:schemeClr val="bg2">
              <a:alpha val="50000"/>
            </a:schemeClr>
          </a:solidFill>
          <a:ln/>
          <a:scene3d>
            <a:camera prst="orthographicFront"/>
            <a:lightRig rig="threePt" dir="t"/>
          </a:scene3d>
          <a:sp3d>
            <a:bevelT w="152400" h="50800" prst="softRound"/>
          </a:sp3d>
        </p:spPr>
        <p:txBody>
          <a:bodyPr>
            <a:normAutofit fontScale="47500" lnSpcReduction="20000"/>
          </a:bodyPr>
          <a:lstStyle/>
          <a:p>
            <a:pPr>
              <a:lnSpc>
                <a:spcPct val="80000"/>
              </a:lnSpc>
              <a:spcBef>
                <a:spcPct val="0"/>
              </a:spcBef>
              <a:buNone/>
            </a:pPr>
            <a:r>
              <a:rPr lang="hu-HU" b="1" dirty="0" smtClean="0"/>
              <a:t>	</a:t>
            </a:r>
          </a:p>
          <a:p>
            <a:pPr>
              <a:lnSpc>
                <a:spcPct val="80000"/>
              </a:lnSpc>
              <a:spcBef>
                <a:spcPct val="0"/>
              </a:spcBef>
              <a:buNone/>
            </a:pPr>
            <a:r>
              <a:rPr lang="hu-HU" b="1" dirty="0" smtClean="0"/>
              <a:t>	</a:t>
            </a:r>
            <a:r>
              <a:rPr lang="hu-HU" sz="4200" b="1" dirty="0" smtClean="0"/>
              <a:t>Összesből nem fémes : 87,4 %</a:t>
            </a:r>
          </a:p>
          <a:p>
            <a:pPr>
              <a:lnSpc>
                <a:spcPct val="80000"/>
              </a:lnSpc>
              <a:spcBef>
                <a:spcPct val="0"/>
              </a:spcBef>
              <a:buNone/>
            </a:pPr>
            <a:endParaRPr lang="hu-HU" b="1" dirty="0" smtClean="0"/>
          </a:p>
          <a:p>
            <a:pPr>
              <a:lnSpc>
                <a:spcPct val="170000"/>
              </a:lnSpc>
              <a:spcBef>
                <a:spcPct val="0"/>
              </a:spcBef>
              <a:buNone/>
            </a:pPr>
            <a:r>
              <a:rPr lang="hu-HU" b="1" dirty="0" smtClean="0"/>
              <a:t>    </a:t>
            </a:r>
            <a:r>
              <a:rPr lang="hu-HU" sz="3300" b="1" dirty="0" smtClean="0">
                <a:solidFill>
                  <a:schemeClr val="bg1"/>
                </a:solidFill>
                <a:latin typeface="Arial" pitchFamily="34" charset="0"/>
                <a:cs typeface="Arial" pitchFamily="34" charset="0"/>
              </a:rPr>
              <a:t>*  működő bányatelek, van kezelője</a:t>
            </a:r>
          </a:p>
          <a:p>
            <a:pPr>
              <a:lnSpc>
                <a:spcPct val="170000"/>
              </a:lnSpc>
              <a:spcBef>
                <a:spcPct val="0"/>
              </a:spcBef>
              <a:buNone/>
            </a:pPr>
            <a:r>
              <a:rPr lang="hu-HU" sz="3300" b="1" dirty="0" smtClean="0">
                <a:solidFill>
                  <a:schemeClr val="bg1"/>
                </a:solidFill>
                <a:latin typeface="Arial" pitchFamily="34" charset="0"/>
                <a:cs typeface="Arial" pitchFamily="34" charset="0"/>
              </a:rPr>
              <a:t> **  bezárt, beszüntette (bányatelek visszaadás)</a:t>
            </a:r>
          </a:p>
          <a:p>
            <a:pPr>
              <a:lnSpc>
                <a:spcPct val="170000"/>
              </a:lnSpc>
              <a:spcBef>
                <a:spcPct val="0"/>
              </a:spcBef>
              <a:buNone/>
            </a:pPr>
            <a:r>
              <a:rPr lang="hu-HU" sz="3300" b="1" dirty="0" smtClean="0">
                <a:solidFill>
                  <a:schemeClr val="bg1"/>
                </a:solidFill>
                <a:latin typeface="Arial" pitchFamily="34" charset="0"/>
                <a:cs typeface="Arial" pitchFamily="34" charset="0"/>
              </a:rPr>
              <a:t> *** ásványvagyonnal rendelkezik, készletszámítás van, kezelő a magyar állam, nincs kiadva</a:t>
            </a:r>
            <a:endParaRPr lang="hu-HU" sz="3300" dirty="0" smtClean="0">
              <a:solidFill>
                <a:schemeClr val="bg1"/>
              </a:solidFill>
              <a:latin typeface="Arial" pitchFamily="34" charset="0"/>
              <a:cs typeface="Arial" pitchFamily="34" charset="0"/>
            </a:endParaRPr>
          </a:p>
          <a:p>
            <a:pPr>
              <a:lnSpc>
                <a:spcPct val="80000"/>
              </a:lnSpc>
              <a:spcBef>
                <a:spcPct val="0"/>
              </a:spcBef>
            </a:pPr>
            <a:endParaRPr lang="hu-HU" dirty="0" smtClean="0">
              <a:solidFill>
                <a:schemeClr val="bg1"/>
              </a:solidFill>
              <a:effectLst>
                <a:outerShdw blurRad="38100" dist="38100" dir="2700000" algn="tl">
                  <a:srgbClr val="FFFFFF"/>
                </a:outerShdw>
              </a:effectLst>
            </a:endParaRPr>
          </a:p>
        </p:txBody>
      </p:sp>
      <p:pic>
        <p:nvPicPr>
          <p:cNvPr id="408581"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graphicFrame>
        <p:nvGraphicFramePr>
          <p:cNvPr id="408972" name="Group 396"/>
          <p:cNvGraphicFramePr>
            <a:graphicFrameLocks noGrp="1"/>
          </p:cNvGraphicFramePr>
          <p:nvPr/>
        </p:nvGraphicFramePr>
        <p:xfrm>
          <a:off x="900113" y="1196975"/>
          <a:ext cx="7488237" cy="3291840"/>
        </p:xfrm>
        <a:graphic>
          <a:graphicData uri="http://schemas.openxmlformats.org/drawingml/2006/table">
            <a:tbl>
              <a:tblPr>
                <a:effectLst>
                  <a:outerShdw blurRad="76200" dist="12700" dir="8100000" sy="-23000" kx="800400" algn="br" rotWithShape="0">
                    <a:prstClr val="black">
                      <a:alpha val="20000"/>
                    </a:prstClr>
                  </a:outerShdw>
                </a:effectLst>
              </a:tblPr>
              <a:tblGrid>
                <a:gridCol w="2262187"/>
                <a:gridCol w="1809750"/>
                <a:gridCol w="1808163"/>
                <a:gridCol w="1608137"/>
              </a:tblGrid>
              <a:tr h="344488">
                <a:tc>
                  <a:txBody>
                    <a:bodyPr/>
                    <a:lstStyle/>
                    <a:p>
                      <a:pPr marL="0" marR="0" lvl="0" indent="0" algn="ctr" defTabSz="914400" rtl="0" eaLnBrk="1" fontAlgn="b" latinLnBrk="0" hangingPunct="1">
                        <a:lnSpc>
                          <a:spcPct val="80000"/>
                        </a:lnSpc>
                        <a:spcBef>
                          <a:spcPct val="0"/>
                        </a:spcBef>
                        <a:spcAft>
                          <a:spcPct val="0"/>
                        </a:spcAft>
                        <a:buClrTx/>
                        <a:buSzTx/>
                        <a:buFontTx/>
                        <a:buNone/>
                        <a:tabLst/>
                      </a:pPr>
                      <a:r>
                        <a:rPr kumimoji="0" lang="hu-HU" sz="1800" b="0" i="0" u="none" strike="noStrike" cap="none" normalizeH="0" baseline="0" dirty="0" smtClean="0">
                          <a:ln>
                            <a:noFill/>
                          </a:ln>
                          <a:solidFill>
                            <a:schemeClr val="accent2"/>
                          </a:solidFill>
                          <a:effectLst/>
                          <a:latin typeface="Arial" pitchFamily="34" charset="0"/>
                          <a:cs typeface="Arial" pitchFamily="34" charset="0"/>
                        </a:rPr>
                        <a:t>Nyersanyag</a:t>
                      </a:r>
                      <a:endParaRPr kumimoji="0" lang="hu-HU" sz="1800" b="0" i="0" u="none" strike="noStrike" cap="none" normalizeH="0" baseline="0" dirty="0" smtClean="0">
                        <a:ln>
                          <a:noFill/>
                        </a:ln>
                        <a:solidFill>
                          <a:schemeClr val="accent2"/>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accent2"/>
                          </a:solidFill>
                          <a:effectLst/>
                          <a:latin typeface="Arial" pitchFamily="34" charset="0"/>
                          <a:cs typeface="Arial" pitchFamily="34" charset="0"/>
                        </a:rPr>
                        <a:t>    Működő*</a:t>
                      </a:r>
                      <a:endParaRPr kumimoji="0" lang="hu-HU" sz="1800" b="0"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accent2"/>
                          </a:solidFill>
                          <a:effectLst/>
                          <a:latin typeface="Arial" pitchFamily="34" charset="0"/>
                          <a:cs typeface="Arial" pitchFamily="34" charset="0"/>
                        </a:rPr>
                        <a:t>Leállított**  </a:t>
                      </a:r>
                      <a:endParaRPr kumimoji="0" lang="hu-HU" sz="1800" b="0"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accent2"/>
                          </a:solidFill>
                          <a:effectLst/>
                          <a:latin typeface="Arial" pitchFamily="34" charset="0"/>
                          <a:cs typeface="Arial" pitchFamily="34" charset="0"/>
                        </a:rPr>
                        <a:t>Szabad***</a:t>
                      </a:r>
                      <a:endParaRPr kumimoji="0" lang="hu-HU" sz="1800" b="0"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ctr" defTabSz="914400" rtl="0" eaLnBrk="1" fontAlgn="b" latinLnBrk="0" hangingPunct="1">
                        <a:lnSpc>
                          <a:spcPct val="8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Feketekőszén </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 </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8</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11 </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0" marR="0" lvl="0" indent="0" algn="ctr" defTabSz="914400" rtl="0" eaLnBrk="1" fontAlgn="b" latinLnBrk="0" hangingPunct="1">
                        <a:lnSpc>
                          <a:spcPct val="8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Barnakőszén</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13</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97</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100 </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ctr" defTabSz="914400" rtl="0" eaLnBrk="1" fontAlgn="b" latinLnBrk="0" hangingPunct="1">
                        <a:lnSpc>
                          <a:spcPct val="8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Lignit</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2</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 </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12 </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ctr" defTabSz="914400" rtl="0" eaLnBrk="1" fontAlgn="b" latinLnBrk="0" hangingPunct="1">
                        <a:lnSpc>
                          <a:spcPct val="8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CH</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Corbel" pitchFamily="34" charset="0"/>
                          <a:cs typeface="Arial" pitchFamily="34" charset="0"/>
                        </a:rPr>
                        <a:t>132</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36</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61 </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ctr" defTabSz="914400" rtl="0" eaLnBrk="1" fontAlgn="b" latinLnBrk="0" hangingPunct="1">
                        <a:lnSpc>
                          <a:spcPct val="8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Ércek</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4</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25</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8 </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0" marR="0" lvl="0" indent="0" algn="ctr" defTabSz="914400" rtl="0" eaLnBrk="1" fontAlgn="b" latinLnBrk="0" hangingPunct="1">
                        <a:lnSpc>
                          <a:spcPct val="8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Bauxit</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11</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38</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212 </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ctr" defTabSz="914400" rtl="0" eaLnBrk="1" fontAlgn="b" latinLnBrk="0" hangingPunct="1">
                        <a:lnSpc>
                          <a:spcPct val="8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Nem fémes</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1120</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590</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1166 </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0" marR="0" lvl="0" indent="0" algn="ctr" defTabSz="914400" rtl="0" eaLnBrk="1" fontAlgn="b" latinLnBrk="0" hangingPunct="1">
                        <a:lnSpc>
                          <a:spcPct val="8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Összes</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1282</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794</a:t>
                      </a:r>
                      <a:endParaRPr kumimoji="0" lang="hu-HU"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hu-HU" sz="1800" b="0" i="0" u="none" strike="noStrike" cap="none" normalizeH="0" baseline="0" dirty="0" smtClean="0">
                          <a:ln>
                            <a:noFill/>
                          </a:ln>
                          <a:solidFill>
                            <a:schemeClr val="tx1"/>
                          </a:solidFill>
                          <a:effectLst/>
                          <a:latin typeface="Arial" pitchFamily="34" charset="0"/>
                          <a:cs typeface="Arial" pitchFamily="34" charset="0"/>
                        </a:rPr>
                        <a:t>1570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0"/>
            <a:ext cx="7772400" cy="914400"/>
          </a:xfrm>
        </p:spPr>
        <p:txBody>
          <a:bodyPr wrap="square" lIns="91440" tIns="45720" rIns="91440" bIns="45720" numCol="1" anchorCtr="0" compatLnSpc="1">
            <a:prstTxWarp prst="textNoShape">
              <a:avLst/>
            </a:prstTxWarp>
          </a:bodyPr>
          <a:lstStyle/>
          <a:p>
            <a:r>
              <a:rPr lang="hu-HU" sz="2800" b="1" dirty="0" smtClean="0">
                <a:solidFill>
                  <a:srgbClr val="FF6600"/>
                </a:solidFill>
                <a:latin typeface="Arial" pitchFamily="34" charset="0"/>
              </a:rPr>
              <a:t>Hazánk ásványi nyersanyag-termelése (</a:t>
            </a:r>
            <a:r>
              <a:rPr lang="hu-HU" sz="2800" b="1" dirty="0" err="1" smtClean="0">
                <a:solidFill>
                  <a:srgbClr val="FF6600"/>
                </a:solidFill>
                <a:latin typeface="Arial" pitchFamily="34" charset="0"/>
              </a:rPr>
              <a:t>Mt</a:t>
            </a:r>
            <a:r>
              <a:rPr lang="hu-HU" sz="2800" b="1" dirty="0" smtClean="0">
                <a:solidFill>
                  <a:srgbClr val="FF6600"/>
                </a:solidFill>
                <a:latin typeface="Arial" pitchFamily="34" charset="0"/>
              </a:rPr>
              <a:t>)</a:t>
            </a:r>
          </a:p>
        </p:txBody>
      </p:sp>
      <p:graphicFrame>
        <p:nvGraphicFramePr>
          <p:cNvPr id="262146" name="Object 2"/>
          <p:cNvGraphicFramePr>
            <a:graphicFrameLocks noChangeAspect="1"/>
          </p:cNvGraphicFramePr>
          <p:nvPr>
            <p:ph idx="4294967295"/>
          </p:nvPr>
        </p:nvGraphicFramePr>
        <p:xfrm>
          <a:off x="0" y="1196975"/>
          <a:ext cx="8496300" cy="5065713"/>
        </p:xfrm>
        <a:graphic>
          <a:graphicData uri="http://schemas.openxmlformats.org/presentationml/2006/ole">
            <p:oleObj spid="_x0000_s262146" name="Worksheet" r:id="rId3" imgW="5553024" imgH="2981197" progId="Excel.Sheet.8">
              <p:embed/>
            </p:oleObj>
          </a:graphicData>
        </a:graphic>
      </p:graphicFrame>
      <p:pic>
        <p:nvPicPr>
          <p:cNvPr id="262148" name="Picture 5" descr="logokicsibb"/>
          <p:cNvPicPr>
            <a:picLocks noChangeAspect="1" noChangeArrowheads="1"/>
          </p:cNvPicPr>
          <p:nvPr/>
        </p:nvPicPr>
        <p:blipFill>
          <a:blip r:embed="rId4"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0" y="0"/>
            <a:ext cx="7704138" cy="1143000"/>
          </a:xfrm>
        </p:spPr>
        <p:txBody>
          <a:bodyPr wrap="square" lIns="91440" tIns="45720" rIns="91440" bIns="45720" numCol="1" anchorCtr="0" compatLnSpc="1">
            <a:prstTxWarp prst="textNoShape">
              <a:avLst/>
            </a:prstTxWarp>
          </a:bodyPr>
          <a:lstStyle/>
          <a:p>
            <a:r>
              <a:rPr lang="hu-HU" sz="2800" b="1" dirty="0" smtClean="0">
                <a:solidFill>
                  <a:srgbClr val="FF6600"/>
                </a:solidFill>
                <a:latin typeface="Arial" pitchFamily="34" charset="0"/>
              </a:rPr>
              <a:t>ELLÁTÁSBIZTONSÁG – ENERGIAIMPORT FÜGGŐSÉG</a:t>
            </a:r>
          </a:p>
        </p:txBody>
      </p:sp>
      <p:sp>
        <p:nvSpPr>
          <p:cNvPr id="39939" name="Rectangle 3"/>
          <p:cNvSpPr>
            <a:spLocks noGrp="1" noChangeArrowheads="1"/>
          </p:cNvSpPr>
          <p:nvPr>
            <p:ph idx="4294967295"/>
          </p:nvPr>
        </p:nvSpPr>
        <p:spPr>
          <a:xfrm>
            <a:off x="1371600" y="1557338"/>
            <a:ext cx="7772400" cy="3527425"/>
          </a:xfrm>
          <a:solidFill>
            <a:schemeClr val="bg2">
              <a:alpha val="47000"/>
            </a:schemeClr>
          </a:solidFill>
          <a:ln/>
          <a:effectLst>
            <a:reflection blurRad="6350" stA="52000" endA="300" endPos="35000" dir="5400000" sy="-100000" algn="bl" rotWithShape="0"/>
          </a:effectLst>
          <a:scene3d>
            <a:camera prst="orthographicFront"/>
            <a:lightRig rig="threePt" dir="t"/>
          </a:scene3d>
          <a:sp3d>
            <a:bevelT w="152400" h="50800" prst="softRound"/>
          </a:sp3d>
        </p:spPr>
        <p:txBody>
          <a:bodyPr>
            <a:normAutofit/>
          </a:bodyPr>
          <a:lstStyle/>
          <a:p>
            <a:r>
              <a:rPr lang="hu-HU" b="1" dirty="0" smtClean="0"/>
              <a:t>Szilárd                                 		20 %</a:t>
            </a:r>
          </a:p>
          <a:p>
            <a:r>
              <a:rPr lang="hu-HU" b="1" dirty="0" smtClean="0"/>
              <a:t>Kőolaj                                 		86 %</a:t>
            </a:r>
          </a:p>
          <a:p>
            <a:r>
              <a:rPr lang="hu-HU" b="1" dirty="0" smtClean="0"/>
              <a:t>Földgáz                               		81 %</a:t>
            </a:r>
          </a:p>
          <a:p>
            <a:r>
              <a:rPr lang="hu-HU" b="1" dirty="0" smtClean="0"/>
              <a:t>Villamos energia (primer) 	17 %</a:t>
            </a:r>
          </a:p>
          <a:p>
            <a:r>
              <a:rPr lang="hu-HU" b="1" dirty="0" smtClean="0"/>
              <a:t>Megújuló                             		0 %</a:t>
            </a:r>
          </a:p>
          <a:p>
            <a:pPr>
              <a:buFontTx/>
              <a:buNone/>
            </a:pPr>
            <a:r>
              <a:rPr lang="hu-HU" b="1" dirty="0" smtClean="0"/>
              <a:t>                          			      67 / 79 </a:t>
            </a:r>
            <a:r>
              <a:rPr lang="hu-HU" dirty="0" smtClean="0"/>
              <a:t>/%</a:t>
            </a:r>
          </a:p>
          <a:p>
            <a:endParaRPr lang="hu-HU" dirty="0" smtClean="0"/>
          </a:p>
        </p:txBody>
      </p:sp>
      <p:pic>
        <p:nvPicPr>
          <p:cNvPr id="410629"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223963" y="0"/>
            <a:ext cx="7920037" cy="765175"/>
          </a:xfrm>
        </p:spPr>
        <p:txBody>
          <a:bodyPr wrap="square" lIns="91440" tIns="45720" rIns="91440" bIns="45720" numCol="1" anchorCtr="0" compatLnSpc="1">
            <a:prstTxWarp prst="textNoShape">
              <a:avLst/>
            </a:prstTxWarp>
          </a:bodyPr>
          <a:lstStyle/>
          <a:p>
            <a:r>
              <a:rPr lang="hu-HU" sz="2400" b="1" smtClean="0"/>
              <a:t>AMIBŐL KEVÉS VAN:    </a:t>
            </a:r>
            <a:br>
              <a:rPr lang="hu-HU" sz="2400" b="1" smtClean="0"/>
            </a:br>
            <a:r>
              <a:rPr lang="hu-HU" sz="2400" b="1" smtClean="0">
                <a:solidFill>
                  <a:srgbClr val="FFFF00"/>
                </a:solidFill>
              </a:rPr>
              <a:t>kőolaj</a:t>
            </a:r>
            <a:r>
              <a:rPr lang="hu-HU" sz="2400" b="1" smtClean="0"/>
              <a:t>,gazdaságosan kitermelhető </a:t>
            </a:r>
            <a:r>
              <a:rPr lang="hu-HU" sz="2400" b="1" smtClean="0">
                <a:solidFill>
                  <a:srgbClr val="FFFF00"/>
                </a:solidFill>
              </a:rPr>
              <a:t>földgáz</a:t>
            </a:r>
          </a:p>
        </p:txBody>
      </p:sp>
      <p:graphicFrame>
        <p:nvGraphicFramePr>
          <p:cNvPr id="8" name="Object 3"/>
          <p:cNvGraphicFramePr>
            <a:graphicFrameLocks noGrp="1" noChangeAspect="1"/>
          </p:cNvGraphicFramePr>
          <p:nvPr>
            <p:ph idx="4294967295"/>
          </p:nvPr>
        </p:nvGraphicFramePr>
        <p:xfrm>
          <a:off x="0" y="1751013"/>
          <a:ext cx="8108950" cy="4411662"/>
        </p:xfrm>
        <a:graphic>
          <a:graphicData uri="http://schemas.openxmlformats.org/drawingml/2006/chart">
            <c:chart xmlns:c="http://schemas.openxmlformats.org/drawingml/2006/chart" xmlns:r="http://schemas.openxmlformats.org/officeDocument/2006/relationships" r:id="rId3"/>
          </a:graphicData>
        </a:graphic>
      </p:graphicFrame>
      <p:sp>
        <p:nvSpPr>
          <p:cNvPr id="233477" name="Text Box 4"/>
          <p:cNvSpPr txBox="1">
            <a:spLocks noChangeArrowheads="1"/>
          </p:cNvSpPr>
          <p:nvPr/>
        </p:nvSpPr>
        <p:spPr bwMode="auto">
          <a:xfrm>
            <a:off x="2581275" y="6308725"/>
            <a:ext cx="3286125" cy="396875"/>
          </a:xfrm>
          <a:prstGeom prst="rect">
            <a:avLst/>
          </a:prstGeom>
          <a:noFill/>
          <a:ln w="9525">
            <a:noFill/>
            <a:miter lim="800000"/>
            <a:headEnd/>
            <a:tailEnd/>
          </a:ln>
        </p:spPr>
        <p:txBody>
          <a:bodyPr wrap="none">
            <a:spAutoFit/>
          </a:bodyPr>
          <a:lstStyle/>
          <a:p>
            <a:r>
              <a:rPr lang="hu-HU" sz="2000" b="1">
                <a:solidFill>
                  <a:schemeClr val="tx1"/>
                </a:solidFill>
                <a:effectLst/>
              </a:rPr>
              <a:t>1000 m</a:t>
            </a:r>
            <a:r>
              <a:rPr lang="hu-HU" sz="2000" b="1" baseline="30000">
                <a:solidFill>
                  <a:schemeClr val="tx1"/>
                </a:solidFill>
                <a:effectLst/>
              </a:rPr>
              <a:t>3</a:t>
            </a:r>
            <a:r>
              <a:rPr lang="hu-HU" sz="2000" b="1">
                <a:solidFill>
                  <a:schemeClr val="tx1"/>
                </a:solidFill>
                <a:effectLst/>
              </a:rPr>
              <a:t> földgáz = 1 tonna</a:t>
            </a:r>
          </a:p>
        </p:txBody>
      </p:sp>
      <p:sp>
        <p:nvSpPr>
          <p:cNvPr id="233478" name="Text Box 5"/>
          <p:cNvSpPr txBox="1">
            <a:spLocks noChangeArrowheads="1"/>
          </p:cNvSpPr>
          <p:nvPr/>
        </p:nvSpPr>
        <p:spPr bwMode="auto">
          <a:xfrm>
            <a:off x="467544" y="1772816"/>
            <a:ext cx="649287" cy="396875"/>
          </a:xfrm>
          <a:prstGeom prst="rect">
            <a:avLst/>
          </a:prstGeom>
          <a:noFill/>
          <a:ln w="9525">
            <a:noFill/>
            <a:miter lim="800000"/>
            <a:headEnd/>
            <a:tailEnd/>
          </a:ln>
        </p:spPr>
        <p:txBody>
          <a:bodyPr>
            <a:spAutoFit/>
          </a:bodyPr>
          <a:lstStyle/>
          <a:p>
            <a:r>
              <a:rPr lang="hu-HU" sz="2000" b="1" dirty="0" err="1">
                <a:solidFill>
                  <a:srgbClr val="FF0000"/>
                </a:solidFill>
                <a:effectLst/>
              </a:rPr>
              <a:t>Mt</a:t>
            </a:r>
            <a:endParaRPr lang="hu-HU" sz="2000" b="1" dirty="0">
              <a:solidFill>
                <a:srgbClr val="FF0000"/>
              </a:solidFill>
              <a:effectLst/>
            </a:endParaRPr>
          </a:p>
        </p:txBody>
      </p:sp>
      <p:sp>
        <p:nvSpPr>
          <p:cNvPr id="233479" name="Text Box 6"/>
          <p:cNvSpPr txBox="1">
            <a:spLocks noChangeArrowheads="1"/>
          </p:cNvSpPr>
          <p:nvPr/>
        </p:nvSpPr>
        <p:spPr bwMode="auto">
          <a:xfrm>
            <a:off x="1857375" y="908050"/>
            <a:ext cx="5630863" cy="1117600"/>
          </a:xfrm>
          <a:prstGeom prst="rect">
            <a:avLst/>
          </a:prstGeom>
          <a:noFill/>
          <a:ln w="9525">
            <a:noFill/>
            <a:miter lim="800000"/>
            <a:headEnd/>
            <a:tailEnd/>
          </a:ln>
        </p:spPr>
        <p:txBody>
          <a:bodyPr>
            <a:spAutoFit/>
          </a:bodyPr>
          <a:lstStyle/>
          <a:p>
            <a:pPr algn="ctr">
              <a:lnSpc>
                <a:spcPct val="110000"/>
              </a:lnSpc>
              <a:spcBef>
                <a:spcPct val="50000"/>
              </a:spcBef>
            </a:pPr>
            <a:r>
              <a:rPr lang="hu-HU" sz="1800" b="1">
                <a:solidFill>
                  <a:srgbClr val="FF3300"/>
                </a:solidFill>
                <a:effectLst/>
              </a:rPr>
              <a:t>+ Makói árok: 3280 Gm3, 121660 PJ </a:t>
            </a:r>
            <a:r>
              <a:rPr lang="hu-HU" sz="1800" b="1">
                <a:solidFill>
                  <a:schemeClr val="tx1"/>
                </a:solidFill>
                <a:effectLst/>
              </a:rPr>
              <a:t>földgáz (jelenleg még nem tekinthető gazdaságosnak)</a:t>
            </a:r>
            <a:endParaRPr lang="en-US" sz="1800" b="1">
              <a:solidFill>
                <a:schemeClr val="tx1"/>
              </a:solidFill>
              <a:effectLst/>
            </a:endParaRPr>
          </a:p>
          <a:p>
            <a:pPr>
              <a:spcBef>
                <a:spcPct val="50000"/>
              </a:spcBef>
            </a:pPr>
            <a:endParaRPr lang="en-US" sz="1800">
              <a:solidFill>
                <a:schemeClr val="tx1"/>
              </a:solidFill>
              <a:effectLst/>
            </a:endParaRPr>
          </a:p>
        </p:txBody>
      </p:sp>
      <p:pic>
        <p:nvPicPr>
          <p:cNvPr id="233480" name="Picture 5" descr="logokicsibb"/>
          <p:cNvPicPr>
            <a:picLocks noChangeAspect="1" noChangeArrowheads="1"/>
          </p:cNvPicPr>
          <p:nvPr/>
        </p:nvPicPr>
        <p:blipFill>
          <a:blip r:embed="rId4"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hu-HU" sz="1800">
              <a:solidFill>
                <a:schemeClr val="tx1"/>
              </a:solidFill>
              <a:effectLst/>
            </a:endParaRPr>
          </a:p>
        </p:txBody>
      </p:sp>
      <p:graphicFrame>
        <p:nvGraphicFramePr>
          <p:cNvPr id="271413" name="Group 53"/>
          <p:cNvGraphicFramePr>
            <a:graphicFrameLocks noGrp="1"/>
          </p:cNvGraphicFramePr>
          <p:nvPr/>
        </p:nvGraphicFramePr>
        <p:xfrm>
          <a:off x="500063" y="1340767"/>
          <a:ext cx="8358187" cy="4107451"/>
        </p:xfrm>
        <a:graphic>
          <a:graphicData uri="http://schemas.openxmlformats.org/drawingml/2006/table">
            <a:tbl>
              <a:tblPr>
                <a:tableStyleId>{68D230F3-CF80-4859-8CE7-A43EE81993B5}</a:tableStyleId>
              </a:tblPr>
              <a:tblGrid>
                <a:gridCol w="1230312"/>
                <a:gridCol w="1955800"/>
                <a:gridCol w="3008313"/>
                <a:gridCol w="2163762"/>
              </a:tblGrid>
              <a:tr h="11746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dirty="0" smtClean="0">
                          <a:ln>
                            <a:noFill/>
                          </a:ln>
                          <a:effectLst/>
                        </a:rPr>
                        <a:t>ÉV</a:t>
                      </a:r>
                      <a:endParaRPr kumimoji="0" lang="hu-HU" sz="24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endParaRPr>
                    </a:p>
                  </a:txBody>
                  <a:tcPr marL="35069" marR="35069"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dirty="0" smtClean="0">
                          <a:ln>
                            <a:noFill/>
                          </a:ln>
                          <a:effectLst/>
                        </a:rPr>
                        <a:t>Földtani vagyon (</a:t>
                      </a:r>
                      <a:r>
                        <a:rPr kumimoji="0" lang="hu-HU" sz="2400" u="none" strike="noStrike" cap="none" normalizeH="0" baseline="0" dirty="0" err="1" smtClean="0">
                          <a:ln>
                            <a:noFill/>
                          </a:ln>
                          <a:effectLst/>
                        </a:rPr>
                        <a:t>Mt</a:t>
                      </a:r>
                      <a:r>
                        <a:rPr kumimoji="0" lang="hu-HU" sz="2400" u="none" strike="noStrike" cap="none" normalizeH="0" baseline="0" dirty="0" smtClean="0">
                          <a:ln>
                            <a:noFill/>
                          </a:ln>
                          <a:effectLst/>
                        </a:rPr>
                        <a:t>)</a:t>
                      </a:r>
                      <a:endParaRPr kumimoji="0" lang="hu-HU" sz="24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endParaRPr>
                    </a:p>
                  </a:txBody>
                  <a:tcPr marL="35069" marR="35069"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dirty="0" smtClean="0">
                          <a:ln>
                            <a:noFill/>
                          </a:ln>
                          <a:effectLst/>
                        </a:rPr>
                        <a:t>Kitermelhető vagyon        (</a:t>
                      </a:r>
                      <a:r>
                        <a:rPr kumimoji="0" lang="hu-HU" sz="2400" u="none" strike="noStrike" cap="none" normalizeH="0" baseline="0" dirty="0" err="1" smtClean="0">
                          <a:ln>
                            <a:noFill/>
                          </a:ln>
                          <a:effectLst/>
                        </a:rPr>
                        <a:t>Mt</a:t>
                      </a:r>
                      <a:r>
                        <a:rPr kumimoji="0" lang="hu-HU" sz="2400" u="none" strike="noStrike" cap="none" normalizeH="0" baseline="0" dirty="0" smtClean="0">
                          <a:ln>
                            <a:noFill/>
                          </a:ln>
                          <a:effectLst/>
                        </a:rPr>
                        <a:t>)</a:t>
                      </a:r>
                      <a:endParaRPr kumimoji="0" lang="hu-HU" sz="24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endParaRPr>
                    </a:p>
                  </a:txBody>
                  <a:tcPr marL="35069" marR="35069"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dirty="0" smtClean="0">
                          <a:ln>
                            <a:noFill/>
                          </a:ln>
                          <a:effectLst/>
                        </a:rPr>
                        <a:t>Termelés (</a:t>
                      </a:r>
                      <a:r>
                        <a:rPr kumimoji="0" lang="hu-HU" sz="2400" u="none" strike="noStrike" cap="none" normalizeH="0" baseline="0" dirty="0" err="1" smtClean="0">
                          <a:ln>
                            <a:noFill/>
                          </a:ln>
                          <a:effectLst/>
                        </a:rPr>
                        <a:t>Mt</a:t>
                      </a:r>
                      <a:r>
                        <a:rPr kumimoji="0" lang="hu-HU" sz="2400" u="none" strike="noStrike" cap="none" normalizeH="0" baseline="0" dirty="0" smtClean="0">
                          <a:ln>
                            <a:noFill/>
                          </a:ln>
                          <a:effectLst/>
                        </a:rPr>
                        <a:t>)</a:t>
                      </a:r>
                      <a:endParaRPr kumimoji="0" lang="hu-HU" sz="24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endParaRPr>
                    </a:p>
                  </a:txBody>
                  <a:tcPr marL="35069" marR="35069" marT="0" marB="0" anchor="ctr" horzOverflow="overflow"/>
                </a:tc>
              </a:tr>
              <a:tr h="5873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2005</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069" marR="35069"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dirty="0" smtClean="0">
                          <a:ln>
                            <a:noFill/>
                          </a:ln>
                          <a:effectLst/>
                        </a:rPr>
                        <a:t>221,0</a:t>
                      </a:r>
                      <a:endParaRPr kumimoji="0" lang="hu-H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5069" marR="35069"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23,79</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069" marR="35069"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0,90</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069" marR="35069" marT="0" marB="0" anchor="b" horzOverflow="overflow"/>
                </a:tc>
              </a:tr>
              <a:tr h="586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2006</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069" marR="35069"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208,7</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069" marR="35069"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20,72</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069" marR="35069"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0,90</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069" marR="35069" marT="0" marB="0" anchor="b" horzOverflow="overflow"/>
                </a:tc>
              </a:tr>
              <a:tr h="586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2007</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069" marR="35069"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207,9</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069" marR="35069"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19,77</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069" marR="35069"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0,84</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069" marR="35069" marT="0" marB="0" anchor="b" horzOverflow="overflow"/>
                </a:tc>
              </a:tr>
              <a:tr h="5873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2008</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069" marR="35069"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207,0</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069" marR="35069"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19,20</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069" marR="35069"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0,81</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069" marR="35069" marT="0" marB="0" anchor="b" horzOverflow="overflow"/>
                </a:tc>
              </a:tr>
              <a:tr h="586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2009</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069" marR="35069"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205,5</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069" marR="35069"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dirty="0" smtClean="0">
                          <a:ln>
                            <a:noFill/>
                          </a:ln>
                          <a:effectLst/>
                        </a:rPr>
                        <a:t>18,51</a:t>
                      </a:r>
                      <a:endParaRPr kumimoji="0" lang="hu-H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5069" marR="35069"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dirty="0" smtClean="0">
                          <a:ln>
                            <a:noFill/>
                          </a:ln>
                          <a:effectLst/>
                        </a:rPr>
                        <a:t>0,80</a:t>
                      </a:r>
                      <a:endParaRPr kumimoji="0" lang="hu-H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5069" marR="35069" marT="0" marB="0" anchor="b" horzOverflow="overflow"/>
                </a:tc>
              </a:tr>
            </a:tbl>
          </a:graphicData>
        </a:graphic>
      </p:graphicFrame>
      <p:sp>
        <p:nvSpPr>
          <p:cNvPr id="413699"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hu-HU" sz="1800">
              <a:solidFill>
                <a:schemeClr val="tx1"/>
              </a:solidFill>
              <a:effectLst/>
            </a:endParaRPr>
          </a:p>
        </p:txBody>
      </p:sp>
      <p:pic>
        <p:nvPicPr>
          <p:cNvPr id="413700"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
        <p:nvSpPr>
          <p:cNvPr id="6" name="Téglalap 5"/>
          <p:cNvSpPr/>
          <p:nvPr/>
        </p:nvSpPr>
        <p:spPr>
          <a:xfrm>
            <a:off x="2483768" y="0"/>
            <a:ext cx="4537638" cy="646331"/>
          </a:xfrm>
          <a:prstGeom prst="rect">
            <a:avLst/>
          </a:prstGeom>
        </p:spPr>
        <p:txBody>
          <a:bodyPr wrap="square">
            <a:spAutoFit/>
          </a:bodyPr>
          <a:lstStyle/>
          <a:p>
            <a:pPr lvl="0" algn="ctr"/>
            <a:r>
              <a:rPr lang="hu-HU" sz="3600" b="1" dirty="0">
                <a:solidFill>
                  <a:srgbClr val="FF6600"/>
                </a:solidFill>
                <a:effectLst/>
                <a:latin typeface="Times New Roman" pitchFamily="18" charset="0"/>
                <a:cs typeface="Times New Roman" pitchFamily="18" charset="0"/>
              </a:rPr>
              <a:t>Kőolaj</a:t>
            </a:r>
            <a:endParaRPr lang="hu-HU" sz="3600" b="1" dirty="0">
              <a:solidFill>
                <a:srgbClr val="FF6600"/>
              </a:solidFill>
              <a:effectLst/>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idx="4294967295"/>
          </p:nvPr>
        </p:nvSpPr>
        <p:spPr>
          <a:xfrm>
            <a:off x="0" y="188913"/>
            <a:ext cx="3741738" cy="1511300"/>
          </a:xfrm>
        </p:spPr>
        <p:txBody>
          <a:bodyPr wrap="square" lIns="91440" tIns="45720" rIns="91440" bIns="45720" numCol="1" anchorCtr="0" compatLnSpc="1">
            <a:prstTxWarp prst="textNoShape">
              <a:avLst/>
            </a:prstTxWarp>
          </a:bodyPr>
          <a:lstStyle/>
          <a:p>
            <a:r>
              <a:rPr lang="hu-HU" sz="2800" b="1" dirty="0" smtClean="0">
                <a:solidFill>
                  <a:srgbClr val="FF6600"/>
                </a:solidFill>
                <a:latin typeface="Arial" pitchFamily="34" charset="0"/>
              </a:rPr>
              <a:t>Az olajárak alakulása 1990 és 2008 között, </a:t>
            </a:r>
            <a:r>
              <a:rPr lang="hu-HU" sz="2800" b="1" dirty="0" err="1" smtClean="0">
                <a:solidFill>
                  <a:srgbClr val="FF6600"/>
                </a:solidFill>
                <a:latin typeface="Arial" pitchFamily="34" charset="0"/>
              </a:rPr>
              <a:t>Brent</a:t>
            </a:r>
            <a:r>
              <a:rPr lang="hu-HU" sz="2800" b="1" dirty="0" smtClean="0">
                <a:solidFill>
                  <a:srgbClr val="FF6600"/>
                </a:solidFill>
                <a:latin typeface="Arial" pitchFamily="34" charset="0"/>
              </a:rPr>
              <a:t> (USD/hordó)</a:t>
            </a:r>
          </a:p>
        </p:txBody>
      </p:sp>
      <p:graphicFrame>
        <p:nvGraphicFramePr>
          <p:cNvPr id="331874" name="Object 98"/>
          <p:cNvGraphicFramePr>
            <a:graphicFrameLocks noChangeAspect="1"/>
          </p:cNvGraphicFramePr>
          <p:nvPr>
            <p:ph idx="4294967295"/>
          </p:nvPr>
        </p:nvGraphicFramePr>
        <p:xfrm>
          <a:off x="0" y="2060575"/>
          <a:ext cx="5146675" cy="3455988"/>
        </p:xfrm>
        <a:graphic>
          <a:graphicData uri="http://schemas.openxmlformats.org/presentationml/2006/ole">
            <p:oleObj spid="_x0000_s331874" name="Worksheet" r:id="rId3" imgW="3448016" imgH="2828814" progId="Excel.Sheet.8">
              <p:embed/>
            </p:oleObj>
          </a:graphicData>
        </a:graphic>
      </p:graphicFrame>
      <p:graphicFrame>
        <p:nvGraphicFramePr>
          <p:cNvPr id="331779" name="Group 3"/>
          <p:cNvGraphicFramePr>
            <a:graphicFrameLocks noGrp="1"/>
          </p:cNvGraphicFramePr>
          <p:nvPr/>
        </p:nvGraphicFramePr>
        <p:xfrm>
          <a:off x="5111750" y="333375"/>
          <a:ext cx="4032250" cy="6070286"/>
        </p:xfrm>
        <a:graphic>
          <a:graphicData uri="http://schemas.openxmlformats.org/drawingml/2006/table">
            <a:tbl>
              <a:tblPr firstRow="1">
                <a:tableStyleId>{17292A2E-F333-43FB-9621-5CBBE7FDCDCB}</a:tableStyleId>
              </a:tblPr>
              <a:tblGrid>
                <a:gridCol w="696913"/>
                <a:gridCol w="1941512"/>
                <a:gridCol w="1393825"/>
              </a:tblGrid>
              <a:tr h="317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dirty="0" smtClean="0">
                          <a:ln>
                            <a:noFill/>
                          </a:ln>
                          <a:effectLst/>
                        </a:rPr>
                        <a:t>Év</a:t>
                      </a:r>
                      <a:endParaRPr kumimoji="0" lang="hu-HU" sz="1200" b="1" i="0" u="none" strike="noStrike" cap="none" normalizeH="0" baseline="0" dirty="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Nomináláron</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2008-as áron</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1990</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dirty="0" smtClean="0">
                          <a:ln>
                            <a:noFill/>
                          </a:ln>
                          <a:effectLst/>
                        </a:rPr>
                        <a:t>23,73</a:t>
                      </a:r>
                      <a:endParaRPr kumimoji="0" lang="hu-HU" sz="1200" b="1" i="0" u="none" strike="noStrike" cap="none" normalizeH="0" baseline="0" dirty="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39,26</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1991</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20,00</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31,73</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1992</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19,32</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29,74</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1993</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16,97</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25,45</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1994</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15,82</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23,23</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1995</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17,02</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24,29</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1996</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20,67</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28,59</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1997</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19,09</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25,91</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1998</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12,72</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17,32</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1999</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17,97</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23,60</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2000</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28,50</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36,24</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2001</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24,44</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30,14</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2002</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25,02</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30,16</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2003</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28,83</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33,75</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2004</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38,27</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43,61</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2005</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54,52</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60,10</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2006</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65,14</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69,58</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2007</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72,39</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75,14</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2008</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97,26</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97,26</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r>
              <a:tr h="252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2009</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u="none" strike="noStrike" cap="none" normalizeH="0" baseline="0" smtClean="0">
                          <a:ln>
                            <a:noFill/>
                          </a:ln>
                          <a:effectLst/>
                        </a:rPr>
                        <a:t>62,19</a:t>
                      </a:r>
                      <a:endParaRPr kumimoji="0" lang="hu-HU" sz="1200" b="1" i="0" u="none" strike="noStrike" cap="none" normalizeH="0" baseline="0" smtClean="0">
                        <a:ln>
                          <a:noFill/>
                        </a:ln>
                        <a:solidFill>
                          <a:schemeClr val="accent2">
                            <a:lumMod val="20000"/>
                            <a:lumOff val="80000"/>
                          </a:schemeClr>
                        </a:solidFill>
                        <a:effectLst/>
                        <a:latin typeface="Arial"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endParaRPr kumimoji="0" lang="hu-HU" sz="1200" b="1" i="0" u="none" strike="noStrike" cap="none" normalizeH="0" baseline="0" dirty="0" smtClean="0">
                        <a:ln>
                          <a:noFill/>
                        </a:ln>
                        <a:solidFill>
                          <a:schemeClr val="accent2">
                            <a:lumMod val="20000"/>
                            <a:lumOff val="80000"/>
                          </a:schemeClr>
                        </a:solidFill>
                        <a:effectLst/>
                        <a:latin typeface="Times New Roman" pitchFamily="18" charset="0"/>
                      </a:endParaRPr>
                    </a:p>
                  </a:txBody>
                  <a:tcPr anchor="ctr" horzOverflow="overflow"/>
                </a:tc>
              </a:tr>
            </a:tbl>
          </a:graphicData>
        </a:graphic>
      </p:graphicFrame>
      <p:sp>
        <p:nvSpPr>
          <p:cNvPr id="331967" name="Rectangle 94"/>
          <p:cNvSpPr>
            <a:spLocks noChangeArrowheads="1"/>
          </p:cNvSpPr>
          <p:nvPr/>
        </p:nvSpPr>
        <p:spPr bwMode="auto">
          <a:xfrm>
            <a:off x="539750" y="6381750"/>
            <a:ext cx="3414713" cy="244475"/>
          </a:xfrm>
          <a:prstGeom prst="rect">
            <a:avLst/>
          </a:prstGeom>
          <a:noFill/>
          <a:ln w="9525">
            <a:noFill/>
            <a:miter lim="800000"/>
            <a:headEnd/>
            <a:tailEnd/>
          </a:ln>
        </p:spPr>
        <p:txBody>
          <a:bodyPr wrap="none" anchor="ctr">
            <a:spAutoFit/>
          </a:bodyPr>
          <a:lstStyle/>
          <a:p>
            <a:pPr algn="just"/>
            <a:r>
              <a:rPr lang="hu-HU" sz="1000" i="1" dirty="0">
                <a:solidFill>
                  <a:schemeClr val="tx1">
                    <a:lumMod val="95000"/>
                  </a:schemeClr>
                </a:solidFill>
                <a:effectLst/>
                <a:cs typeface="Times New Roman" pitchFamily="18" charset="0"/>
              </a:rPr>
              <a:t>Forrás:</a:t>
            </a:r>
            <a:r>
              <a:rPr lang="hu-HU" sz="1000" dirty="0">
                <a:solidFill>
                  <a:schemeClr val="tx1">
                    <a:lumMod val="95000"/>
                  </a:schemeClr>
                </a:solidFill>
                <a:effectLst/>
                <a:cs typeface="Times New Roman" pitchFamily="18" charset="0"/>
              </a:rPr>
              <a:t> BP </a:t>
            </a:r>
            <a:r>
              <a:rPr lang="hu-HU" sz="1000" dirty="0" err="1">
                <a:solidFill>
                  <a:schemeClr val="tx1">
                    <a:lumMod val="95000"/>
                  </a:schemeClr>
                </a:solidFill>
                <a:effectLst/>
                <a:cs typeface="Times New Roman" pitchFamily="18" charset="0"/>
              </a:rPr>
              <a:t>Statistical</a:t>
            </a:r>
            <a:r>
              <a:rPr lang="hu-HU" sz="1000" dirty="0">
                <a:solidFill>
                  <a:schemeClr val="tx1">
                    <a:lumMod val="95000"/>
                  </a:schemeClr>
                </a:solidFill>
                <a:effectLst/>
                <a:cs typeface="Times New Roman" pitchFamily="18" charset="0"/>
              </a:rPr>
              <a:t> </a:t>
            </a:r>
            <a:r>
              <a:rPr lang="hu-HU" sz="1000" dirty="0" err="1">
                <a:solidFill>
                  <a:schemeClr val="tx1">
                    <a:lumMod val="95000"/>
                  </a:schemeClr>
                </a:solidFill>
                <a:effectLst/>
                <a:cs typeface="Times New Roman" pitchFamily="18" charset="0"/>
              </a:rPr>
              <a:t>Review</a:t>
            </a:r>
            <a:r>
              <a:rPr lang="hu-HU" sz="1000" dirty="0">
                <a:solidFill>
                  <a:schemeClr val="tx1">
                    <a:lumMod val="95000"/>
                  </a:schemeClr>
                </a:solidFill>
                <a:effectLst/>
                <a:cs typeface="Times New Roman" pitchFamily="18" charset="0"/>
              </a:rPr>
              <a:t> of World </a:t>
            </a:r>
            <a:r>
              <a:rPr lang="hu-HU" sz="1000" dirty="0" err="1">
                <a:solidFill>
                  <a:schemeClr val="tx1">
                    <a:lumMod val="95000"/>
                  </a:schemeClr>
                </a:solidFill>
                <a:effectLst/>
                <a:cs typeface="Times New Roman" pitchFamily="18" charset="0"/>
              </a:rPr>
              <a:t>Energy</a:t>
            </a:r>
            <a:r>
              <a:rPr lang="hu-HU" sz="1000" dirty="0">
                <a:solidFill>
                  <a:schemeClr val="tx1">
                    <a:lumMod val="95000"/>
                  </a:schemeClr>
                </a:solidFill>
                <a:effectLst/>
                <a:cs typeface="Times New Roman" pitchFamily="18" charset="0"/>
              </a:rPr>
              <a:t> </a:t>
            </a:r>
            <a:r>
              <a:rPr lang="hu-HU" sz="1000" dirty="0" err="1">
                <a:solidFill>
                  <a:schemeClr val="tx1">
                    <a:lumMod val="95000"/>
                  </a:schemeClr>
                </a:solidFill>
                <a:effectLst/>
                <a:cs typeface="Times New Roman" pitchFamily="18" charset="0"/>
              </a:rPr>
              <a:t>June</a:t>
            </a:r>
            <a:r>
              <a:rPr lang="hu-HU" sz="1000" dirty="0">
                <a:solidFill>
                  <a:schemeClr val="tx1">
                    <a:lumMod val="95000"/>
                  </a:schemeClr>
                </a:solidFill>
                <a:effectLst/>
                <a:cs typeface="Times New Roman" pitchFamily="18" charset="0"/>
              </a:rPr>
              <a:t> 2009.</a:t>
            </a:r>
            <a:endParaRPr lang="hu-HU" sz="1800" dirty="0">
              <a:solidFill>
                <a:schemeClr val="tx1">
                  <a:lumMod val="95000"/>
                </a:schemeClr>
              </a:solidFill>
              <a:effectLst/>
            </a:endParaRPr>
          </a:p>
        </p:txBody>
      </p:sp>
      <p:pic>
        <p:nvPicPr>
          <p:cNvPr id="331968" name="Picture 5" descr="logokicsibb"/>
          <p:cNvPicPr>
            <a:picLocks noChangeAspect="1" noChangeArrowheads="1"/>
          </p:cNvPicPr>
          <p:nvPr/>
        </p:nvPicPr>
        <p:blipFill>
          <a:blip r:embed="rId4"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1295400" y="188913"/>
            <a:ext cx="7848600" cy="863600"/>
          </a:xfrm>
        </p:spPr>
        <p:txBody>
          <a:bodyPr wrap="square" lIns="91440" tIns="45720" rIns="91440" bIns="45720" numCol="1" anchorCtr="0" compatLnSpc="1">
            <a:prstTxWarp prst="textNoShape">
              <a:avLst/>
            </a:prstTxWarp>
          </a:bodyPr>
          <a:lstStyle/>
          <a:p>
            <a:r>
              <a:rPr lang="hu-HU" sz="2800" b="1" smtClean="0">
                <a:solidFill>
                  <a:srgbClr val="FF6600"/>
                </a:solidFill>
                <a:latin typeface="Arial" pitchFamily="34" charset="0"/>
              </a:rPr>
              <a:t>A világ bizonyított regionális eloszlása (%)</a:t>
            </a:r>
            <a:br>
              <a:rPr lang="hu-HU" sz="2800" b="1" smtClean="0">
                <a:solidFill>
                  <a:srgbClr val="FF6600"/>
                </a:solidFill>
                <a:latin typeface="Arial" pitchFamily="34" charset="0"/>
              </a:rPr>
            </a:br>
            <a:endParaRPr lang="hu-HU" sz="2800" b="1" smtClean="0">
              <a:solidFill>
                <a:srgbClr val="FF6600"/>
              </a:solidFill>
              <a:latin typeface="Arial" pitchFamily="34" charset="0"/>
            </a:endParaRPr>
          </a:p>
        </p:txBody>
      </p:sp>
      <p:graphicFrame>
        <p:nvGraphicFramePr>
          <p:cNvPr id="52268" name="Group 44"/>
          <p:cNvGraphicFramePr>
            <a:graphicFrameLocks noGrp="1"/>
          </p:cNvGraphicFramePr>
          <p:nvPr>
            <p:ph type="tbl" idx="4294967295"/>
          </p:nvPr>
        </p:nvGraphicFramePr>
        <p:xfrm>
          <a:off x="0" y="1412875"/>
          <a:ext cx="7772400" cy="4108769"/>
        </p:xfrm>
        <a:graphic>
          <a:graphicData uri="http://schemas.openxmlformats.org/drawingml/2006/table">
            <a:tbl>
              <a:tblPr firstRow="1">
                <a:tableStyleId>{17292A2E-F333-43FB-9621-5CBBE7FDCDCB}</a:tableStyleId>
              </a:tblPr>
              <a:tblGrid>
                <a:gridCol w="2590800"/>
                <a:gridCol w="2590800"/>
                <a:gridCol w="2590800"/>
              </a:tblGrid>
              <a:tr h="5334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endParaRPr kumimoji="0" lang="hu-HU" sz="28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hu-HU" sz="2000" u="none" strike="noStrike" cap="none" normalizeH="0" baseline="0" smtClean="0">
                          <a:ln>
                            <a:noFill/>
                          </a:ln>
                          <a:effectLst/>
                        </a:rPr>
                        <a:t>Kőolaj</a:t>
                      </a:r>
                      <a:endParaRPr kumimoji="0" lang="hu-HU" sz="2000" b="1" i="0" u="none" strike="noStrike" cap="none" normalizeH="0" baseline="0" smtClean="0">
                        <a:ln>
                          <a:noFill/>
                        </a:ln>
                        <a:solidFill>
                          <a:schemeClr val="accent2"/>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hu-HU" sz="2000" u="none" strike="noStrike" cap="none" normalizeH="0" baseline="0" dirty="0" smtClean="0">
                          <a:ln>
                            <a:noFill/>
                          </a:ln>
                          <a:effectLst/>
                        </a:rPr>
                        <a:t>Földgáz</a:t>
                      </a:r>
                      <a:endParaRPr kumimoji="0" lang="hu-HU" sz="2000" b="1" i="0" u="none" strike="noStrike" cap="none" normalizeH="0" baseline="0" dirty="0" smtClean="0">
                        <a:ln>
                          <a:noFill/>
                        </a:ln>
                        <a:solidFill>
                          <a:schemeClr val="accent2"/>
                        </a:solidFill>
                        <a:effectLst/>
                        <a:latin typeface="Arial" pitchFamily="34" charset="0"/>
                      </a:endParaRPr>
                    </a:p>
                  </a:txBody>
                  <a:tcPr horzOverflow="overflow"/>
                </a:tc>
              </a:tr>
              <a:tr h="53181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hu-HU" sz="2000" u="none" strike="noStrike" cap="none" normalizeH="0" baseline="0" dirty="0" smtClean="0">
                          <a:ln>
                            <a:noFill/>
                          </a:ln>
                          <a:effectLst/>
                        </a:rPr>
                        <a:t>Közel-kelet</a:t>
                      </a:r>
                      <a:endParaRPr kumimoji="0" lang="hu-HU" sz="2000" b="1"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hu-HU" sz="2000" u="none" strike="noStrike" cap="none" normalizeH="0" baseline="0" smtClean="0">
                          <a:ln>
                            <a:noFill/>
                          </a:ln>
                          <a:effectLst/>
                        </a:rPr>
                        <a:t>61,4</a:t>
                      </a:r>
                      <a:endParaRPr kumimoji="0" lang="hu-HU" sz="2000" b="1" i="0" u="none" strike="noStrike" cap="none" normalizeH="0" baseline="0" smtClean="0">
                        <a:ln>
                          <a:noFill/>
                        </a:ln>
                        <a:solidFill>
                          <a:schemeClr val="tx1"/>
                        </a:solidFill>
                        <a:effectLst/>
                        <a:latin typeface="Arial"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hu-HU" sz="2000" u="none" strike="noStrike" cap="none" normalizeH="0" baseline="0" smtClean="0">
                          <a:ln>
                            <a:noFill/>
                          </a:ln>
                          <a:effectLst/>
                        </a:rPr>
                        <a:t>40,5</a:t>
                      </a:r>
                      <a:endParaRPr kumimoji="0" lang="hu-HU" sz="2000" b="1" i="0" u="none" strike="noStrike" cap="none" normalizeH="0" baseline="0" smtClean="0">
                        <a:ln>
                          <a:noFill/>
                        </a:ln>
                        <a:solidFill>
                          <a:schemeClr val="tx1"/>
                        </a:solidFill>
                        <a:effectLst/>
                        <a:latin typeface="Arial" pitchFamily="34" charset="0"/>
                      </a:endParaRPr>
                    </a:p>
                  </a:txBody>
                  <a:tcPr marL="0" marR="0" marT="0" marB="0" anchor="ctr" horzOverflow="overflow"/>
                </a:tc>
              </a:tr>
              <a:tr h="6477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hu-HU" sz="2000" u="none" strike="noStrike" cap="none" normalizeH="0" baseline="0" smtClean="0">
                          <a:ln>
                            <a:noFill/>
                          </a:ln>
                          <a:effectLst/>
                        </a:rPr>
                        <a:t>Európa, Oroszország, és utódállamai</a:t>
                      </a:r>
                      <a:endParaRPr kumimoji="0" lang="hu-HU" sz="2000" b="1"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hu-HU" sz="2000" u="none" strike="noStrike" cap="none" normalizeH="0" baseline="0" smtClean="0">
                          <a:ln>
                            <a:noFill/>
                          </a:ln>
                          <a:effectLst/>
                        </a:rPr>
                        <a:t>12,0</a:t>
                      </a:r>
                      <a:endParaRPr kumimoji="0" lang="hu-HU" sz="2000" b="1" i="0" u="none" strike="noStrike" cap="none" normalizeH="0" baseline="0" smtClean="0">
                        <a:ln>
                          <a:noFill/>
                        </a:ln>
                        <a:solidFill>
                          <a:schemeClr val="tx1"/>
                        </a:solidFill>
                        <a:effectLst/>
                        <a:latin typeface="Arial"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hu-HU" sz="2000" u="none" strike="noStrike" cap="none" normalizeH="0" baseline="0" smtClean="0">
                          <a:ln>
                            <a:noFill/>
                          </a:ln>
                          <a:effectLst/>
                        </a:rPr>
                        <a:t>35,3</a:t>
                      </a:r>
                      <a:endParaRPr kumimoji="0" lang="hu-HU" sz="2000" b="1" i="0" u="none" strike="noStrike" cap="none" normalizeH="0" baseline="0" smtClean="0">
                        <a:ln>
                          <a:noFill/>
                        </a:ln>
                        <a:solidFill>
                          <a:schemeClr val="tx1"/>
                        </a:solidFill>
                        <a:effectLst/>
                        <a:latin typeface="Arial" pitchFamily="34" charset="0"/>
                      </a:endParaRPr>
                    </a:p>
                  </a:txBody>
                  <a:tcPr marL="0" marR="0" marT="0" marB="0" anchor="ctr" horzOverflow="overflow"/>
                </a:tc>
              </a:tr>
              <a:tr h="53181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hu-HU" sz="2000" u="none" strike="noStrike" cap="none" normalizeH="0" baseline="0" smtClean="0">
                          <a:ln>
                            <a:noFill/>
                          </a:ln>
                          <a:effectLst/>
                        </a:rPr>
                        <a:t>Afrika</a:t>
                      </a:r>
                      <a:endParaRPr kumimoji="0" lang="hu-HU" sz="2000" b="1"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hu-HU" sz="2000" u="none" strike="noStrike" cap="none" normalizeH="0" baseline="0" smtClean="0">
                          <a:ln>
                            <a:noFill/>
                          </a:ln>
                          <a:effectLst/>
                        </a:rPr>
                        <a:t>9,7</a:t>
                      </a:r>
                      <a:endParaRPr kumimoji="0" lang="hu-HU" sz="2000" b="1" i="0" u="none" strike="noStrike" cap="none" normalizeH="0" baseline="0" smtClean="0">
                        <a:ln>
                          <a:noFill/>
                        </a:ln>
                        <a:solidFill>
                          <a:schemeClr val="tx1"/>
                        </a:solidFill>
                        <a:effectLst/>
                        <a:latin typeface="Arial"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hu-HU" sz="2000" u="none" strike="noStrike" cap="none" normalizeH="0" baseline="0" smtClean="0">
                          <a:ln>
                            <a:noFill/>
                          </a:ln>
                          <a:effectLst/>
                        </a:rPr>
                        <a:t>7,8</a:t>
                      </a:r>
                      <a:endParaRPr kumimoji="0" lang="hu-HU" sz="2000" b="1" i="0" u="none" strike="noStrike" cap="none" normalizeH="0" baseline="0" smtClean="0">
                        <a:ln>
                          <a:noFill/>
                        </a:ln>
                        <a:solidFill>
                          <a:schemeClr val="tx1"/>
                        </a:solidFill>
                        <a:effectLst/>
                        <a:latin typeface="Arial" pitchFamily="34" charset="0"/>
                      </a:endParaRPr>
                    </a:p>
                  </a:txBody>
                  <a:tcPr marL="0" marR="0" marT="0" marB="0" anchor="ctr" horzOverflow="overflow"/>
                </a:tc>
              </a:tr>
              <a:tr h="5778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hu-HU" sz="2000" u="none" strike="noStrike" cap="none" normalizeH="0" baseline="0" smtClean="0">
                          <a:ln>
                            <a:noFill/>
                          </a:ln>
                          <a:effectLst/>
                        </a:rPr>
                        <a:t>Közép- és Dél Amerika</a:t>
                      </a:r>
                      <a:endParaRPr kumimoji="0" lang="hu-HU" sz="2000" b="1"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hu-HU" sz="2000" u="none" strike="noStrike" cap="none" normalizeH="0" baseline="0" smtClean="0">
                          <a:ln>
                            <a:noFill/>
                          </a:ln>
                          <a:effectLst/>
                        </a:rPr>
                        <a:t>8,5</a:t>
                      </a:r>
                      <a:endParaRPr kumimoji="0" lang="hu-HU" sz="2000" b="1" i="0" u="none" strike="noStrike" cap="none" normalizeH="0" baseline="0" smtClean="0">
                        <a:ln>
                          <a:noFill/>
                        </a:ln>
                        <a:solidFill>
                          <a:schemeClr val="tx1"/>
                        </a:solidFill>
                        <a:effectLst/>
                        <a:latin typeface="Arial"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hu-HU" sz="2000" u="none" strike="noStrike" cap="none" normalizeH="0" baseline="0" smtClean="0">
                          <a:ln>
                            <a:noFill/>
                          </a:ln>
                          <a:effectLst/>
                        </a:rPr>
                        <a:t>3,8</a:t>
                      </a:r>
                      <a:endParaRPr kumimoji="0" lang="hu-HU" sz="2000" b="1" i="0" u="none" strike="noStrike" cap="none" normalizeH="0" baseline="0" smtClean="0">
                        <a:ln>
                          <a:noFill/>
                        </a:ln>
                        <a:solidFill>
                          <a:schemeClr val="tx1"/>
                        </a:solidFill>
                        <a:effectLst/>
                        <a:latin typeface="Arial" pitchFamily="34" charset="0"/>
                      </a:endParaRPr>
                    </a:p>
                  </a:txBody>
                  <a:tcPr marL="0" marR="0" marT="0" marB="0" anchor="ctr" horzOverflow="overflow"/>
                </a:tc>
              </a:tr>
              <a:tr h="53181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hu-HU" sz="2000" u="none" strike="noStrike" cap="none" normalizeH="0" baseline="0" smtClean="0">
                          <a:ln>
                            <a:noFill/>
                          </a:ln>
                          <a:effectLst/>
                        </a:rPr>
                        <a:t>Észak Amerika</a:t>
                      </a:r>
                      <a:endParaRPr kumimoji="0" lang="hu-HU" sz="2000" b="1"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hu-HU" sz="2000" u="none" strike="noStrike" cap="none" normalizeH="0" baseline="0" smtClean="0">
                          <a:ln>
                            <a:noFill/>
                          </a:ln>
                          <a:effectLst/>
                        </a:rPr>
                        <a:t>5,0</a:t>
                      </a:r>
                      <a:endParaRPr kumimoji="0" lang="hu-HU" sz="2000" b="1" i="0" u="none" strike="noStrike" cap="none" normalizeH="0" baseline="0" smtClean="0">
                        <a:ln>
                          <a:noFill/>
                        </a:ln>
                        <a:solidFill>
                          <a:schemeClr val="tx1"/>
                        </a:solidFill>
                        <a:effectLst/>
                        <a:latin typeface="Arial"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hu-HU" sz="2000" u="none" strike="noStrike" cap="none" normalizeH="0" baseline="0" smtClean="0">
                          <a:ln>
                            <a:noFill/>
                          </a:ln>
                          <a:effectLst/>
                        </a:rPr>
                        <a:t>4,4</a:t>
                      </a:r>
                      <a:endParaRPr kumimoji="0" lang="hu-HU" sz="2000" b="1" i="0" u="none" strike="noStrike" cap="none" normalizeH="0" baseline="0" smtClean="0">
                        <a:ln>
                          <a:noFill/>
                        </a:ln>
                        <a:solidFill>
                          <a:schemeClr val="tx1"/>
                        </a:solidFill>
                        <a:effectLst/>
                        <a:latin typeface="Arial" pitchFamily="34" charset="0"/>
                      </a:endParaRPr>
                    </a:p>
                  </a:txBody>
                  <a:tcPr marL="0" marR="0" marT="0" marB="0" anchor="ctr" horzOverflow="overflow"/>
                </a:tc>
              </a:tr>
              <a:tr h="5778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hu-HU" sz="2000" u="none" strike="noStrike" cap="none" normalizeH="0" baseline="0" smtClean="0">
                          <a:ln>
                            <a:noFill/>
                          </a:ln>
                          <a:effectLst/>
                        </a:rPr>
                        <a:t>Délkelet Ázsia, Ausztrália</a:t>
                      </a:r>
                      <a:endParaRPr kumimoji="0" lang="hu-HU" sz="2000" b="1"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hu-HU" sz="2000" u="none" strike="noStrike" cap="none" normalizeH="0" baseline="0" smtClean="0">
                          <a:ln>
                            <a:noFill/>
                          </a:ln>
                          <a:effectLst/>
                        </a:rPr>
                        <a:t>3,4</a:t>
                      </a:r>
                      <a:endParaRPr kumimoji="0" lang="hu-HU" sz="2000" b="1" i="0" u="none" strike="noStrike" cap="none" normalizeH="0" baseline="0" smtClean="0">
                        <a:ln>
                          <a:noFill/>
                        </a:ln>
                        <a:solidFill>
                          <a:schemeClr val="tx1"/>
                        </a:solidFill>
                        <a:effectLst/>
                        <a:latin typeface="Arial"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hu-HU" sz="2000" u="none" strike="noStrike" cap="none" normalizeH="0" baseline="0" dirty="0" smtClean="0">
                          <a:ln>
                            <a:noFill/>
                          </a:ln>
                          <a:effectLst/>
                        </a:rPr>
                        <a:t>8,2</a:t>
                      </a:r>
                      <a:endParaRPr kumimoji="0" lang="hu-HU" sz="2000" b="1" i="0" u="none" strike="noStrike" cap="none" normalizeH="0" baseline="0" dirty="0" smtClean="0">
                        <a:ln>
                          <a:noFill/>
                        </a:ln>
                        <a:solidFill>
                          <a:schemeClr val="tx1"/>
                        </a:solidFill>
                        <a:effectLst/>
                        <a:latin typeface="Arial" pitchFamily="34" charset="0"/>
                      </a:endParaRPr>
                    </a:p>
                  </a:txBody>
                  <a:tcPr marL="0" marR="0" marT="0" marB="0" anchor="ctr" horzOverflow="overflow"/>
                </a:tc>
              </a:tr>
            </a:tbl>
          </a:graphicData>
        </a:graphic>
      </p:graphicFrame>
      <p:pic>
        <p:nvPicPr>
          <p:cNvPr id="415780"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2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idx="4294967295"/>
          </p:nvPr>
        </p:nvSpPr>
        <p:spPr>
          <a:xfrm>
            <a:off x="755650" y="0"/>
            <a:ext cx="8388350" cy="957263"/>
          </a:xfrm>
        </p:spPr>
        <p:txBody>
          <a:bodyPr wrap="square" lIns="91440" tIns="45720" rIns="91440" bIns="45720" numCol="1" anchorCtr="0" compatLnSpc="1">
            <a:prstTxWarp prst="textNoShape">
              <a:avLst/>
            </a:prstTxWarp>
          </a:bodyPr>
          <a:lstStyle/>
          <a:p>
            <a:r>
              <a:rPr lang="hu-HU" sz="2800" b="1" dirty="0" smtClean="0">
                <a:solidFill>
                  <a:srgbClr val="FF6600"/>
                </a:solidFill>
                <a:latin typeface="Arial" pitchFamily="34" charset="0"/>
              </a:rPr>
              <a:t>Oroszország számokban –</a:t>
            </a:r>
            <a:br>
              <a:rPr lang="hu-HU" sz="2800" b="1" dirty="0" smtClean="0">
                <a:solidFill>
                  <a:srgbClr val="FF6600"/>
                </a:solidFill>
                <a:latin typeface="Arial" pitchFamily="34" charset="0"/>
              </a:rPr>
            </a:br>
            <a:r>
              <a:rPr lang="hu-HU" sz="2800" b="1" dirty="0" smtClean="0">
                <a:solidFill>
                  <a:srgbClr val="FF6600"/>
                </a:solidFill>
                <a:latin typeface="Arial" pitchFamily="34" charset="0"/>
              </a:rPr>
              <a:t>„Oroszország nagyobb a szakadéknál?”</a:t>
            </a:r>
          </a:p>
        </p:txBody>
      </p:sp>
      <p:sp>
        <p:nvSpPr>
          <p:cNvPr id="416770" name="Rectangle 3"/>
          <p:cNvSpPr>
            <a:spLocks noGrp="1" noChangeArrowheads="1"/>
          </p:cNvSpPr>
          <p:nvPr>
            <p:ph idx="4294967295"/>
          </p:nvPr>
        </p:nvSpPr>
        <p:spPr>
          <a:xfrm>
            <a:off x="1371600" y="1557338"/>
            <a:ext cx="7772400" cy="4538662"/>
          </a:xfrm>
          <a:solidFill>
            <a:schemeClr val="bg2">
              <a:alpha val="50195"/>
            </a:schemeClr>
          </a:solidFill>
          <a:ln w="57150" cmpd="thickThin">
            <a:noFill/>
          </a:ln>
          <a:effectLst>
            <a:outerShdw blurRad="76200" dist="12700" dir="8100000" sy="-23000" kx="800400" algn="br" rotWithShape="0">
              <a:prstClr val="black">
                <a:alpha val="20000"/>
              </a:prstClr>
            </a:outerShdw>
          </a:effectLst>
          <a:scene3d>
            <a:camera prst="orthographicFront"/>
            <a:lightRig rig="threePt" dir="t"/>
          </a:scene3d>
          <a:sp3d>
            <a:bevelT prst="relaxedInset"/>
          </a:sp3d>
        </p:spPr>
        <p:txBody>
          <a:bodyPr/>
          <a:lstStyle/>
          <a:p>
            <a:pPr>
              <a:lnSpc>
                <a:spcPct val="90000"/>
              </a:lnSpc>
            </a:pPr>
            <a:r>
              <a:rPr lang="hu-HU" dirty="0" smtClean="0">
                <a:latin typeface="Arial" pitchFamily="34" charset="0"/>
                <a:cs typeface="Arial" pitchFamily="34" charset="0"/>
              </a:rPr>
              <a:t>Világ legnagyobb területű állama</a:t>
            </a:r>
          </a:p>
          <a:p>
            <a:pPr lvl="1">
              <a:lnSpc>
                <a:spcPct val="90000"/>
              </a:lnSpc>
              <a:buFontTx/>
              <a:buNone/>
            </a:pPr>
            <a:r>
              <a:rPr lang="hu-HU" dirty="0" smtClean="0">
                <a:latin typeface="Arial" pitchFamily="34" charset="0"/>
                <a:cs typeface="Arial" pitchFamily="34" charset="0"/>
              </a:rPr>
              <a:t>-	17 075 400 km2 (majdnem 2x USA vagy Kanada, 180x Magyarország)</a:t>
            </a:r>
          </a:p>
          <a:p>
            <a:pPr lvl="1">
              <a:lnSpc>
                <a:spcPct val="90000"/>
              </a:lnSpc>
              <a:buFontTx/>
              <a:buNone/>
            </a:pPr>
            <a:r>
              <a:rPr lang="hu-HU" dirty="0" smtClean="0">
                <a:latin typeface="Arial" pitchFamily="34" charset="0"/>
                <a:cs typeface="Arial" pitchFamily="34" charset="0"/>
              </a:rPr>
              <a:t>-	9 időzóna</a:t>
            </a:r>
          </a:p>
          <a:p>
            <a:pPr lvl="1">
              <a:lnSpc>
                <a:spcPct val="90000"/>
              </a:lnSpc>
              <a:buFontTx/>
              <a:buNone/>
            </a:pPr>
            <a:r>
              <a:rPr lang="hu-HU" dirty="0" smtClean="0">
                <a:latin typeface="Arial" pitchFamily="34" charset="0"/>
                <a:cs typeface="Arial" pitchFamily="34" charset="0"/>
              </a:rPr>
              <a:t>-	Legtávolabbi pontok távolsága: 8000 km</a:t>
            </a:r>
          </a:p>
          <a:p>
            <a:pPr>
              <a:lnSpc>
                <a:spcPct val="90000"/>
              </a:lnSpc>
            </a:pPr>
            <a:r>
              <a:rPr lang="hu-HU" dirty="0" smtClean="0">
                <a:latin typeface="Arial" pitchFamily="34" charset="0"/>
                <a:cs typeface="Arial" pitchFamily="34" charset="0"/>
              </a:rPr>
              <a:t>Világ 8. legnagyobb népességű állama (2008)</a:t>
            </a:r>
          </a:p>
          <a:p>
            <a:pPr>
              <a:lnSpc>
                <a:spcPct val="90000"/>
              </a:lnSpc>
            </a:pPr>
            <a:r>
              <a:rPr lang="hu-HU" dirty="0" smtClean="0">
                <a:latin typeface="Arial" pitchFamily="34" charset="0"/>
                <a:cs typeface="Arial" pitchFamily="34" charset="0"/>
              </a:rPr>
              <a:t>Világ 7. legnagyobb GDP-vel rendelkező gazdasága (PPP-alapon, 2009)</a:t>
            </a:r>
          </a:p>
          <a:p>
            <a:pPr>
              <a:lnSpc>
                <a:spcPct val="90000"/>
              </a:lnSpc>
            </a:pPr>
            <a:endParaRPr lang="hu-HU" dirty="0" smtClean="0">
              <a:latin typeface="Arial" pitchFamily="34" charset="0"/>
              <a:cs typeface="Arial" pitchFamily="34" charset="0"/>
            </a:endParaRPr>
          </a:p>
        </p:txBody>
      </p:sp>
      <p:pic>
        <p:nvPicPr>
          <p:cNvPr id="416771"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ChangeArrowheads="1"/>
          </p:cNvSpPr>
          <p:nvPr/>
        </p:nvSpPr>
        <p:spPr bwMode="auto">
          <a:xfrm>
            <a:off x="827088" y="0"/>
            <a:ext cx="8066087" cy="836613"/>
          </a:xfrm>
          <a:prstGeom prst="rect">
            <a:avLst/>
          </a:prstGeom>
          <a:noFill/>
          <a:ln w="9525">
            <a:noFill/>
            <a:miter lim="800000"/>
            <a:headEnd/>
            <a:tailEnd/>
          </a:ln>
          <a:effectLst/>
        </p:spPr>
        <p:txBody>
          <a:bodyPr anchor="b"/>
          <a:lstStyle/>
          <a:p>
            <a:r>
              <a:rPr lang="hu-HU" sz="2400" b="1">
                <a:solidFill>
                  <a:srgbClr val="FF6600"/>
                </a:solidFill>
                <a:effectLst/>
              </a:rPr>
              <a:t>Legnagyobb külföldi tőkebefektetők Oroszországban 2009 márciusában, állományadatok alapján</a:t>
            </a:r>
          </a:p>
        </p:txBody>
      </p:sp>
      <p:graphicFrame>
        <p:nvGraphicFramePr>
          <p:cNvPr id="358404" name="Object 4"/>
          <p:cNvGraphicFramePr>
            <a:graphicFrameLocks noChangeAspect="1"/>
          </p:cNvGraphicFramePr>
          <p:nvPr/>
        </p:nvGraphicFramePr>
        <p:xfrm>
          <a:off x="971550" y="1341438"/>
          <a:ext cx="7451725" cy="5016500"/>
        </p:xfrm>
        <a:graphic>
          <a:graphicData uri="http://schemas.openxmlformats.org/presentationml/2006/ole">
            <p:oleObj spid="_x0000_s358404" name="Worksheet" r:id="rId3" imgW="5800641" imgH="3838487" progId="Excel.Sheet.8">
              <p:embed/>
            </p:oleObj>
          </a:graphicData>
        </a:graphic>
      </p:graphicFrame>
      <p:pic>
        <p:nvPicPr>
          <p:cNvPr id="358407" name="Picture 5" descr="logokicsibb"/>
          <p:cNvPicPr>
            <a:picLocks noChangeAspect="1" noChangeArrowheads="1"/>
          </p:cNvPicPr>
          <p:nvPr/>
        </p:nvPicPr>
        <p:blipFill>
          <a:blip r:embed="rId4"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r>
              <a:rPr lang="hu-HU" smtClean="0"/>
              <a:t>KIINDULÓ  GONDOLAT</a:t>
            </a:r>
            <a:endParaRPr lang="hu-HU" dirty="0"/>
          </a:p>
        </p:txBody>
      </p:sp>
      <p:sp>
        <p:nvSpPr>
          <p:cNvPr id="390147" name="Rectangle 3"/>
          <p:cNvSpPr>
            <a:spLocks noGrp="1" noChangeArrowheads="1"/>
          </p:cNvSpPr>
          <p:nvPr>
            <p:ph sz="half" idx="1"/>
          </p:nvPr>
        </p:nvSpPr>
        <p:spPr/>
        <p:txBody>
          <a:bodyPr/>
          <a:lstStyle/>
          <a:p>
            <a:r>
              <a:rPr lang="hu-HU" smtClean="0"/>
              <a:t>	</a:t>
            </a:r>
          </a:p>
          <a:p>
            <a:r>
              <a:rPr lang="hu-HU" smtClean="0"/>
              <a:t>Amióta a nyersanyagellátás és felhasználás összhangjának megteremtéséhez külföldi erőforrás bevonása is szükséges, az ellátás nem egyszerűen gazdasági, hanem biztonságpolitikai, hatalmi, politikai kérdés, mely legfontosabb eleme a termelés és import helyes arányának megteremtése.</a:t>
            </a:r>
            <a:endParaRPr lang="hu-HU" dirty="0"/>
          </a:p>
        </p:txBody>
      </p:sp>
      <p:sp>
        <p:nvSpPr>
          <p:cNvPr id="7" name="Tartalom helye 6"/>
          <p:cNvSpPr>
            <a:spLocks noGrp="1"/>
          </p:cNvSpPr>
          <p:nvPr>
            <p:ph sz="half" idx="2"/>
          </p:nvPr>
        </p:nvSpPr>
        <p:spPr/>
        <p:txBody>
          <a:bodyPr/>
          <a:lstStyle/>
          <a:p>
            <a:endParaRPr lang="hu-HU"/>
          </a:p>
        </p:txBody>
      </p:sp>
      <p:pic>
        <p:nvPicPr>
          <p:cNvPr id="19461"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6"/>
          <p:cNvGraphicFramePr>
            <a:graphicFrameLocks/>
          </p:cNvGraphicFramePr>
          <p:nvPr/>
        </p:nvGraphicFramePr>
        <p:xfrm>
          <a:off x="546486" y="338810"/>
          <a:ext cx="8124411" cy="5964236"/>
        </p:xfrm>
        <a:graphic>
          <a:graphicData uri="http://schemas.openxmlformats.org/drawingml/2006/chart">
            <c:chart xmlns:c="http://schemas.openxmlformats.org/drawingml/2006/chart" xmlns:r="http://schemas.openxmlformats.org/officeDocument/2006/relationships" r:id="rId2"/>
          </a:graphicData>
        </a:graphic>
      </p:graphicFrame>
      <p:pic>
        <p:nvPicPr>
          <p:cNvPr id="418819" name="Picture 5" descr="logokicsibb"/>
          <p:cNvPicPr>
            <a:picLocks noChangeAspect="1" noChangeArrowheads="1"/>
          </p:cNvPicPr>
          <p:nvPr/>
        </p:nvPicPr>
        <p:blipFill>
          <a:blip r:embed="rId3"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idx="4294967295"/>
          </p:nvPr>
        </p:nvSpPr>
        <p:spPr>
          <a:xfrm>
            <a:off x="684213" y="0"/>
            <a:ext cx="8459787" cy="836613"/>
          </a:xfrm>
        </p:spPr>
        <p:txBody>
          <a:bodyPr wrap="square" lIns="91440" tIns="45720" rIns="91440" bIns="45720" numCol="1" anchorCtr="0" compatLnSpc="1">
            <a:prstTxWarp prst="textNoShape">
              <a:avLst/>
            </a:prstTxWarp>
          </a:bodyPr>
          <a:lstStyle/>
          <a:p>
            <a:r>
              <a:rPr lang="hu-HU" sz="3200" b="1" dirty="0" smtClean="0">
                <a:solidFill>
                  <a:srgbClr val="FF6600"/>
                </a:solidFill>
                <a:latin typeface="Arial" pitchFamily="34" charset="0"/>
              </a:rPr>
              <a:t>Földgázellátás Magyarországon</a:t>
            </a:r>
          </a:p>
        </p:txBody>
      </p:sp>
      <p:pic>
        <p:nvPicPr>
          <p:cNvPr id="249860" name="Picture 4"/>
          <p:cNvPicPr>
            <a:picLocks noGrp="1" noChangeAspect="1" noChangeArrowheads="1"/>
          </p:cNvPicPr>
          <p:nvPr>
            <p:ph idx="4294967295"/>
          </p:nvPr>
        </p:nvPicPr>
        <p:blipFill>
          <a:blip r:embed="rId2" cstate="print"/>
          <a:srcRect/>
          <a:stretch>
            <a:fillRect/>
          </a:stretch>
        </p:blipFill>
        <p:spPr>
          <a:xfrm>
            <a:off x="1152525" y="981075"/>
            <a:ext cx="7991475" cy="4897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19843" name="Text Box 6"/>
          <p:cNvSpPr txBox="1">
            <a:spLocks noChangeArrowheads="1"/>
          </p:cNvSpPr>
          <p:nvPr/>
        </p:nvSpPr>
        <p:spPr bwMode="auto">
          <a:xfrm>
            <a:off x="3203848" y="1988840"/>
            <a:ext cx="3224212" cy="457200"/>
          </a:xfrm>
          <a:prstGeom prst="rect">
            <a:avLst/>
          </a:prstGeom>
          <a:noFill/>
          <a:ln w="9525">
            <a:noFill/>
            <a:miter lim="800000"/>
            <a:headEnd/>
            <a:tailEnd/>
          </a:ln>
        </p:spPr>
        <p:txBody>
          <a:bodyPr wrap="none">
            <a:spAutoFit/>
          </a:bodyPr>
          <a:lstStyle/>
          <a:p>
            <a:r>
              <a:rPr lang="hu-HU" sz="2400" b="1" dirty="0">
                <a:solidFill>
                  <a:srgbClr val="FF0000"/>
                </a:solidFill>
                <a:effectLst/>
                <a:latin typeface="Times New Roman" pitchFamily="18" charset="0"/>
              </a:rPr>
              <a:t>Növekvő import-függés</a:t>
            </a:r>
          </a:p>
        </p:txBody>
      </p:sp>
      <p:pic>
        <p:nvPicPr>
          <p:cNvPr id="419844" name="Picture 5" descr="logokicsibb"/>
          <p:cNvPicPr>
            <a:picLocks noChangeAspect="1" noChangeArrowheads="1"/>
          </p:cNvPicPr>
          <p:nvPr/>
        </p:nvPicPr>
        <p:blipFill>
          <a:blip r:embed="rId3"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907" name="Rectangle 27"/>
          <p:cNvSpPr>
            <a:spLocks noGrp="1" noChangeArrowheads="1"/>
          </p:cNvSpPr>
          <p:nvPr>
            <p:ph type="title" idx="4294967295"/>
          </p:nvPr>
        </p:nvSpPr>
        <p:spPr>
          <a:xfrm>
            <a:off x="1371600" y="0"/>
            <a:ext cx="7772400" cy="792163"/>
          </a:xfrm>
        </p:spPr>
        <p:txBody>
          <a:bodyPr wrap="square" lIns="91440" tIns="45720" rIns="91440" bIns="45720" numCol="1" anchorCtr="0" compatLnSpc="1">
            <a:prstTxWarp prst="textNoShape">
              <a:avLst/>
            </a:prstTxWarp>
          </a:bodyPr>
          <a:lstStyle/>
          <a:p>
            <a:r>
              <a:rPr lang="hu-HU" sz="3200" b="1" smtClean="0">
                <a:solidFill>
                  <a:srgbClr val="FF6600"/>
                </a:solidFill>
                <a:latin typeface="Arial" pitchFamily="34" charset="0"/>
              </a:rPr>
              <a:t>Országos gázfogyasztás </a:t>
            </a:r>
            <a:r>
              <a:rPr lang="hu-HU" sz="3200" b="1" smtClean="0">
                <a:solidFill>
                  <a:srgbClr val="FF6600"/>
                </a:solidFill>
                <a:latin typeface="Arial" pitchFamily="34" charset="0"/>
                <a:cs typeface="Times New Roman" pitchFamily="18" charset="0"/>
              </a:rPr>
              <a:t>Mrdm</a:t>
            </a:r>
            <a:r>
              <a:rPr lang="hu-HU" sz="3200" b="1" baseline="30000" smtClean="0">
                <a:solidFill>
                  <a:srgbClr val="FF6600"/>
                </a:solidFill>
                <a:latin typeface="Arial" pitchFamily="34" charset="0"/>
                <a:cs typeface="Times New Roman" pitchFamily="18" charset="0"/>
              </a:rPr>
              <a:t>3</a:t>
            </a:r>
            <a:r>
              <a:rPr lang="hu-HU" sz="3200" b="1" smtClean="0">
                <a:solidFill>
                  <a:srgbClr val="003399"/>
                </a:solidFill>
                <a:latin typeface="Arial" pitchFamily="34" charset="0"/>
              </a:rPr>
              <a:t> </a:t>
            </a:r>
          </a:p>
        </p:txBody>
      </p:sp>
      <p:graphicFrame>
        <p:nvGraphicFramePr>
          <p:cNvPr id="251099" name="Group 219"/>
          <p:cNvGraphicFramePr>
            <a:graphicFrameLocks noGrp="1"/>
          </p:cNvGraphicFramePr>
          <p:nvPr>
            <p:ph type="tbl" idx="4294967295"/>
          </p:nvPr>
        </p:nvGraphicFramePr>
        <p:xfrm>
          <a:off x="0" y="1341438"/>
          <a:ext cx="7772400" cy="4683128"/>
        </p:xfrm>
        <a:graphic>
          <a:graphicData uri="http://schemas.openxmlformats.org/drawingml/2006/table">
            <a:tbl>
              <a:tblPr firstRow="1">
                <a:tableStyleId>{72833802-FEF1-4C79-8D5D-14CF1EAF98D9}</a:tableStyleId>
              </a:tblPr>
              <a:tblGrid>
                <a:gridCol w="3748088"/>
                <a:gridCol w="1725612"/>
                <a:gridCol w="1149350"/>
                <a:gridCol w="1149350"/>
              </a:tblGrid>
              <a:tr h="7064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dirty="0" smtClean="0">
                          <a:ln>
                            <a:noFill/>
                          </a:ln>
                          <a:effectLst/>
                        </a:rPr>
                        <a:t> </a:t>
                      </a:r>
                      <a:endParaRPr kumimoji="0" lang="hu-HU" sz="2400" b="0" i="0" u="none" strike="noStrike" cap="none" normalizeH="0" baseline="0" dirty="0" smtClean="0">
                        <a:ln>
                          <a:noFill/>
                        </a:ln>
                        <a:solidFill>
                          <a:schemeClr val="tx1"/>
                        </a:solidFill>
                        <a:effectLst/>
                        <a:latin typeface="Arial" pitchFamily="34" charset="0"/>
                      </a:endParaRPr>
                    </a:p>
                  </a:txBody>
                  <a:tcPr marL="92075" marR="92075" marT="46037" marB="46037"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dirty="0" smtClean="0">
                          <a:ln>
                            <a:noFill/>
                          </a:ln>
                          <a:effectLst/>
                        </a:rPr>
                        <a:t>2008</a:t>
                      </a:r>
                      <a:endParaRPr kumimoji="0" lang="hu-HU" sz="2400" b="0" i="0" u="none" strike="noStrike" cap="none" normalizeH="0" baseline="0" dirty="0" smtClean="0">
                        <a:ln>
                          <a:noFill/>
                        </a:ln>
                        <a:solidFill>
                          <a:schemeClr val="accent2"/>
                        </a:solidFill>
                        <a:effectLst/>
                        <a:latin typeface="Arial" pitchFamily="34" charset="0"/>
                      </a:endParaRPr>
                    </a:p>
                  </a:txBody>
                  <a:tcPr marL="92075" marR="92075" marT="46037" marB="46037"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dirty="0" smtClean="0">
                          <a:ln>
                            <a:noFill/>
                          </a:ln>
                          <a:effectLst/>
                        </a:rPr>
                        <a:t>2009</a:t>
                      </a:r>
                      <a:endParaRPr kumimoji="0" lang="hu-HU" sz="2400" b="0" i="0" u="none" strike="noStrike" cap="none" normalizeH="0" baseline="0" dirty="0" smtClean="0">
                        <a:ln>
                          <a:noFill/>
                        </a:ln>
                        <a:solidFill>
                          <a:schemeClr val="accent2"/>
                        </a:solidFill>
                        <a:effectLst/>
                        <a:latin typeface="Arial" pitchFamily="34" charset="0"/>
                      </a:endParaRPr>
                    </a:p>
                  </a:txBody>
                  <a:tcPr marL="92075" marR="92075" marT="46037" marB="46037"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dirty="0" smtClean="0">
                          <a:ln>
                            <a:noFill/>
                          </a:ln>
                          <a:effectLst/>
                        </a:rPr>
                        <a:t>2010</a:t>
                      </a:r>
                      <a:endParaRPr kumimoji="0" lang="hu-HU" sz="2400" b="0" i="0" u="none" strike="noStrike" cap="none" normalizeH="0" baseline="0" dirty="0" smtClean="0">
                        <a:ln>
                          <a:noFill/>
                        </a:ln>
                        <a:solidFill>
                          <a:schemeClr val="accent2"/>
                        </a:solidFill>
                        <a:effectLst/>
                        <a:latin typeface="Arial" pitchFamily="34" charset="0"/>
                      </a:endParaRPr>
                    </a:p>
                  </a:txBody>
                  <a:tcPr marL="92075" marR="92075" marT="46037" marB="46037" anchor="b" horzOverflow="overflow"/>
                </a:tc>
              </a:tr>
              <a:tr h="8080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dirty="0" smtClean="0">
                          <a:ln>
                            <a:noFill/>
                          </a:ln>
                          <a:effectLst/>
                        </a:rPr>
                        <a:t>Összes fogyasztás:</a:t>
                      </a:r>
                      <a:endParaRPr kumimoji="0" lang="hu-HU" sz="2400" b="0" i="0" u="none" strike="noStrike" cap="none" normalizeH="0" baseline="0" dirty="0" smtClean="0">
                        <a:ln>
                          <a:noFill/>
                        </a:ln>
                        <a:solidFill>
                          <a:srgbClr val="CCFF33"/>
                        </a:solidFill>
                        <a:effectLst/>
                        <a:latin typeface="Arial" pitchFamily="34" charset="0"/>
                      </a:endParaRPr>
                    </a:p>
                  </a:txBody>
                  <a:tcPr marL="92075" marR="92075" marT="46037" marB="46037"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14.011</a:t>
                      </a:r>
                      <a:endParaRPr kumimoji="0" lang="hu-HU" sz="2400" b="0" i="0" u="none" strike="noStrike" cap="none" normalizeH="0" baseline="0" smtClean="0">
                        <a:ln>
                          <a:noFill/>
                        </a:ln>
                        <a:solidFill>
                          <a:srgbClr val="CCFF33"/>
                        </a:solidFill>
                        <a:effectLst/>
                        <a:latin typeface="Arial" pitchFamily="34" charset="0"/>
                      </a:endParaRPr>
                    </a:p>
                  </a:txBody>
                  <a:tcPr marL="92075" marR="92075" marT="46037" marB="46037"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11.115</a:t>
                      </a:r>
                      <a:endParaRPr kumimoji="0" lang="hu-HU" sz="2400" b="0" i="0" u="none" strike="noStrike" cap="none" normalizeH="0" baseline="0" smtClean="0">
                        <a:ln>
                          <a:noFill/>
                        </a:ln>
                        <a:solidFill>
                          <a:srgbClr val="CCFF33"/>
                        </a:solidFill>
                        <a:effectLst/>
                        <a:latin typeface="Arial" pitchFamily="34" charset="0"/>
                      </a:endParaRPr>
                    </a:p>
                  </a:txBody>
                  <a:tcPr marL="92075" marR="92075" marT="46037" marB="46037"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11.988</a:t>
                      </a:r>
                      <a:endParaRPr kumimoji="0" lang="hu-HU" sz="2400" b="0" i="0" u="none" strike="noStrike" cap="none" normalizeH="0" baseline="0" smtClean="0">
                        <a:ln>
                          <a:noFill/>
                        </a:ln>
                        <a:solidFill>
                          <a:srgbClr val="CCFF33"/>
                        </a:solidFill>
                        <a:effectLst/>
                        <a:latin typeface="Arial" pitchFamily="34" charset="0"/>
                      </a:endParaRPr>
                    </a:p>
                  </a:txBody>
                  <a:tcPr marL="92075" marR="92075" marT="46037" marB="46037" anchor="b" horzOverflow="overflow"/>
                </a:tc>
              </a:tr>
              <a:tr h="8620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dirty="0" smtClean="0">
                          <a:ln>
                            <a:noFill/>
                          </a:ln>
                          <a:effectLst/>
                        </a:rPr>
                        <a:t>Hazai termelés:</a:t>
                      </a:r>
                      <a:endParaRPr kumimoji="0" lang="hu-HU" sz="2400" b="0" i="0" u="none" strike="noStrike" cap="none" normalizeH="0" baseline="0" dirty="0" smtClean="0">
                        <a:ln>
                          <a:noFill/>
                        </a:ln>
                        <a:solidFill>
                          <a:schemeClr val="tx1"/>
                        </a:solidFill>
                        <a:effectLst/>
                        <a:latin typeface="Arial" pitchFamily="34" charset="0"/>
                      </a:endParaRPr>
                    </a:p>
                  </a:txBody>
                  <a:tcPr marL="92075" marR="92075" marT="46037" marB="46037"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2.608</a:t>
                      </a:r>
                      <a:endParaRPr kumimoji="0" lang="hu-HU" sz="24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3.090</a:t>
                      </a:r>
                      <a:endParaRPr kumimoji="0" lang="hu-HU" sz="24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2.492</a:t>
                      </a:r>
                      <a:endParaRPr kumimoji="0" lang="hu-HU" sz="24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r>
              <a:tr h="8080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Import :</a:t>
                      </a:r>
                      <a:endParaRPr kumimoji="0" lang="hu-HU" sz="24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11.403</a:t>
                      </a:r>
                      <a:endParaRPr kumimoji="0" lang="hu-HU" sz="24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8.025</a:t>
                      </a:r>
                      <a:endParaRPr kumimoji="0" lang="hu-HU" sz="24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9.406</a:t>
                      </a:r>
                      <a:endParaRPr kumimoji="0" lang="hu-HU" sz="24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r>
              <a:tr h="7413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Keleti irányból: </a:t>
                      </a:r>
                      <a:endParaRPr kumimoji="0" lang="hu-HU" sz="24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9.418</a:t>
                      </a:r>
                      <a:endParaRPr kumimoji="0" lang="hu-HU" sz="24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6.064</a:t>
                      </a:r>
                      <a:endParaRPr kumimoji="0" lang="hu-HU" sz="24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5.005</a:t>
                      </a:r>
                      <a:endParaRPr kumimoji="0" lang="hu-HU" sz="24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r>
              <a:tr h="7572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Nyugati irányból:</a:t>
                      </a:r>
                      <a:endParaRPr kumimoji="0" lang="hu-HU" sz="24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1.985</a:t>
                      </a:r>
                      <a:endParaRPr kumimoji="0" lang="hu-HU" sz="24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1.961</a:t>
                      </a:r>
                      <a:endParaRPr kumimoji="0" lang="hu-HU" sz="24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dirty="0" smtClean="0">
                          <a:ln>
                            <a:noFill/>
                          </a:ln>
                          <a:effectLst/>
                        </a:rPr>
                        <a:t>4.401</a:t>
                      </a:r>
                      <a:endParaRPr kumimoji="0" lang="hu-HU" sz="2400" b="0" i="0" u="none" strike="noStrike" cap="none" normalizeH="0" baseline="0" dirty="0" smtClean="0">
                        <a:ln>
                          <a:noFill/>
                        </a:ln>
                        <a:solidFill>
                          <a:schemeClr val="tx1"/>
                        </a:solidFill>
                        <a:effectLst/>
                        <a:latin typeface="Arial" pitchFamily="34" charset="0"/>
                      </a:endParaRPr>
                    </a:p>
                  </a:txBody>
                  <a:tcPr marL="92075" marR="92075" marT="46037" marB="46037" anchor="b" horzOverflow="overflow"/>
                </a:tc>
              </a:tr>
            </a:tbl>
          </a:graphicData>
        </a:graphic>
      </p:graphicFrame>
      <p:pic>
        <p:nvPicPr>
          <p:cNvPr id="420903"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idx="4294967295"/>
          </p:nvPr>
        </p:nvSpPr>
        <p:spPr>
          <a:xfrm>
            <a:off x="684213" y="0"/>
            <a:ext cx="8459787" cy="765175"/>
          </a:xfrm>
        </p:spPr>
        <p:txBody>
          <a:bodyPr wrap="square" lIns="91440" tIns="45720" rIns="91440" bIns="45720" numCol="1" anchorCtr="0" compatLnSpc="1">
            <a:prstTxWarp prst="textNoShape">
              <a:avLst/>
            </a:prstTxWarp>
          </a:bodyPr>
          <a:lstStyle/>
          <a:p>
            <a:r>
              <a:rPr lang="hu-HU" sz="2800" b="1" dirty="0" smtClean="0">
                <a:solidFill>
                  <a:srgbClr val="FF6600"/>
                </a:solidFill>
                <a:latin typeface="Arial" pitchFamily="34" charset="0"/>
              </a:rPr>
              <a:t>FÖLDGÁZFOGYASZTÁSUNK SZÁMOKBAN</a:t>
            </a:r>
          </a:p>
        </p:txBody>
      </p:sp>
      <p:sp>
        <p:nvSpPr>
          <p:cNvPr id="264195" name="Rectangle 3"/>
          <p:cNvSpPr>
            <a:spLocks noGrp="1" noChangeArrowheads="1"/>
          </p:cNvSpPr>
          <p:nvPr>
            <p:ph idx="4294967295"/>
          </p:nvPr>
        </p:nvSpPr>
        <p:spPr>
          <a:xfrm>
            <a:off x="0" y="1125538"/>
            <a:ext cx="7772400" cy="4826000"/>
          </a:xfrm>
          <a:solidFill>
            <a:schemeClr val="bg2">
              <a:alpha val="50000"/>
            </a:schemeClr>
          </a:solidFill>
          <a:ln w="57150" cmpd="thickThin">
            <a:solidFill>
              <a:schemeClr val="accent2"/>
            </a:solidFill>
          </a:ln>
          <a:effectLst>
            <a:outerShdw blurRad="76200" dir="18900000" sy="23000" kx="-1200000" algn="bl" rotWithShape="0">
              <a:prstClr val="black">
                <a:alpha val="20000"/>
              </a:prstClr>
            </a:outerShdw>
          </a:effectLst>
          <a:scene3d>
            <a:camera prst="perspectiveRelaxedModerately">
              <a:rot lat="20400000" lon="0" rev="0"/>
            </a:camera>
            <a:lightRig rig="threePt" dir="t"/>
          </a:scene3d>
          <a:sp3d prstMaterial="matte">
            <a:bevelT prst="relaxedInset"/>
            <a:bevelB prst="relaxedInset"/>
          </a:sp3d>
        </p:spPr>
        <p:txBody>
          <a:bodyPr>
            <a:normAutofit lnSpcReduction="10000"/>
          </a:bodyPr>
          <a:lstStyle/>
          <a:p>
            <a:pPr marL="411480" fontAlgn="auto">
              <a:lnSpc>
                <a:spcPct val="80000"/>
              </a:lnSpc>
              <a:spcAft>
                <a:spcPts val="0"/>
              </a:spcAft>
              <a:buFont typeface="Wingdings"/>
              <a:buChar char=""/>
              <a:defRPr/>
            </a:pPr>
            <a:endParaRPr lang="hu-HU" sz="2400" b="1" dirty="0">
              <a:latin typeface="Arial" pitchFamily="34" charset="0"/>
              <a:cs typeface="Arial" pitchFamily="34" charset="0"/>
            </a:endParaRPr>
          </a:p>
          <a:p>
            <a:pPr marL="411480" fontAlgn="auto">
              <a:lnSpc>
                <a:spcPct val="80000"/>
              </a:lnSpc>
              <a:spcAft>
                <a:spcPts val="0"/>
              </a:spcAft>
              <a:buFontTx/>
              <a:buNone/>
              <a:defRPr/>
            </a:pPr>
            <a:r>
              <a:rPr lang="hu-HU" sz="2400" b="1" dirty="0">
                <a:latin typeface="Arial" pitchFamily="34" charset="0"/>
                <a:cs typeface="Arial" pitchFamily="34" charset="0"/>
              </a:rPr>
              <a:t>EU – </a:t>
            </a:r>
            <a:r>
              <a:rPr lang="hu-HU" sz="2400" b="1" dirty="0" err="1">
                <a:latin typeface="Arial" pitchFamily="34" charset="0"/>
                <a:cs typeface="Arial" pitchFamily="34" charset="0"/>
              </a:rPr>
              <a:t>ban</a:t>
            </a:r>
            <a:r>
              <a:rPr lang="hu-HU" sz="2400" b="1" dirty="0">
                <a:latin typeface="Arial" pitchFamily="34" charset="0"/>
                <a:cs typeface="Arial" pitchFamily="34" charset="0"/>
              </a:rPr>
              <a:t>                                     25  -  28  %</a:t>
            </a:r>
          </a:p>
          <a:p>
            <a:pPr marL="411480" fontAlgn="auto">
              <a:lnSpc>
                <a:spcPct val="80000"/>
              </a:lnSpc>
              <a:spcAft>
                <a:spcPts val="0"/>
              </a:spcAft>
              <a:buFontTx/>
              <a:buNone/>
              <a:defRPr/>
            </a:pPr>
            <a:r>
              <a:rPr lang="hu-HU" sz="2400" b="1" dirty="0">
                <a:latin typeface="Arial" pitchFamily="34" charset="0"/>
                <a:cs typeface="Arial" pitchFamily="34" charset="0"/>
              </a:rPr>
              <a:t>Magyarországon                        40  -  42  %</a:t>
            </a:r>
          </a:p>
          <a:p>
            <a:pPr marL="411480" fontAlgn="auto">
              <a:lnSpc>
                <a:spcPct val="80000"/>
              </a:lnSpc>
              <a:spcAft>
                <a:spcPts val="0"/>
              </a:spcAft>
              <a:buFontTx/>
              <a:buNone/>
              <a:defRPr/>
            </a:pPr>
            <a:r>
              <a:rPr lang="hu-HU" sz="2400" b="1" dirty="0">
                <a:latin typeface="Arial" pitchFamily="34" charset="0"/>
                <a:cs typeface="Arial" pitchFamily="34" charset="0"/>
              </a:rPr>
              <a:t>EU felhasználás                         420 -  450 milliárd m3</a:t>
            </a:r>
          </a:p>
          <a:p>
            <a:pPr marL="411480" fontAlgn="auto">
              <a:lnSpc>
                <a:spcPct val="80000"/>
              </a:lnSpc>
              <a:spcAft>
                <a:spcPts val="0"/>
              </a:spcAft>
              <a:buFontTx/>
              <a:buNone/>
              <a:defRPr/>
            </a:pPr>
            <a:r>
              <a:rPr lang="hu-HU" sz="2400" b="1" dirty="0">
                <a:latin typeface="Arial" pitchFamily="34" charset="0"/>
                <a:cs typeface="Arial" pitchFamily="34" charset="0"/>
              </a:rPr>
              <a:t>Magyarországon                         12  -   14 milliárd m3</a:t>
            </a:r>
          </a:p>
          <a:p>
            <a:pPr marL="411480" fontAlgn="auto">
              <a:lnSpc>
                <a:spcPct val="80000"/>
              </a:lnSpc>
              <a:spcAft>
                <a:spcPts val="0"/>
              </a:spcAft>
              <a:buFontTx/>
              <a:buNone/>
              <a:defRPr/>
            </a:pPr>
            <a:r>
              <a:rPr lang="hu-HU" sz="2400" b="1" dirty="0">
                <a:latin typeface="Arial" pitchFamily="34" charset="0"/>
                <a:cs typeface="Arial" pitchFamily="34" charset="0"/>
              </a:rPr>
              <a:t>        				    83 – 85 % importból.</a:t>
            </a:r>
          </a:p>
          <a:p>
            <a:pPr marL="411480" fontAlgn="auto">
              <a:lnSpc>
                <a:spcPct val="80000"/>
              </a:lnSpc>
              <a:spcAft>
                <a:spcPts val="0"/>
              </a:spcAft>
              <a:buFontTx/>
              <a:buNone/>
              <a:defRPr/>
            </a:pPr>
            <a:endParaRPr lang="hu-HU" sz="2400" b="1" dirty="0">
              <a:latin typeface="Arial" pitchFamily="34" charset="0"/>
              <a:cs typeface="Arial" pitchFamily="34" charset="0"/>
            </a:endParaRPr>
          </a:p>
          <a:p>
            <a:pPr marL="411480" fontAlgn="auto">
              <a:lnSpc>
                <a:spcPct val="80000"/>
              </a:lnSpc>
              <a:spcAft>
                <a:spcPts val="0"/>
              </a:spcAft>
              <a:buFontTx/>
              <a:buNone/>
              <a:defRPr/>
            </a:pPr>
            <a:r>
              <a:rPr lang="hu-HU" sz="2400" b="1" dirty="0">
                <a:latin typeface="Arial" pitchFamily="34" charset="0"/>
                <a:cs typeface="Arial" pitchFamily="34" charset="0"/>
              </a:rPr>
              <a:t>Településeink    96 % - </a:t>
            </a:r>
            <a:r>
              <a:rPr lang="hu-HU" sz="2400" b="1" dirty="0" err="1">
                <a:latin typeface="Arial" pitchFamily="34" charset="0"/>
                <a:cs typeface="Arial" pitchFamily="34" charset="0"/>
              </a:rPr>
              <a:t>ban</a:t>
            </a:r>
            <a:r>
              <a:rPr lang="hu-HU" sz="2400" b="1" dirty="0">
                <a:latin typeface="Arial" pitchFamily="34" charset="0"/>
                <a:cs typeface="Arial" pitchFamily="34" charset="0"/>
              </a:rPr>
              <a:t> vezetékes földgáz van</a:t>
            </a:r>
          </a:p>
          <a:p>
            <a:pPr marL="411480" fontAlgn="auto">
              <a:lnSpc>
                <a:spcPct val="80000"/>
              </a:lnSpc>
              <a:spcAft>
                <a:spcPts val="0"/>
              </a:spcAft>
              <a:buFontTx/>
              <a:buNone/>
              <a:defRPr/>
            </a:pPr>
            <a:r>
              <a:rPr lang="hu-HU" sz="2400" b="1" dirty="0">
                <a:latin typeface="Arial" pitchFamily="34" charset="0"/>
                <a:cs typeface="Arial" pitchFamily="34" charset="0"/>
              </a:rPr>
              <a:t>Települések száma                     2694</a:t>
            </a:r>
          </a:p>
          <a:p>
            <a:pPr marL="411480" fontAlgn="auto">
              <a:lnSpc>
                <a:spcPct val="80000"/>
              </a:lnSpc>
              <a:spcAft>
                <a:spcPts val="0"/>
              </a:spcAft>
              <a:buFontTx/>
              <a:buNone/>
              <a:defRPr/>
            </a:pPr>
            <a:r>
              <a:rPr lang="hu-HU" sz="2400" b="1" dirty="0">
                <a:latin typeface="Arial" pitchFamily="34" charset="0"/>
                <a:cs typeface="Arial" pitchFamily="34" charset="0"/>
              </a:rPr>
              <a:t>Földgázfogyasztók száma          3,5 milliónál több</a:t>
            </a:r>
          </a:p>
          <a:p>
            <a:pPr marL="411480" fontAlgn="auto">
              <a:lnSpc>
                <a:spcPct val="80000"/>
              </a:lnSpc>
              <a:spcAft>
                <a:spcPts val="0"/>
              </a:spcAft>
              <a:buFontTx/>
              <a:buNone/>
              <a:defRPr/>
            </a:pPr>
            <a:r>
              <a:rPr lang="hu-HU" sz="2400" b="1" dirty="0">
                <a:latin typeface="Arial" pitchFamily="34" charset="0"/>
                <a:cs typeface="Arial" pitchFamily="34" charset="0"/>
              </a:rPr>
              <a:t>Szállító-elosztó hálózat              84800 km</a:t>
            </a:r>
          </a:p>
          <a:p>
            <a:pPr marL="411480" fontAlgn="auto">
              <a:lnSpc>
                <a:spcPct val="80000"/>
              </a:lnSpc>
              <a:spcAft>
                <a:spcPts val="0"/>
              </a:spcAft>
              <a:buFontTx/>
              <a:buNone/>
              <a:defRPr/>
            </a:pPr>
            <a:r>
              <a:rPr lang="hu-HU" sz="2400" b="1" dirty="0">
                <a:latin typeface="Arial" pitchFamily="34" charset="0"/>
                <a:cs typeface="Arial" pitchFamily="34" charset="0"/>
              </a:rPr>
              <a:t>Csatlakozó vezetékek                 cca.  2 millió</a:t>
            </a:r>
          </a:p>
          <a:p>
            <a:pPr marL="411480" fontAlgn="auto">
              <a:lnSpc>
                <a:spcPct val="80000"/>
              </a:lnSpc>
              <a:spcAft>
                <a:spcPts val="0"/>
              </a:spcAft>
              <a:buFontTx/>
              <a:buNone/>
              <a:defRPr/>
            </a:pPr>
            <a:r>
              <a:rPr lang="hu-HU" sz="2400" b="1" dirty="0">
                <a:latin typeface="Arial" pitchFamily="34" charset="0"/>
                <a:cs typeface="Arial" pitchFamily="34" charset="0"/>
              </a:rPr>
              <a:t>Gázkészülékek száma                cca. 10 millió darab</a:t>
            </a:r>
          </a:p>
        </p:txBody>
      </p:sp>
      <p:pic>
        <p:nvPicPr>
          <p:cNvPr id="421891"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Kép 3" descr="Meglévő és tervezett gázvezetékek.jpg"/>
          <p:cNvPicPr>
            <a:picLocks noGrp="1" noChangeAspect="1"/>
          </p:cNvPicPr>
          <p:nvPr>
            <p:ph idx="4294967295"/>
          </p:nvPr>
        </p:nvPicPr>
        <p:blipFill>
          <a:blip r:embed="rId2" cstate="print"/>
          <a:srcRect/>
          <a:stretch>
            <a:fillRect/>
          </a:stretch>
        </p:blipFill>
        <p:spPr>
          <a:xfrm>
            <a:off x="971550" y="333375"/>
            <a:ext cx="8172450" cy="59610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4516"/>
                                        </p:tgtEl>
                                        <p:attrNameLst>
                                          <p:attrName>style.visibility</p:attrName>
                                        </p:attrNameLst>
                                      </p:cBhvr>
                                      <p:to>
                                        <p:strVal val="visible"/>
                                      </p:to>
                                    </p:set>
                                    <p:anim calcmode="lin" valueType="num">
                                      <p:cBhvr>
                                        <p:cTn id="7" dur="500" fill="hold"/>
                                        <p:tgtEl>
                                          <p:spTgt spid="64516"/>
                                        </p:tgtEl>
                                        <p:attrNameLst>
                                          <p:attrName>ppt_w</p:attrName>
                                        </p:attrNameLst>
                                      </p:cBhvr>
                                      <p:tavLst>
                                        <p:tav tm="0">
                                          <p:val>
                                            <p:fltVal val="0"/>
                                          </p:val>
                                        </p:tav>
                                        <p:tav tm="100000">
                                          <p:val>
                                            <p:strVal val="#ppt_w"/>
                                          </p:val>
                                        </p:tav>
                                      </p:tavLst>
                                    </p:anim>
                                    <p:anim calcmode="lin" valueType="num">
                                      <p:cBhvr>
                                        <p:cTn id="8" dur="500" fill="hold"/>
                                        <p:tgtEl>
                                          <p:spTgt spid="64516"/>
                                        </p:tgtEl>
                                        <p:attrNameLst>
                                          <p:attrName>ppt_h</p:attrName>
                                        </p:attrNameLst>
                                      </p:cBhvr>
                                      <p:tavLst>
                                        <p:tav tm="0">
                                          <p:val>
                                            <p:fltVal val="0"/>
                                          </p:val>
                                        </p:tav>
                                        <p:tav tm="100000">
                                          <p:val>
                                            <p:strVal val="#ppt_h"/>
                                          </p:val>
                                        </p:tav>
                                      </p:tavLst>
                                    </p:anim>
                                    <p:animEffect transition="in" filter="fade">
                                      <p:cBhvr>
                                        <p:cTn id="9"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torony2"/>
          <p:cNvPicPr>
            <a:picLocks noGrp="1" noChangeAspect="1" noChangeArrowheads="1"/>
          </p:cNvPicPr>
          <p:nvPr>
            <p:ph idx="4294967295"/>
          </p:nvPr>
        </p:nvPicPr>
        <p:blipFill>
          <a:blip r:embed="rId2" cstate="print"/>
          <a:srcRect/>
          <a:stretch>
            <a:fillRect/>
          </a:stretch>
        </p:blipFill>
        <p:spPr>
          <a:xfrm>
            <a:off x="3662363" y="1268413"/>
            <a:ext cx="5481637" cy="4114800"/>
          </a:xfrm>
          <a:scene3d>
            <a:camera prst="perspectiveHeroicExtremeLeftFacing"/>
            <a:lightRig rig="threePt" dir="t"/>
          </a:scene3d>
        </p:spPr>
      </p:pic>
      <p:pic>
        <p:nvPicPr>
          <p:cNvPr id="69637" name="Picture 5" descr="torony1"/>
          <p:cNvPicPr>
            <a:picLocks noChangeAspect="1" noChangeArrowheads="1"/>
          </p:cNvPicPr>
          <p:nvPr/>
        </p:nvPicPr>
        <p:blipFill>
          <a:blip r:embed="rId3" cstate="print"/>
          <a:srcRect/>
          <a:stretch>
            <a:fillRect/>
          </a:stretch>
        </p:blipFill>
        <p:spPr bwMode="auto">
          <a:xfrm>
            <a:off x="0" y="764704"/>
            <a:ext cx="4030662" cy="5373687"/>
          </a:xfrm>
          <a:prstGeom prst="rect">
            <a:avLst/>
          </a:prstGeom>
          <a:noFill/>
          <a:ln w="9525">
            <a:noFill/>
            <a:miter lim="800000"/>
            <a:headEnd/>
            <a:tailEnd/>
          </a:ln>
          <a:scene3d>
            <a:camera prst="isometricOffAxis1Right"/>
            <a:lightRig rig="threePt" dir="t"/>
          </a:scene3d>
        </p:spPr>
      </p:pic>
      <p:sp>
        <p:nvSpPr>
          <p:cNvPr id="69638" name="Text Box 6"/>
          <p:cNvSpPr txBox="1">
            <a:spLocks noChangeArrowheads="1"/>
          </p:cNvSpPr>
          <p:nvPr/>
        </p:nvSpPr>
        <p:spPr bwMode="auto">
          <a:xfrm>
            <a:off x="4788024" y="188640"/>
            <a:ext cx="3511550" cy="762000"/>
          </a:xfrm>
          <a:prstGeom prst="rect">
            <a:avLst/>
          </a:prstGeom>
          <a:noFill/>
          <a:ln w="9525">
            <a:noFill/>
            <a:miter lim="800000"/>
            <a:headEnd/>
            <a:tailEnd/>
          </a:ln>
        </p:spPr>
        <p:txBody>
          <a:bodyPr wrap="none">
            <a:spAutoFit/>
          </a:bodyPr>
          <a:lstStyle/>
          <a:p>
            <a:r>
              <a:rPr lang="hu-HU" sz="4400" b="1" dirty="0">
                <a:solidFill>
                  <a:srgbClr val="FF6600"/>
                </a:solidFill>
                <a:effectLst/>
                <a:latin typeface="ＭＳ Ｐゴシック" pitchFamily="34" charset="-128"/>
              </a:rPr>
              <a:t>Makói kutatás</a:t>
            </a:r>
          </a:p>
        </p:txBody>
      </p:sp>
      <p:pic>
        <p:nvPicPr>
          <p:cNvPr id="423940" name="Picture 5" descr="logokicsibb"/>
          <p:cNvPicPr>
            <a:picLocks noChangeAspect="1" noChangeArrowheads="1"/>
          </p:cNvPicPr>
          <p:nvPr/>
        </p:nvPicPr>
        <p:blipFill>
          <a:blip r:embed="rId4"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69638"/>
                                        </p:tgtEl>
                                        <p:attrNameLst>
                                          <p:attrName>style.visibility</p:attrName>
                                        </p:attrNameLst>
                                      </p:cBhvr>
                                      <p:to>
                                        <p:strVal val="visible"/>
                                      </p:to>
                                    </p:set>
                                    <p:anim calcmode="lin" valueType="num">
                                      <p:cBhvr>
                                        <p:cTn id="7" dur="1000" fill="hold"/>
                                        <p:tgtEl>
                                          <p:spTgt spid="69638"/>
                                        </p:tgtEl>
                                        <p:attrNameLst>
                                          <p:attrName>ppt_w</p:attrName>
                                        </p:attrNameLst>
                                      </p:cBhvr>
                                      <p:tavLst>
                                        <p:tav tm="0">
                                          <p:val>
                                            <p:fltVal val="0"/>
                                          </p:val>
                                        </p:tav>
                                        <p:tav tm="100000">
                                          <p:val>
                                            <p:strVal val="#ppt_w"/>
                                          </p:val>
                                        </p:tav>
                                      </p:tavLst>
                                    </p:anim>
                                    <p:anim calcmode="lin" valueType="num">
                                      <p:cBhvr>
                                        <p:cTn id="8" dur="1000" fill="hold"/>
                                        <p:tgtEl>
                                          <p:spTgt spid="69638"/>
                                        </p:tgtEl>
                                        <p:attrNameLst>
                                          <p:attrName>ppt_h</p:attrName>
                                        </p:attrNameLst>
                                      </p:cBhvr>
                                      <p:tavLst>
                                        <p:tav tm="0">
                                          <p:val>
                                            <p:fltVal val="0"/>
                                          </p:val>
                                        </p:tav>
                                        <p:tav tm="100000">
                                          <p:val>
                                            <p:strVal val="#ppt_h"/>
                                          </p:val>
                                        </p:tav>
                                      </p:tavLst>
                                    </p:anim>
                                    <p:anim calcmode="lin" valueType="num">
                                      <p:cBhvr>
                                        <p:cTn id="9" dur="1000" fill="hold"/>
                                        <p:tgtEl>
                                          <p:spTgt spid="696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963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0" presetClass="entr" presetSubtype="0" fill="hold" nodeType="afterEffect">
                                  <p:stCondLst>
                                    <p:cond delay="0"/>
                                  </p:stCondLst>
                                  <p:childTnLst>
                                    <p:set>
                                      <p:cBhvr>
                                        <p:cTn id="13" dur="1" fill="hold">
                                          <p:stCondLst>
                                            <p:cond delay="0"/>
                                          </p:stCondLst>
                                        </p:cTn>
                                        <p:tgtEl>
                                          <p:spTgt spid="69636"/>
                                        </p:tgtEl>
                                        <p:attrNameLst>
                                          <p:attrName>style.visibility</p:attrName>
                                        </p:attrNameLst>
                                      </p:cBhvr>
                                      <p:to>
                                        <p:strVal val="visible"/>
                                      </p:to>
                                    </p:set>
                                    <p:animEffect transition="in" filter="fade">
                                      <p:cBhvr>
                                        <p:cTn id="14" dur="800" decel="100000"/>
                                        <p:tgtEl>
                                          <p:spTgt spid="69636"/>
                                        </p:tgtEl>
                                      </p:cBhvr>
                                    </p:animEffect>
                                    <p:anim calcmode="lin" valueType="num">
                                      <p:cBhvr>
                                        <p:cTn id="15" dur="800" decel="100000" fill="hold"/>
                                        <p:tgtEl>
                                          <p:spTgt spid="69636"/>
                                        </p:tgtEl>
                                        <p:attrNameLst>
                                          <p:attrName>style.rotation</p:attrName>
                                        </p:attrNameLst>
                                      </p:cBhvr>
                                      <p:tavLst>
                                        <p:tav tm="0">
                                          <p:val>
                                            <p:fltVal val="-90"/>
                                          </p:val>
                                        </p:tav>
                                        <p:tav tm="100000">
                                          <p:val>
                                            <p:fltVal val="0"/>
                                          </p:val>
                                        </p:tav>
                                      </p:tavLst>
                                    </p:anim>
                                    <p:anim calcmode="lin" valueType="num">
                                      <p:cBhvr>
                                        <p:cTn id="16" dur="800" decel="100000" fill="hold"/>
                                        <p:tgtEl>
                                          <p:spTgt spid="69636"/>
                                        </p:tgtEl>
                                        <p:attrNameLst>
                                          <p:attrName>ppt_x</p:attrName>
                                        </p:attrNameLst>
                                      </p:cBhvr>
                                      <p:tavLst>
                                        <p:tav tm="0">
                                          <p:val>
                                            <p:strVal val="#ppt_x+0.4"/>
                                          </p:val>
                                        </p:tav>
                                        <p:tav tm="100000">
                                          <p:val>
                                            <p:strVal val="#ppt_x-0.05"/>
                                          </p:val>
                                        </p:tav>
                                      </p:tavLst>
                                    </p:anim>
                                    <p:anim calcmode="lin" valueType="num">
                                      <p:cBhvr>
                                        <p:cTn id="17" dur="800" decel="100000" fill="hold"/>
                                        <p:tgtEl>
                                          <p:spTgt spid="69636"/>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69636"/>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69636"/>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30" presetClass="entr" presetSubtype="0" fill="hold" nodeType="afterEffect">
                                  <p:stCondLst>
                                    <p:cond delay="0"/>
                                  </p:stCondLst>
                                  <p:childTnLst>
                                    <p:set>
                                      <p:cBhvr>
                                        <p:cTn id="22" dur="1" fill="hold">
                                          <p:stCondLst>
                                            <p:cond delay="0"/>
                                          </p:stCondLst>
                                        </p:cTn>
                                        <p:tgtEl>
                                          <p:spTgt spid="69637"/>
                                        </p:tgtEl>
                                        <p:attrNameLst>
                                          <p:attrName>style.visibility</p:attrName>
                                        </p:attrNameLst>
                                      </p:cBhvr>
                                      <p:to>
                                        <p:strVal val="visible"/>
                                      </p:to>
                                    </p:set>
                                    <p:animEffect transition="in" filter="fade">
                                      <p:cBhvr>
                                        <p:cTn id="23" dur="800" decel="100000"/>
                                        <p:tgtEl>
                                          <p:spTgt spid="69637"/>
                                        </p:tgtEl>
                                      </p:cBhvr>
                                    </p:animEffect>
                                    <p:anim calcmode="lin" valueType="num">
                                      <p:cBhvr>
                                        <p:cTn id="24" dur="800" decel="100000" fill="hold"/>
                                        <p:tgtEl>
                                          <p:spTgt spid="69637"/>
                                        </p:tgtEl>
                                        <p:attrNameLst>
                                          <p:attrName>style.rotation</p:attrName>
                                        </p:attrNameLst>
                                      </p:cBhvr>
                                      <p:tavLst>
                                        <p:tav tm="0">
                                          <p:val>
                                            <p:fltVal val="-90"/>
                                          </p:val>
                                        </p:tav>
                                        <p:tav tm="100000">
                                          <p:val>
                                            <p:fltVal val="0"/>
                                          </p:val>
                                        </p:tav>
                                      </p:tavLst>
                                    </p:anim>
                                    <p:anim calcmode="lin" valueType="num">
                                      <p:cBhvr>
                                        <p:cTn id="25" dur="800" decel="100000" fill="hold"/>
                                        <p:tgtEl>
                                          <p:spTgt spid="69637"/>
                                        </p:tgtEl>
                                        <p:attrNameLst>
                                          <p:attrName>ppt_x</p:attrName>
                                        </p:attrNameLst>
                                      </p:cBhvr>
                                      <p:tavLst>
                                        <p:tav tm="0">
                                          <p:val>
                                            <p:strVal val="#ppt_x+0.4"/>
                                          </p:val>
                                        </p:tav>
                                        <p:tav tm="100000">
                                          <p:val>
                                            <p:strVal val="#ppt_x-0.05"/>
                                          </p:val>
                                        </p:tav>
                                      </p:tavLst>
                                    </p:anim>
                                    <p:anim calcmode="lin" valueType="num">
                                      <p:cBhvr>
                                        <p:cTn id="26" dur="800" decel="100000" fill="hold"/>
                                        <p:tgtEl>
                                          <p:spTgt spid="6963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963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96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idx="4294967295"/>
          </p:nvPr>
        </p:nvSpPr>
        <p:spPr>
          <a:xfrm>
            <a:off x="755650" y="0"/>
            <a:ext cx="8388350" cy="908050"/>
          </a:xfrm>
        </p:spPr>
        <p:txBody>
          <a:bodyPr wrap="square" lIns="91440" tIns="45720" rIns="91440" bIns="45720" numCol="1" anchorCtr="0" compatLnSpc="1">
            <a:prstTxWarp prst="textNoShape">
              <a:avLst/>
            </a:prstTxWarp>
          </a:bodyPr>
          <a:lstStyle/>
          <a:p>
            <a:r>
              <a:rPr lang="hu-HU" sz="2800" b="1" dirty="0" smtClean="0">
                <a:solidFill>
                  <a:srgbClr val="FF6600"/>
                </a:solidFill>
                <a:latin typeface="Arial" pitchFamily="34" charset="0"/>
              </a:rPr>
              <a:t>Kútkörzet repesztési művelet alatt</a:t>
            </a:r>
          </a:p>
        </p:txBody>
      </p:sp>
      <p:pic>
        <p:nvPicPr>
          <p:cNvPr id="424963" name="Picture 7" descr="daruk"/>
          <p:cNvPicPr>
            <a:picLocks noChangeAspect="1" noChangeArrowheads="1"/>
          </p:cNvPicPr>
          <p:nvPr/>
        </p:nvPicPr>
        <p:blipFill>
          <a:blip r:embed="rId2" cstate="print"/>
          <a:srcRect/>
          <a:stretch>
            <a:fillRect/>
          </a:stretch>
        </p:blipFill>
        <p:spPr bwMode="auto">
          <a:xfrm>
            <a:off x="589710" y="980728"/>
            <a:ext cx="8053601" cy="5040560"/>
          </a:xfrm>
          <a:prstGeom prst="rect">
            <a:avLst/>
          </a:prstGeom>
          <a:noFill/>
          <a:ln w="9525">
            <a:noFill/>
            <a:miter lim="800000"/>
            <a:headEnd/>
            <a:tailEnd/>
          </a:ln>
          <a:scene3d>
            <a:camera prst="perspectiveRelaxedModerately"/>
            <a:lightRig rig="sunset" dir="t"/>
          </a:scene3d>
        </p:spPr>
      </p:pic>
      <p:pic>
        <p:nvPicPr>
          <p:cNvPr id="424964" name="Picture 5" descr="logokicsibb"/>
          <p:cNvPicPr>
            <a:picLocks noChangeAspect="1" noChangeArrowheads="1"/>
          </p:cNvPicPr>
          <p:nvPr/>
        </p:nvPicPr>
        <p:blipFill>
          <a:blip r:embed="rId3"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idx="4294967295"/>
          </p:nvPr>
        </p:nvSpPr>
        <p:spPr>
          <a:xfrm>
            <a:off x="755650" y="0"/>
            <a:ext cx="8388350" cy="836613"/>
          </a:xfrm>
        </p:spPr>
        <p:txBody>
          <a:bodyPr wrap="square" lIns="91440" tIns="45720" rIns="91440" bIns="45720" numCol="1" anchorCtr="0" compatLnSpc="1">
            <a:prstTxWarp prst="textNoShape">
              <a:avLst/>
            </a:prstTxWarp>
          </a:bodyPr>
          <a:lstStyle/>
          <a:p>
            <a:r>
              <a:rPr lang="hu-HU" sz="3600" b="1" dirty="0" smtClean="0">
                <a:solidFill>
                  <a:srgbClr val="FF6600"/>
                </a:solidFill>
                <a:latin typeface="Arial" pitchFamily="34" charset="0"/>
              </a:rPr>
              <a:t>Költséges logisztika</a:t>
            </a:r>
          </a:p>
        </p:txBody>
      </p:sp>
      <p:pic>
        <p:nvPicPr>
          <p:cNvPr id="4" name="Picture 2" descr="DSCN1531"/>
          <p:cNvPicPr>
            <a:picLocks noChangeAspect="1" noChangeArrowheads="1"/>
          </p:cNvPicPr>
          <p:nvPr/>
        </p:nvPicPr>
        <p:blipFill>
          <a:blip r:embed="rId2" cstate="print"/>
          <a:srcRect/>
          <a:stretch>
            <a:fillRect/>
          </a:stretch>
        </p:blipFill>
        <p:spPr bwMode="auto">
          <a:xfrm>
            <a:off x="323528" y="908720"/>
            <a:ext cx="8520978" cy="5755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25987" name="Picture 5" descr="logokicsibb"/>
          <p:cNvPicPr>
            <a:picLocks noChangeAspect="1" noChangeArrowheads="1"/>
          </p:cNvPicPr>
          <p:nvPr/>
        </p:nvPicPr>
        <p:blipFill>
          <a:blip r:embed="rId3"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idx="4294967295"/>
          </p:nvPr>
        </p:nvSpPr>
        <p:spPr>
          <a:xfrm>
            <a:off x="684213" y="0"/>
            <a:ext cx="8459787" cy="1143000"/>
          </a:xfrm>
        </p:spPr>
        <p:txBody>
          <a:bodyPr wrap="square" lIns="91440" tIns="45720" rIns="91440" bIns="45720" numCol="1" anchorCtr="0" compatLnSpc="1">
            <a:prstTxWarp prst="textNoShape">
              <a:avLst/>
            </a:prstTxWarp>
          </a:bodyPr>
          <a:lstStyle/>
          <a:p>
            <a:r>
              <a:rPr lang="hu-HU" sz="3200" b="1" dirty="0" smtClean="0">
                <a:solidFill>
                  <a:srgbClr val="FF6600"/>
                </a:solidFill>
                <a:latin typeface="Arial" pitchFamily="34" charset="0"/>
              </a:rPr>
              <a:t>Repesztő/serkentő szivattyú </a:t>
            </a:r>
            <a:br>
              <a:rPr lang="hu-HU" sz="3200" b="1" dirty="0" smtClean="0">
                <a:solidFill>
                  <a:srgbClr val="FF6600"/>
                </a:solidFill>
                <a:latin typeface="Arial" pitchFamily="34" charset="0"/>
              </a:rPr>
            </a:br>
            <a:r>
              <a:rPr lang="hu-HU" sz="3200" b="1" dirty="0" smtClean="0">
                <a:solidFill>
                  <a:srgbClr val="FF6600"/>
                </a:solidFill>
                <a:latin typeface="Arial" pitchFamily="34" charset="0"/>
              </a:rPr>
              <a:t>teljesítménye 2000 hidraulikus lóerő</a:t>
            </a:r>
          </a:p>
        </p:txBody>
      </p:sp>
      <p:pic>
        <p:nvPicPr>
          <p:cNvPr id="4" name="Picture 2" descr="DSCN1535"/>
          <p:cNvPicPr>
            <a:picLocks noChangeAspect="1" noChangeArrowheads="1"/>
          </p:cNvPicPr>
          <p:nvPr/>
        </p:nvPicPr>
        <p:blipFill>
          <a:blip r:embed="rId2" cstate="print"/>
          <a:srcRect/>
          <a:stretch>
            <a:fillRect/>
          </a:stretch>
        </p:blipFill>
        <p:spPr bwMode="auto">
          <a:xfrm>
            <a:off x="179512" y="1065559"/>
            <a:ext cx="8807916" cy="5792441"/>
          </a:xfrm>
          <a:prstGeom prst="rect">
            <a:avLst/>
          </a:prstGeom>
          <a:ln>
            <a:noFill/>
          </a:ln>
          <a:effectLst>
            <a:softEdge rad="112500"/>
          </a:effectLst>
        </p:spPr>
      </p:pic>
      <p:pic>
        <p:nvPicPr>
          <p:cNvPr id="427011" name="Picture 5" descr="logokicsibb"/>
          <p:cNvPicPr>
            <a:picLocks noChangeAspect="1" noChangeArrowheads="1"/>
          </p:cNvPicPr>
          <p:nvPr/>
        </p:nvPicPr>
        <p:blipFill>
          <a:blip r:embed="rId3"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2" name="Picture 4" descr="flaring_mako3"/>
          <p:cNvPicPr>
            <a:picLocks noChangeAspect="1" noChangeArrowheads="1"/>
          </p:cNvPicPr>
          <p:nvPr/>
        </p:nvPicPr>
        <p:blipFill>
          <a:blip r:embed="rId2" cstate="print"/>
          <a:srcRect/>
          <a:stretch>
            <a:fillRect/>
          </a:stretch>
        </p:blipFill>
        <p:spPr bwMode="auto">
          <a:xfrm>
            <a:off x="1331912" y="260350"/>
            <a:ext cx="6912495" cy="5189395"/>
          </a:xfrm>
          <a:prstGeom prst="roundRect">
            <a:avLst>
              <a:gd name="adj" fmla="val 11950"/>
            </a:avLst>
          </a:prstGeom>
          <a:solidFill>
            <a:srgbClr val="FFFFFF">
              <a:shade val="85000"/>
            </a:srgbClr>
          </a:solidFill>
          <a:ln>
            <a:noFill/>
          </a:ln>
          <a:effectLst>
            <a:reflection blurRad="12700" stA="38000" endPos="28000" dist="5000" dir="5400000" sy="-100000" algn="bl" rotWithShape="0"/>
          </a:effectLst>
        </p:spPr>
      </p:pic>
      <p:sp>
        <p:nvSpPr>
          <p:cNvPr id="70663" name="Text Box 5"/>
          <p:cNvSpPr txBox="1">
            <a:spLocks noChangeArrowheads="1"/>
          </p:cNvSpPr>
          <p:nvPr/>
        </p:nvSpPr>
        <p:spPr bwMode="auto">
          <a:xfrm>
            <a:off x="1187624" y="5661248"/>
            <a:ext cx="7345363" cy="1006475"/>
          </a:xfrm>
          <a:prstGeom prst="rect">
            <a:avLst/>
          </a:prstGeom>
          <a:solidFill>
            <a:srgbClr val="002060"/>
          </a:solidFill>
          <a:ln w="9525">
            <a:noFill/>
            <a:miter lim="800000"/>
            <a:headEnd/>
            <a:tailEnd/>
          </a:ln>
          <a:scene3d>
            <a:camera prst="orthographicFront"/>
            <a:lightRig rig="threePt" dir="t"/>
          </a:scene3d>
          <a:sp3d>
            <a:bevelT prst="relaxedInset"/>
          </a:sp3d>
        </p:spPr>
        <p:txBody>
          <a:bodyPr>
            <a:spAutoFit/>
          </a:bodyPr>
          <a:lstStyle/>
          <a:p>
            <a:r>
              <a:rPr lang="hu-HU" sz="2000" b="1" dirty="0">
                <a:solidFill>
                  <a:schemeClr val="tx1"/>
                </a:solidFill>
                <a:effectLst/>
                <a:latin typeface="ＭＳ Ｐゴシック" pitchFamily="34" charset="-128"/>
              </a:rPr>
              <a:t>Az ásványvagyon mérlegben jelenleg nyilvántartott</a:t>
            </a:r>
          </a:p>
          <a:p>
            <a:r>
              <a:rPr lang="hu-HU" sz="2000" b="1" dirty="0">
                <a:solidFill>
                  <a:schemeClr val="tx1"/>
                </a:solidFill>
                <a:effectLst/>
                <a:latin typeface="ＭＳ Ｐゴシック" pitchFamily="34" charset="-128"/>
              </a:rPr>
              <a:t>	földtani vagyon 5,15 Tm</a:t>
            </a:r>
            <a:r>
              <a:rPr lang="hu-HU" sz="2000" b="1" baseline="30000" dirty="0">
                <a:solidFill>
                  <a:schemeClr val="tx1"/>
                </a:solidFill>
                <a:effectLst/>
                <a:latin typeface="ＭＳ Ｐゴシック" pitchFamily="34" charset="-128"/>
              </a:rPr>
              <a:t>3</a:t>
            </a:r>
          </a:p>
          <a:p>
            <a:r>
              <a:rPr lang="hu-HU" sz="2000" b="1" dirty="0">
                <a:solidFill>
                  <a:schemeClr val="tx1"/>
                </a:solidFill>
                <a:effectLst/>
                <a:latin typeface="ＭＳ Ｐゴシック" pitchFamily="34" charset="-128"/>
              </a:rPr>
              <a:t>	a kitermelhető 3,29 Tm</a:t>
            </a:r>
            <a:r>
              <a:rPr lang="hu-HU" sz="2000" b="1" baseline="30000" dirty="0">
                <a:solidFill>
                  <a:schemeClr val="tx1"/>
                </a:solidFill>
                <a:effectLst/>
                <a:latin typeface="ＭＳ Ｐゴシック" pitchFamily="34" charset="-128"/>
              </a:rPr>
              <a:t>3</a:t>
            </a:r>
            <a:r>
              <a:rPr lang="hu-HU" sz="2000" b="1" dirty="0">
                <a:solidFill>
                  <a:schemeClr val="tx1"/>
                </a:solidFill>
                <a:effectLst/>
                <a:latin typeface="ＭＳ Ｐゴシック" pitchFamily="34" charset="-128"/>
              </a:rPr>
              <a:t>, a fűtőérték 37000 kJ/m</a:t>
            </a:r>
            <a:r>
              <a:rPr lang="hu-HU" sz="2000" b="1" baseline="30000" dirty="0">
                <a:solidFill>
                  <a:schemeClr val="tx1"/>
                </a:solidFill>
                <a:effectLst/>
                <a:latin typeface="ＭＳ Ｐゴシック" pitchFamily="34" charset="-128"/>
              </a:rPr>
              <a:t>3</a:t>
            </a:r>
          </a:p>
        </p:txBody>
      </p:sp>
      <p:pic>
        <p:nvPicPr>
          <p:cNvPr id="428035" name="Picture 5" descr="logokicsibb"/>
          <p:cNvPicPr>
            <a:picLocks noChangeAspect="1" noChangeArrowheads="1"/>
          </p:cNvPicPr>
          <p:nvPr/>
        </p:nvPicPr>
        <p:blipFill>
          <a:blip r:embed="rId3"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0662"/>
                                        </p:tgtEl>
                                        <p:attrNameLst>
                                          <p:attrName>style.visibility</p:attrName>
                                        </p:attrNameLst>
                                      </p:cBhvr>
                                      <p:to>
                                        <p:strVal val="visible"/>
                                      </p:to>
                                    </p:set>
                                    <p:anim calcmode="lin" valueType="num">
                                      <p:cBhvr>
                                        <p:cTn id="7" dur="500" fill="hold"/>
                                        <p:tgtEl>
                                          <p:spTgt spid="70662"/>
                                        </p:tgtEl>
                                        <p:attrNameLst>
                                          <p:attrName>ppt_w</p:attrName>
                                        </p:attrNameLst>
                                      </p:cBhvr>
                                      <p:tavLst>
                                        <p:tav tm="0">
                                          <p:val>
                                            <p:fltVal val="0"/>
                                          </p:val>
                                        </p:tav>
                                        <p:tav tm="100000">
                                          <p:val>
                                            <p:strVal val="#ppt_w"/>
                                          </p:val>
                                        </p:tav>
                                      </p:tavLst>
                                    </p:anim>
                                    <p:anim calcmode="lin" valueType="num">
                                      <p:cBhvr>
                                        <p:cTn id="8" dur="500" fill="hold"/>
                                        <p:tgtEl>
                                          <p:spTgt spid="70662"/>
                                        </p:tgtEl>
                                        <p:attrNameLst>
                                          <p:attrName>ppt_h</p:attrName>
                                        </p:attrNameLst>
                                      </p:cBhvr>
                                      <p:tavLst>
                                        <p:tav tm="0">
                                          <p:val>
                                            <p:fltVal val="0"/>
                                          </p:val>
                                        </p:tav>
                                        <p:tav tm="100000">
                                          <p:val>
                                            <p:strVal val="#ppt_h"/>
                                          </p:val>
                                        </p:tav>
                                      </p:tavLst>
                                    </p:anim>
                                    <p:animEffect transition="in" filter="fade">
                                      <p:cBhvr>
                                        <p:cTn id="9" dur="500"/>
                                        <p:tgtEl>
                                          <p:spTgt spid="70662"/>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0663"/>
                                        </p:tgtEl>
                                        <p:attrNameLst>
                                          <p:attrName>style.visibility</p:attrName>
                                        </p:attrNameLst>
                                      </p:cBhvr>
                                      <p:to>
                                        <p:strVal val="visible"/>
                                      </p:to>
                                    </p:set>
                                    <p:anim calcmode="lin" valueType="num">
                                      <p:cBhvr>
                                        <p:cTn id="13" dur="500" fill="hold"/>
                                        <p:tgtEl>
                                          <p:spTgt spid="70663"/>
                                        </p:tgtEl>
                                        <p:attrNameLst>
                                          <p:attrName>ppt_w</p:attrName>
                                        </p:attrNameLst>
                                      </p:cBhvr>
                                      <p:tavLst>
                                        <p:tav tm="0">
                                          <p:val>
                                            <p:fltVal val="0"/>
                                          </p:val>
                                        </p:tav>
                                        <p:tav tm="100000">
                                          <p:val>
                                            <p:strVal val="#ppt_w"/>
                                          </p:val>
                                        </p:tav>
                                      </p:tavLst>
                                    </p:anim>
                                    <p:anim calcmode="lin" valueType="num">
                                      <p:cBhvr>
                                        <p:cTn id="14" dur="500" fill="hold"/>
                                        <p:tgtEl>
                                          <p:spTgt spid="70663"/>
                                        </p:tgtEl>
                                        <p:attrNameLst>
                                          <p:attrName>ppt_h</p:attrName>
                                        </p:attrNameLst>
                                      </p:cBhvr>
                                      <p:tavLst>
                                        <p:tav tm="0">
                                          <p:val>
                                            <p:fltVal val="0"/>
                                          </p:val>
                                        </p:tav>
                                        <p:tav tm="100000">
                                          <p:val>
                                            <p:strVal val="#ppt_h"/>
                                          </p:val>
                                        </p:tav>
                                      </p:tavLst>
                                    </p:anim>
                                    <p:animEffect transition="in" filter="fade">
                                      <p:cBhvr>
                                        <p:cTn id="15" dur="5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idx="4294967295"/>
          </p:nvPr>
        </p:nvSpPr>
        <p:spPr>
          <a:xfrm>
            <a:off x="0" y="0"/>
            <a:ext cx="7772400" cy="692150"/>
          </a:xfrm>
        </p:spPr>
        <p:txBody>
          <a:bodyPr wrap="square" lIns="91440" tIns="45720" rIns="91440" bIns="45720" numCol="1" anchorCtr="0" compatLnSpc="1">
            <a:prstTxWarp prst="textNoShape">
              <a:avLst/>
            </a:prstTxWarp>
          </a:bodyPr>
          <a:lstStyle/>
          <a:p>
            <a:r>
              <a:rPr lang="hu-HU" sz="3600" b="1" dirty="0" smtClean="0">
                <a:solidFill>
                  <a:srgbClr val="FF6600"/>
                </a:solidFill>
                <a:latin typeface="Arial" pitchFamily="34" charset="0"/>
                <a:cs typeface="Arial" pitchFamily="34" charset="0"/>
              </a:rPr>
              <a:t>M É D I A:</a:t>
            </a:r>
          </a:p>
        </p:txBody>
      </p:sp>
      <p:sp>
        <p:nvSpPr>
          <p:cNvPr id="20482" name="Rectangle 3"/>
          <p:cNvSpPr>
            <a:spLocks noGrp="1" noChangeArrowheads="1"/>
          </p:cNvSpPr>
          <p:nvPr>
            <p:ph idx="4294967295"/>
          </p:nvPr>
        </p:nvSpPr>
        <p:spPr>
          <a:xfrm rot="2758202">
            <a:off x="1371600" y="692150"/>
            <a:ext cx="7772400" cy="1295400"/>
          </a:xfrm>
          <a:solidFill>
            <a:schemeClr val="bg2"/>
          </a:solidFill>
          <a:effectLst>
            <a:innerShdw blurRad="63500" dist="50800" dir="13500000">
              <a:prstClr val="black">
                <a:alpha val="50000"/>
              </a:prstClr>
            </a:innerShdw>
          </a:effectLst>
          <a:scene3d>
            <a:camera prst="isometricOffAxis2Right"/>
            <a:lightRig rig="threePt" dir="t"/>
          </a:scene3d>
          <a:sp3d>
            <a:bevelT prst="relaxedInset"/>
          </a:sp3d>
        </p:spPr>
        <p:txBody>
          <a:bodyPr/>
          <a:lstStyle/>
          <a:p>
            <a:pPr algn="ctr">
              <a:buFontTx/>
              <a:buNone/>
            </a:pPr>
            <a:r>
              <a:rPr lang="hu-HU" sz="2400" b="1" dirty="0" smtClean="0">
                <a:latin typeface="Arial" pitchFamily="34" charset="0"/>
                <a:cs typeface="Arial" pitchFamily="34" charset="0"/>
              </a:rPr>
              <a:t>    A KÖZBESZÉD FELÜLETES, ELFOGULT, MANIPULÁLT.</a:t>
            </a:r>
          </a:p>
          <a:p>
            <a:pPr algn="ctr">
              <a:buFontTx/>
              <a:buNone/>
            </a:pPr>
            <a:r>
              <a:rPr lang="hu-HU" sz="2400" b="1" dirty="0" smtClean="0">
                <a:latin typeface="Arial" pitchFamily="34" charset="0"/>
                <a:cs typeface="Arial" pitchFamily="34" charset="0"/>
              </a:rPr>
              <a:t>    NINCS ÉRDEMI SZAKSZERŰ TÁRSADALMI VITA. </a:t>
            </a:r>
            <a:endParaRPr lang="hu-HU" sz="2400" dirty="0" smtClean="0">
              <a:latin typeface="Arial" pitchFamily="34" charset="0"/>
              <a:cs typeface="Arial" pitchFamily="34" charset="0"/>
            </a:endParaRPr>
          </a:p>
        </p:txBody>
      </p:sp>
      <p:pic>
        <p:nvPicPr>
          <p:cNvPr id="20483"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
        <p:nvSpPr>
          <p:cNvPr id="385029" name="Text Box 5"/>
          <p:cNvSpPr txBox="1">
            <a:spLocks noChangeArrowheads="1"/>
          </p:cNvSpPr>
          <p:nvPr/>
        </p:nvSpPr>
        <p:spPr bwMode="auto">
          <a:xfrm>
            <a:off x="539552" y="1988840"/>
            <a:ext cx="8208962" cy="4506489"/>
          </a:xfrm>
          <a:prstGeom prst="rect">
            <a:avLst/>
          </a:prstGeom>
          <a:solidFill>
            <a:schemeClr val="bg2">
              <a:alpha val="50000"/>
            </a:schemeClr>
          </a:solidFill>
          <a:ln w="9525" algn="ctr">
            <a:noFill/>
            <a:miter lim="800000"/>
            <a:headEnd/>
            <a:tailEnd/>
          </a:ln>
          <a:effectLst>
            <a:glow rad="63500">
              <a:schemeClr val="accent5">
                <a:satMod val="175000"/>
                <a:alpha val="40000"/>
              </a:schemeClr>
            </a:glow>
          </a:effectLst>
          <a:scene3d>
            <a:camera prst="orthographicFront"/>
            <a:lightRig rig="threePt" dir="t"/>
          </a:scene3d>
          <a:sp3d>
            <a:bevelT w="152400" h="50800" prst="softRound"/>
            <a:bevelB w="152400" h="50800" prst="softRound"/>
          </a:sp3d>
        </p:spPr>
        <p:txBody>
          <a:bodyPr lIns="92075" tIns="46037" rIns="92075" bIns="46037">
            <a:spAutoFit/>
          </a:bodyPr>
          <a:lstStyle/>
          <a:p>
            <a:pPr>
              <a:spcBef>
                <a:spcPct val="50000"/>
              </a:spcBef>
              <a:defRPr/>
            </a:pPr>
            <a:r>
              <a:rPr lang="hu-HU" sz="2400" dirty="0">
                <a:solidFill>
                  <a:srgbClr val="FF0000"/>
                </a:solidFill>
                <a:effectLst/>
              </a:rPr>
              <a:t>Mit sugall a média?</a:t>
            </a:r>
          </a:p>
          <a:p>
            <a:pPr>
              <a:spcBef>
                <a:spcPct val="50000"/>
              </a:spcBef>
              <a:buFontTx/>
              <a:buChar char="•"/>
              <a:defRPr/>
            </a:pPr>
            <a:r>
              <a:rPr lang="hu-HU" sz="2400" dirty="0">
                <a:solidFill>
                  <a:schemeClr val="accent3">
                    <a:lumMod val="20000"/>
                    <a:lumOff val="80000"/>
                  </a:schemeClr>
                </a:solidFill>
                <a:effectLst/>
              </a:rPr>
              <a:t> állítják, hogy nincsenek nyersanyagaink</a:t>
            </a:r>
          </a:p>
          <a:p>
            <a:pPr>
              <a:lnSpc>
                <a:spcPct val="85000"/>
              </a:lnSpc>
              <a:spcBef>
                <a:spcPct val="50000"/>
              </a:spcBef>
              <a:buFontTx/>
              <a:buChar char="•"/>
              <a:defRPr/>
            </a:pPr>
            <a:r>
              <a:rPr lang="hu-HU" sz="2400" dirty="0">
                <a:solidFill>
                  <a:schemeClr val="accent3">
                    <a:lumMod val="20000"/>
                    <a:lumOff val="80000"/>
                  </a:schemeClr>
                </a:solidFill>
                <a:effectLst/>
              </a:rPr>
              <a:t> elhallgatják, hogy a hazai szénből környezetbarát módon</a:t>
            </a:r>
          </a:p>
          <a:p>
            <a:pPr>
              <a:lnSpc>
                <a:spcPct val="85000"/>
              </a:lnSpc>
              <a:spcBef>
                <a:spcPct val="50000"/>
              </a:spcBef>
              <a:defRPr/>
            </a:pPr>
            <a:r>
              <a:rPr lang="hu-HU" sz="2400" dirty="0">
                <a:solidFill>
                  <a:schemeClr val="accent3">
                    <a:lumMod val="20000"/>
                    <a:lumOff val="80000"/>
                  </a:schemeClr>
                </a:solidFill>
                <a:effectLst/>
              </a:rPr>
              <a:t>  előállított villamos energia önköltsége magasabb, mint a</a:t>
            </a:r>
          </a:p>
          <a:p>
            <a:pPr>
              <a:lnSpc>
                <a:spcPct val="85000"/>
              </a:lnSpc>
              <a:spcBef>
                <a:spcPct val="50000"/>
              </a:spcBef>
              <a:defRPr/>
            </a:pPr>
            <a:r>
              <a:rPr lang="hu-HU" sz="2400" dirty="0">
                <a:solidFill>
                  <a:schemeClr val="accent3">
                    <a:lumMod val="20000"/>
                    <a:lumOff val="80000"/>
                  </a:schemeClr>
                </a:solidFill>
                <a:effectLst/>
              </a:rPr>
              <a:t>  megújulóké</a:t>
            </a:r>
          </a:p>
          <a:p>
            <a:pPr>
              <a:lnSpc>
                <a:spcPct val="85000"/>
              </a:lnSpc>
              <a:spcBef>
                <a:spcPct val="50000"/>
              </a:spcBef>
              <a:buFontTx/>
              <a:buChar char="•"/>
              <a:defRPr/>
            </a:pPr>
            <a:r>
              <a:rPr lang="hu-HU" sz="2400" dirty="0">
                <a:solidFill>
                  <a:schemeClr val="accent3">
                    <a:lumMod val="20000"/>
                    <a:lumOff val="80000"/>
                  </a:schemeClr>
                </a:solidFill>
                <a:effectLst/>
              </a:rPr>
              <a:t> hamis állítás, hogy a bányászat és a környezetvédelem</a:t>
            </a:r>
          </a:p>
          <a:p>
            <a:pPr>
              <a:lnSpc>
                <a:spcPct val="85000"/>
              </a:lnSpc>
              <a:spcBef>
                <a:spcPct val="50000"/>
              </a:spcBef>
              <a:defRPr/>
            </a:pPr>
            <a:r>
              <a:rPr lang="hu-HU" sz="2400" dirty="0">
                <a:solidFill>
                  <a:schemeClr val="accent3">
                    <a:lumMod val="20000"/>
                    <a:lumOff val="80000"/>
                  </a:schemeClr>
                </a:solidFill>
                <a:effectLst/>
              </a:rPr>
              <a:t>  ellentéte antagonisztikus</a:t>
            </a:r>
          </a:p>
          <a:p>
            <a:pPr>
              <a:lnSpc>
                <a:spcPct val="85000"/>
              </a:lnSpc>
              <a:spcBef>
                <a:spcPct val="50000"/>
              </a:spcBef>
              <a:buFontTx/>
              <a:buChar char="•"/>
              <a:defRPr/>
            </a:pPr>
            <a:r>
              <a:rPr lang="hu-HU" sz="2400" dirty="0">
                <a:solidFill>
                  <a:schemeClr val="accent3">
                    <a:lumMod val="20000"/>
                    <a:lumOff val="80000"/>
                  </a:schemeClr>
                </a:solidFill>
                <a:effectLst/>
              </a:rPr>
              <a:t> a világ nagyobb részében a bányászat fenntartható</a:t>
            </a:r>
          </a:p>
          <a:p>
            <a:pPr>
              <a:lnSpc>
                <a:spcPct val="85000"/>
              </a:lnSpc>
              <a:spcBef>
                <a:spcPct val="50000"/>
              </a:spcBef>
              <a:defRPr/>
            </a:pPr>
            <a:r>
              <a:rPr lang="hu-HU" sz="2400" dirty="0">
                <a:solidFill>
                  <a:schemeClr val="accent3">
                    <a:lumMod val="20000"/>
                    <a:lumOff val="80000"/>
                  </a:schemeClr>
                </a:solidFill>
                <a:effectLst/>
              </a:rPr>
              <a:t>  fejlődését tekintik az egyik fontos feladatnak</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2">
                                            <p:bg/>
                                          </p:spTgt>
                                        </p:tgtEl>
                                        <p:attrNameLst>
                                          <p:attrName>style.visibility</p:attrName>
                                        </p:attrNameLst>
                                      </p:cBhvr>
                                      <p:to>
                                        <p:strVal val="visible"/>
                                      </p:to>
                                    </p:set>
                                    <p:animEffect transition="in" filter="fade">
                                      <p:cBhvr>
                                        <p:cTn id="7" dur="2000"/>
                                        <p:tgtEl>
                                          <p:spTgt spid="2048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482">
                                            <p:txEl>
                                              <p:pRg st="0" end="0"/>
                                            </p:txEl>
                                          </p:spTgt>
                                        </p:tgtEl>
                                        <p:attrNameLst>
                                          <p:attrName>style.visibility</p:attrName>
                                        </p:attrNameLst>
                                      </p:cBhvr>
                                      <p:to>
                                        <p:strVal val="visible"/>
                                      </p:to>
                                    </p:set>
                                    <p:animEffect transition="in" filter="fade">
                                      <p:cBhvr>
                                        <p:cTn id="10" dur="2000"/>
                                        <p:tgtEl>
                                          <p:spTgt spid="2048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482">
                                            <p:txEl>
                                              <p:pRg st="1" end="1"/>
                                            </p:txEl>
                                          </p:spTgt>
                                        </p:tgtEl>
                                        <p:attrNameLst>
                                          <p:attrName>style.visibility</p:attrName>
                                        </p:attrNameLst>
                                      </p:cBhvr>
                                      <p:to>
                                        <p:strVal val="visible"/>
                                      </p:to>
                                    </p:set>
                                    <p:animEffect transition="in" filter="fade">
                                      <p:cBhvr>
                                        <p:cTn id="13" dur="2000"/>
                                        <p:tgtEl>
                                          <p:spTgt spid="204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uiExpand="1" build="allAtOnce"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0389" name="Group 53"/>
          <p:cNvGraphicFramePr>
            <a:graphicFrameLocks noGrp="1"/>
          </p:cNvGraphicFramePr>
          <p:nvPr/>
        </p:nvGraphicFramePr>
        <p:xfrm>
          <a:off x="323528" y="1340768"/>
          <a:ext cx="8429625" cy="4228364"/>
        </p:xfrm>
        <a:graphic>
          <a:graphicData uri="http://schemas.openxmlformats.org/drawingml/2006/table">
            <a:tbl>
              <a:tblPr>
                <a:tableStyleId>{9D7B26C5-4107-4FEC-AEDC-1716B250A1EF}</a:tableStyleId>
              </a:tblPr>
              <a:tblGrid>
                <a:gridCol w="1260475"/>
                <a:gridCol w="2128837"/>
                <a:gridCol w="2911475"/>
                <a:gridCol w="2128838"/>
              </a:tblGrid>
              <a:tr h="9988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dirty="0" smtClean="0">
                          <a:ln>
                            <a:noFill/>
                          </a:ln>
                          <a:effectLst/>
                        </a:rPr>
                        <a:t>ÉV</a:t>
                      </a:r>
                      <a:endParaRPr kumimoji="0" lang="hu-HU" sz="24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endParaRPr>
                    </a:p>
                  </a:txBody>
                  <a:tcPr marL="11397" marR="11397"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dirty="0" smtClean="0">
                          <a:ln>
                            <a:noFill/>
                          </a:ln>
                          <a:effectLst/>
                        </a:rPr>
                        <a:t>Földtani vagyon (</a:t>
                      </a:r>
                      <a:r>
                        <a:rPr kumimoji="0" lang="hu-HU" sz="2400" u="none" strike="noStrike" cap="none" normalizeH="0" baseline="0" dirty="0" err="1" smtClean="0">
                          <a:ln>
                            <a:noFill/>
                          </a:ln>
                          <a:effectLst/>
                        </a:rPr>
                        <a:t>Mt</a:t>
                      </a:r>
                      <a:r>
                        <a:rPr kumimoji="0" lang="hu-HU" sz="2400" u="none" strike="noStrike" cap="none" normalizeH="0" baseline="0" dirty="0" smtClean="0">
                          <a:ln>
                            <a:noFill/>
                          </a:ln>
                          <a:effectLst/>
                        </a:rPr>
                        <a:t>)</a:t>
                      </a:r>
                      <a:endParaRPr kumimoji="0" lang="hu-HU" sz="24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endParaRPr>
                    </a:p>
                  </a:txBody>
                  <a:tcPr marL="10800" marR="1080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dirty="0" smtClean="0">
                          <a:ln>
                            <a:noFill/>
                          </a:ln>
                          <a:effectLst/>
                        </a:rPr>
                        <a:t>Kitermelhető vagyon        (</a:t>
                      </a:r>
                      <a:r>
                        <a:rPr kumimoji="0" lang="hu-HU" sz="2400" u="none" strike="noStrike" cap="none" normalizeH="0" baseline="0" dirty="0" err="1" smtClean="0">
                          <a:ln>
                            <a:noFill/>
                          </a:ln>
                          <a:effectLst/>
                        </a:rPr>
                        <a:t>Mt</a:t>
                      </a:r>
                      <a:r>
                        <a:rPr kumimoji="0" lang="hu-HU" sz="2400" u="none" strike="noStrike" cap="none" normalizeH="0" baseline="0" dirty="0" smtClean="0">
                          <a:ln>
                            <a:noFill/>
                          </a:ln>
                          <a:effectLst/>
                        </a:rPr>
                        <a:t>)</a:t>
                      </a:r>
                      <a:endParaRPr kumimoji="0" lang="hu-HU" sz="24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endParaRPr>
                    </a:p>
                  </a:txBody>
                  <a:tcPr marL="11397" marR="11397"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dirty="0" smtClean="0">
                          <a:ln>
                            <a:noFill/>
                          </a:ln>
                          <a:effectLst/>
                        </a:rPr>
                        <a:t>Termelés (</a:t>
                      </a:r>
                      <a:r>
                        <a:rPr kumimoji="0" lang="hu-HU" sz="2400" u="none" strike="noStrike" cap="none" normalizeH="0" baseline="0" dirty="0" err="1" smtClean="0">
                          <a:ln>
                            <a:noFill/>
                          </a:ln>
                          <a:effectLst/>
                        </a:rPr>
                        <a:t>Mt</a:t>
                      </a:r>
                      <a:r>
                        <a:rPr kumimoji="0" lang="hu-HU" sz="2400" u="none" strike="noStrike" cap="none" normalizeH="0" baseline="0" dirty="0" smtClean="0">
                          <a:ln>
                            <a:noFill/>
                          </a:ln>
                          <a:effectLst/>
                        </a:rPr>
                        <a:t>)</a:t>
                      </a:r>
                      <a:endParaRPr kumimoji="0" lang="hu-HU" sz="24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endParaRPr>
                    </a:p>
                  </a:txBody>
                  <a:tcPr marL="11397" marR="11397" marT="0" marB="0" anchor="ctr" horzOverflow="overflow"/>
                </a:tc>
              </a:tr>
              <a:tr h="6464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2005</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1397" marR="11397"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173,7</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1397" marR="11397"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78,87</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1397" marR="11397"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3,20</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1397" marR="11397" marT="0" marB="0" anchor="b" horzOverflow="overflow"/>
                </a:tc>
              </a:tr>
              <a:tr h="6450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2006</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1397" marR="11397"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164,3</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1397" marR="11397"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72,51</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1397" marR="11397"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3,20</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1397" marR="11397" marT="0" marB="0" anchor="b" horzOverflow="overflow"/>
                </a:tc>
              </a:tr>
              <a:tr h="6464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2007</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1397" marR="11397"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5308,7</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1397" marR="11397"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3356,92</a:t>
                      </a:r>
                      <a:endParaRPr kumimoji="0" lang="hu-HU" sz="2400" b="1" i="0" u="none" strike="noStrike" cap="none" normalizeH="0" baseline="0" smtClean="0">
                        <a:ln>
                          <a:noFill/>
                        </a:ln>
                        <a:solidFill>
                          <a:srgbClr val="00FFFF"/>
                        </a:solidFill>
                        <a:effectLst/>
                        <a:latin typeface="Times New Roman" pitchFamily="18" charset="0"/>
                        <a:ea typeface="Calibri" pitchFamily="34" charset="0"/>
                        <a:cs typeface="Times New Roman" pitchFamily="18" charset="0"/>
                      </a:endParaRPr>
                    </a:p>
                  </a:txBody>
                  <a:tcPr marL="11397" marR="11397"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2,65</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1397" marR="11397" marT="0" marB="0" anchor="b" horzOverflow="overflow"/>
                </a:tc>
              </a:tr>
              <a:tr h="6450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2008</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1397" marR="11397"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5307,0</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1397" marR="11397"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3355,28</a:t>
                      </a:r>
                      <a:endParaRPr kumimoji="0" lang="hu-HU" sz="2400" b="1" i="0" u="none" strike="noStrike" cap="none" normalizeH="0" baseline="0" smtClean="0">
                        <a:ln>
                          <a:noFill/>
                        </a:ln>
                        <a:solidFill>
                          <a:srgbClr val="00FFFF"/>
                        </a:solidFill>
                        <a:effectLst/>
                        <a:latin typeface="Times New Roman" pitchFamily="18" charset="0"/>
                        <a:ea typeface="Calibri" pitchFamily="34" charset="0"/>
                        <a:cs typeface="Times New Roman" pitchFamily="18" charset="0"/>
                      </a:endParaRPr>
                    </a:p>
                  </a:txBody>
                  <a:tcPr marL="11397" marR="11397"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2,88</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1397" marR="11397" marT="0" marB="0" anchor="b" horzOverflow="overflow"/>
                </a:tc>
              </a:tr>
              <a:tr h="6464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2009</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1397" marR="11397"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5315,1</a:t>
                      </a:r>
                      <a:endParaRPr kumimoji="0" lang="hu-HU"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1397" marR="11397"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smtClean="0">
                          <a:ln>
                            <a:noFill/>
                          </a:ln>
                          <a:effectLst/>
                        </a:rPr>
                        <a:t>3356,04</a:t>
                      </a:r>
                      <a:endParaRPr kumimoji="0" lang="hu-HU" sz="2400" b="1" i="0" u="none" strike="noStrike" cap="none" normalizeH="0" baseline="0" smtClean="0">
                        <a:ln>
                          <a:noFill/>
                        </a:ln>
                        <a:solidFill>
                          <a:srgbClr val="00FFFF"/>
                        </a:solidFill>
                        <a:effectLst/>
                        <a:latin typeface="Times New Roman" pitchFamily="18" charset="0"/>
                        <a:ea typeface="Calibri" pitchFamily="34" charset="0"/>
                        <a:cs typeface="Times New Roman" pitchFamily="18" charset="0"/>
                      </a:endParaRPr>
                    </a:p>
                  </a:txBody>
                  <a:tcPr marL="11397" marR="11397"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u="none" strike="noStrike" cap="none" normalizeH="0" baseline="0" dirty="0" smtClean="0">
                          <a:ln>
                            <a:noFill/>
                          </a:ln>
                          <a:effectLst/>
                        </a:rPr>
                        <a:t>3,17</a:t>
                      </a:r>
                      <a:endParaRPr kumimoji="0" lang="hu-H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11397" marR="11397" marT="0" marB="0" anchor="b" horzOverflow="overflow"/>
                </a:tc>
              </a:tr>
            </a:tbl>
          </a:graphicData>
        </a:graphic>
      </p:graphicFrame>
      <p:pic>
        <p:nvPicPr>
          <p:cNvPr id="429092"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
        <p:nvSpPr>
          <p:cNvPr id="4" name="Téglalap 3"/>
          <p:cNvSpPr/>
          <p:nvPr/>
        </p:nvSpPr>
        <p:spPr>
          <a:xfrm>
            <a:off x="755576" y="0"/>
            <a:ext cx="4282427" cy="584775"/>
          </a:xfrm>
          <a:prstGeom prst="rect">
            <a:avLst/>
          </a:prstGeom>
        </p:spPr>
        <p:txBody>
          <a:bodyPr wrap="square">
            <a:spAutoFit/>
          </a:bodyPr>
          <a:lstStyle/>
          <a:p>
            <a:pPr lvl="0"/>
            <a:r>
              <a:rPr lang="hu-HU" b="1" dirty="0">
                <a:solidFill>
                  <a:srgbClr val="FFFFFF"/>
                </a:solidFill>
                <a:effectLst/>
                <a:latin typeface="Times New Roman" pitchFamily="18" charset="0"/>
                <a:cs typeface="Times New Roman" pitchFamily="18" charset="0"/>
              </a:rPr>
              <a:t> </a:t>
            </a:r>
            <a:r>
              <a:rPr lang="hu-HU" b="1" dirty="0">
                <a:solidFill>
                  <a:srgbClr val="FF6600"/>
                </a:solidFill>
                <a:effectLst/>
                <a:cs typeface="Times New Roman" pitchFamily="18" charset="0"/>
              </a:rPr>
              <a:t>Földgáz</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Dia számának helye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4DF3EF72-2C56-4D4E-BA37-0078D67221B6}" type="slidenum">
              <a:rPr lang="hu-HU" sz="1400">
                <a:solidFill>
                  <a:schemeClr val="tx1"/>
                </a:solidFill>
                <a:effectLst/>
                <a:latin typeface="Tahoma" pitchFamily="34" charset="0"/>
              </a:rPr>
              <a:pPr algn="r"/>
              <a:t>41</a:t>
            </a:fld>
            <a:endParaRPr lang="hu-HU" sz="1400">
              <a:solidFill>
                <a:schemeClr val="tx1"/>
              </a:solidFill>
              <a:effectLst/>
              <a:latin typeface="Tahoma" pitchFamily="34" charset="0"/>
            </a:endParaRPr>
          </a:p>
        </p:txBody>
      </p:sp>
      <p:sp>
        <p:nvSpPr>
          <p:cNvPr id="375811" name="Rectangle 1026"/>
          <p:cNvSpPr>
            <a:spLocks noGrp="1" noChangeArrowheads="1"/>
          </p:cNvSpPr>
          <p:nvPr>
            <p:ph type="title" idx="4294967295"/>
          </p:nvPr>
        </p:nvSpPr>
        <p:spPr>
          <a:xfrm>
            <a:off x="304800" y="0"/>
            <a:ext cx="8839200" cy="1008063"/>
          </a:xfrm>
        </p:spPr>
        <p:txBody>
          <a:bodyPr wrap="square" lIns="91440" tIns="45720" rIns="91440" bIns="45720" numCol="1" anchorCtr="0" compatLnSpc="1">
            <a:prstTxWarp prst="textNoShape">
              <a:avLst/>
            </a:prstTxWarp>
          </a:bodyPr>
          <a:lstStyle/>
          <a:p>
            <a:r>
              <a:rPr lang="hu-HU" sz="2800" b="1" dirty="0" smtClean="0">
                <a:solidFill>
                  <a:schemeClr val="accent2"/>
                </a:solidFill>
                <a:latin typeface="Arial" pitchFamily="34" charset="0"/>
              </a:rPr>
              <a:t>     </a:t>
            </a:r>
            <a:r>
              <a:rPr lang="hu-HU" sz="2800" b="1" dirty="0" smtClean="0">
                <a:solidFill>
                  <a:srgbClr val="FF6600"/>
                </a:solidFill>
                <a:latin typeface="Arial" pitchFamily="34" charset="0"/>
              </a:rPr>
              <a:t>Az EU egyik stratégiai problémája:</a:t>
            </a:r>
            <a:br>
              <a:rPr lang="hu-HU" sz="2800" b="1" dirty="0" smtClean="0">
                <a:solidFill>
                  <a:srgbClr val="FF6600"/>
                </a:solidFill>
                <a:latin typeface="Arial" pitchFamily="34" charset="0"/>
              </a:rPr>
            </a:br>
            <a:r>
              <a:rPr lang="hu-HU" b="1" dirty="0" smtClean="0">
                <a:solidFill>
                  <a:schemeClr val="accent2"/>
                </a:solidFill>
                <a:latin typeface="Arial" pitchFamily="34" charset="0"/>
              </a:rPr>
              <a:t>    </a:t>
            </a:r>
            <a:r>
              <a:rPr lang="hu-HU" sz="2800" b="1" dirty="0" smtClean="0">
                <a:solidFill>
                  <a:srgbClr val="FF0000"/>
                </a:solidFill>
                <a:latin typeface="Arial" pitchFamily="34" charset="0"/>
              </a:rPr>
              <a:t>a magas energia import függés, %</a:t>
            </a:r>
          </a:p>
        </p:txBody>
      </p:sp>
      <p:pic>
        <p:nvPicPr>
          <p:cNvPr id="430083" name="Picture 1027"/>
          <p:cNvPicPr>
            <a:picLocks noChangeAspect="1" noChangeArrowheads="1"/>
          </p:cNvPicPr>
          <p:nvPr/>
        </p:nvPicPr>
        <p:blipFill>
          <a:blip r:embed="rId3" cstate="print"/>
          <a:srcRect/>
          <a:stretch>
            <a:fillRect/>
          </a:stretch>
        </p:blipFill>
        <p:spPr bwMode="auto">
          <a:xfrm>
            <a:off x="1043608" y="1340768"/>
            <a:ext cx="7556450" cy="4354946"/>
          </a:xfrm>
          <a:prstGeom prst="roundRect">
            <a:avLst>
              <a:gd name="adj" fmla="val 8594"/>
            </a:avLst>
          </a:prstGeom>
          <a:solidFill>
            <a:srgbClr val="FFFFFF">
              <a:shade val="85000"/>
            </a:srgbClr>
          </a:solidFill>
          <a:ln>
            <a:noFill/>
          </a:ln>
          <a:effectLst>
            <a:innerShdw blurRad="63500" dist="50800" dir="13500000">
              <a:prstClr val="black">
                <a:alpha val="50000"/>
              </a:prstClr>
            </a:innerShdw>
            <a:reflection blurRad="6350" stA="52000" endA="300" endPos="35000" dir="5400000" sy="-100000" algn="bl" rotWithShape="0"/>
          </a:effectLst>
        </p:spPr>
      </p:pic>
      <p:sp>
        <p:nvSpPr>
          <p:cNvPr id="430084" name="AutoShape 1028"/>
          <p:cNvSpPr>
            <a:spLocks noChangeArrowheads="1"/>
          </p:cNvSpPr>
          <p:nvPr/>
        </p:nvSpPr>
        <p:spPr bwMode="auto">
          <a:xfrm>
            <a:off x="5292080" y="1412776"/>
            <a:ext cx="304800" cy="976312"/>
          </a:xfrm>
          <a:prstGeom prst="downArrow">
            <a:avLst>
              <a:gd name="adj1" fmla="val 50000"/>
              <a:gd name="adj2" fmla="val 80078"/>
            </a:avLst>
          </a:prstGeom>
          <a:solidFill>
            <a:srgbClr val="FF0000"/>
          </a:solidFill>
          <a:ln w="9525">
            <a:solidFill>
              <a:schemeClr val="tx1"/>
            </a:solidFill>
            <a:miter lim="800000"/>
            <a:headEnd/>
            <a:tailEnd/>
          </a:ln>
        </p:spPr>
        <p:txBody>
          <a:bodyPr wrap="none" anchor="ctr"/>
          <a:lstStyle/>
          <a:p>
            <a:endParaRPr lang="hu-HU" sz="2400">
              <a:solidFill>
                <a:schemeClr val="tx1"/>
              </a:solidFill>
              <a:effectLst/>
              <a:latin typeface="Times New Roman" pitchFamily="18" charset="0"/>
            </a:endParaRPr>
          </a:p>
        </p:txBody>
      </p:sp>
      <p:sp>
        <p:nvSpPr>
          <p:cNvPr id="430085" name="Text Box 1029"/>
          <p:cNvSpPr txBox="1">
            <a:spLocks noChangeArrowheads="1"/>
          </p:cNvSpPr>
          <p:nvPr/>
        </p:nvSpPr>
        <p:spPr bwMode="auto">
          <a:xfrm>
            <a:off x="755576" y="6381328"/>
            <a:ext cx="1639616" cy="307777"/>
          </a:xfrm>
          <a:prstGeom prst="rect">
            <a:avLst/>
          </a:prstGeom>
          <a:noFill/>
          <a:ln w="9525">
            <a:noFill/>
            <a:miter lim="800000"/>
            <a:headEnd/>
            <a:tailEnd/>
          </a:ln>
        </p:spPr>
        <p:txBody>
          <a:bodyPr wrap="none">
            <a:spAutoFit/>
          </a:bodyPr>
          <a:lstStyle/>
          <a:p>
            <a:r>
              <a:rPr lang="hu-HU" sz="1400" dirty="0">
                <a:solidFill>
                  <a:schemeClr val="bg1"/>
                </a:solidFill>
                <a:effectLst/>
                <a:latin typeface="Times New Roman" pitchFamily="18" charset="0"/>
              </a:rPr>
              <a:t>Forrás: EUROSTAT</a:t>
            </a:r>
          </a:p>
        </p:txBody>
      </p:sp>
      <p:pic>
        <p:nvPicPr>
          <p:cNvPr id="430086" name="Picture 5" descr="logokicsibb"/>
          <p:cNvPicPr>
            <a:picLocks noChangeAspect="1" noChangeArrowheads="1"/>
          </p:cNvPicPr>
          <p:nvPr/>
        </p:nvPicPr>
        <p:blipFill>
          <a:blip r:embed="rId4"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ransition spd="slow">
    <p:pull dir="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6" name="Rectangle 8"/>
          <p:cNvSpPr>
            <a:spLocks noGrp="1" noChangeArrowheads="1"/>
          </p:cNvSpPr>
          <p:nvPr>
            <p:ph type="title"/>
          </p:nvPr>
        </p:nvSpPr>
        <p:spPr/>
        <p:txBody>
          <a:bodyPr/>
          <a:lstStyle/>
          <a:p>
            <a:r>
              <a:rPr lang="hu-HU" smtClean="0"/>
              <a:t>Magyarország energia importja</a:t>
            </a:r>
            <a:endParaRPr lang="hu-HU" smtClean="0"/>
          </a:p>
        </p:txBody>
      </p:sp>
      <p:graphicFrame>
        <p:nvGraphicFramePr>
          <p:cNvPr id="386052" name="Object 4"/>
          <p:cNvGraphicFramePr>
            <a:graphicFrameLocks noChangeAspect="1"/>
          </p:cNvGraphicFramePr>
          <p:nvPr>
            <p:ph sz="half" idx="1"/>
          </p:nvPr>
        </p:nvGraphicFramePr>
        <p:xfrm>
          <a:off x="465138" y="2934633"/>
          <a:ext cx="4038600" cy="2196821"/>
        </p:xfrm>
        <a:graphic>
          <a:graphicData uri="http://schemas.openxmlformats.org/presentationml/2006/ole">
            <p:oleObj spid="_x0000_s386052" name="Worksheet" r:id="rId3" imgW="5200751" imgH="2828814" progId="Excel.Sheet.8">
              <p:embed/>
            </p:oleObj>
          </a:graphicData>
        </a:graphic>
      </p:graphicFrame>
      <p:graphicFrame>
        <p:nvGraphicFramePr>
          <p:cNvPr id="386061" name="Object 13"/>
          <p:cNvGraphicFramePr>
            <a:graphicFrameLocks noChangeAspect="1"/>
          </p:cNvGraphicFramePr>
          <p:nvPr>
            <p:ph sz="half" idx="2"/>
          </p:nvPr>
        </p:nvGraphicFramePr>
        <p:xfrm>
          <a:off x="4656138" y="2934633"/>
          <a:ext cx="4038600" cy="2196821"/>
        </p:xfrm>
        <a:graphic>
          <a:graphicData uri="http://schemas.openxmlformats.org/presentationml/2006/ole">
            <p:oleObj spid="_x0000_s386061" name="Worksheet" r:id="rId4" imgW="5200751" imgH="2828814" progId="Excel.Sheet.8">
              <p:embed/>
            </p:oleObj>
          </a:graphicData>
        </a:graphic>
      </p:graphicFrame>
      <p:pic>
        <p:nvPicPr>
          <p:cNvPr id="386063" name="Picture 5" descr="logokicsibb"/>
          <p:cNvPicPr>
            <a:picLocks noChangeAspect="1" noChangeArrowheads="1"/>
          </p:cNvPicPr>
          <p:nvPr/>
        </p:nvPicPr>
        <p:blipFill>
          <a:blip r:embed="rId5" cstate="print"/>
          <a:srcRect/>
          <a:stretch>
            <a:fillRect/>
          </a:stretch>
        </p:blipFill>
        <p:spPr bwMode="auto">
          <a:xfrm>
            <a:off x="0" y="0"/>
            <a:ext cx="622300" cy="908050"/>
          </a:xfrm>
          <a:prstGeom prst="rect">
            <a:avLst/>
          </a:prstGeom>
          <a:noFill/>
          <a:ln w="9525">
            <a:noFill/>
            <a:miter lim="800000"/>
            <a:headEnd/>
            <a:tailEnd/>
          </a:ln>
        </p:spPr>
      </p:pic>
      <p:sp>
        <p:nvSpPr>
          <p:cNvPr id="386059" name="Text Box 11"/>
          <p:cNvSpPr txBox="1">
            <a:spLocks noChangeArrowheads="1"/>
          </p:cNvSpPr>
          <p:nvPr/>
        </p:nvSpPr>
        <p:spPr bwMode="auto">
          <a:xfrm>
            <a:off x="179388" y="6381750"/>
            <a:ext cx="1800225" cy="274638"/>
          </a:xfrm>
          <a:prstGeom prst="rect">
            <a:avLst/>
          </a:prstGeom>
          <a:noFill/>
          <a:ln w="9525" algn="ctr">
            <a:noFill/>
            <a:miter lim="800000"/>
            <a:headEnd/>
            <a:tailEnd/>
          </a:ln>
          <a:effectLst/>
        </p:spPr>
        <p:txBody>
          <a:bodyPr lIns="92075" tIns="46037" rIns="92075" bIns="46037">
            <a:spAutoFit/>
          </a:bodyPr>
          <a:lstStyle/>
          <a:p>
            <a:pPr algn="ctr">
              <a:spcBef>
                <a:spcPct val="50000"/>
              </a:spcBef>
              <a:defRPr/>
            </a:pPr>
            <a:r>
              <a:rPr lang="hu-HU" sz="1200">
                <a:effectLst>
                  <a:outerShdw blurRad="38100" dist="38100" dir="2700000" algn="tl">
                    <a:srgbClr val="000000"/>
                  </a:outerShdw>
                </a:effectLst>
              </a:rPr>
              <a:t>Forrás: KSH 2010/6</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6" name="Rectangle 4"/>
          <p:cNvSpPr>
            <a:spLocks noGrp="1" noChangeArrowheads="1"/>
          </p:cNvSpPr>
          <p:nvPr>
            <p:ph type="title" idx="4294967295"/>
          </p:nvPr>
        </p:nvSpPr>
        <p:spPr>
          <a:xfrm>
            <a:off x="1371600" y="0"/>
            <a:ext cx="7772400" cy="431800"/>
          </a:xfrm>
        </p:spPr>
        <p:txBody>
          <a:bodyPr wrap="square" lIns="91440" tIns="45720" rIns="91440" bIns="45720" numCol="1" anchorCtr="0" compatLnSpc="1">
            <a:prstTxWarp prst="textNoShape">
              <a:avLst/>
            </a:prstTxWarp>
          </a:bodyPr>
          <a:lstStyle/>
          <a:p>
            <a:r>
              <a:rPr lang="hu-HU" sz="3200" b="1" smtClean="0">
                <a:solidFill>
                  <a:srgbClr val="FF6600"/>
                </a:solidFill>
                <a:latin typeface="Arial" pitchFamily="34" charset="0"/>
              </a:rPr>
              <a:t>EU 27 gázfogyasztás 2009</a:t>
            </a:r>
          </a:p>
        </p:txBody>
      </p:sp>
      <p:pic>
        <p:nvPicPr>
          <p:cNvPr id="433154" name="Picture 5"/>
          <p:cNvPicPr>
            <a:picLocks noChangeAspect="1" noChangeArrowheads="1"/>
          </p:cNvPicPr>
          <p:nvPr/>
        </p:nvPicPr>
        <p:blipFill>
          <a:blip r:embed="rId3" cstate="print"/>
          <a:srcRect l="19489" t="18454" r="17421" b="32111"/>
          <a:stretch>
            <a:fillRect/>
          </a:stretch>
        </p:blipFill>
        <p:spPr bwMode="auto">
          <a:xfrm>
            <a:off x="179388" y="746125"/>
            <a:ext cx="8785225" cy="5494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33155" name="Picture 5" descr="logokicsibb"/>
          <p:cNvPicPr>
            <a:picLocks noChangeAspect="1" noChangeArrowheads="1"/>
          </p:cNvPicPr>
          <p:nvPr/>
        </p:nvPicPr>
        <p:blipFill>
          <a:blip r:embed="rId4"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Dia számának helye 4"/>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endParaRPr lang="hu-HU" sz="1400">
              <a:solidFill>
                <a:schemeClr val="tx1"/>
              </a:solidFill>
              <a:effectLst/>
              <a:latin typeface="Tahoma" pitchFamily="34" charset="0"/>
            </a:endParaRPr>
          </a:p>
        </p:txBody>
      </p:sp>
      <p:sp>
        <p:nvSpPr>
          <p:cNvPr id="496644" name="Rectangle 4"/>
          <p:cNvSpPr>
            <a:spLocks noGrp="1" noChangeArrowheads="1"/>
          </p:cNvSpPr>
          <p:nvPr>
            <p:ph type="title" idx="4294967295"/>
          </p:nvPr>
        </p:nvSpPr>
        <p:spPr>
          <a:xfrm>
            <a:off x="1371600" y="0"/>
            <a:ext cx="7772400" cy="620713"/>
          </a:xfrm>
        </p:spPr>
        <p:txBody>
          <a:bodyPr wrap="square" lIns="91440" tIns="45720" rIns="91440" bIns="45720" numCol="1" anchorCtr="0" compatLnSpc="1">
            <a:prstTxWarp prst="textNoShape">
              <a:avLst/>
            </a:prstTxWarp>
          </a:bodyPr>
          <a:lstStyle/>
          <a:p>
            <a:r>
              <a:rPr lang="hu-HU" sz="3600" b="1" smtClean="0">
                <a:solidFill>
                  <a:srgbClr val="FF6600"/>
                </a:solidFill>
                <a:latin typeface="Arial" pitchFamily="34" charset="0"/>
              </a:rPr>
              <a:t>EU 27 orosz import-függőség</a:t>
            </a:r>
          </a:p>
        </p:txBody>
      </p:sp>
      <p:pic>
        <p:nvPicPr>
          <p:cNvPr id="435203" name="Picture 6"/>
          <p:cNvPicPr>
            <a:picLocks noChangeAspect="1" noChangeArrowheads="1"/>
          </p:cNvPicPr>
          <p:nvPr/>
        </p:nvPicPr>
        <p:blipFill>
          <a:blip r:embed="rId3" cstate="print"/>
          <a:srcRect l="18898" t="29158" r="19193" b="22884"/>
          <a:stretch>
            <a:fillRect/>
          </a:stretch>
        </p:blipFill>
        <p:spPr bwMode="auto">
          <a:xfrm>
            <a:off x="323850" y="1124744"/>
            <a:ext cx="8462894" cy="51331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35204" name="Picture 5" descr="logokicsibb"/>
          <p:cNvPicPr>
            <a:picLocks noChangeAspect="1" noChangeArrowheads="1"/>
          </p:cNvPicPr>
          <p:nvPr/>
        </p:nvPicPr>
        <p:blipFill>
          <a:blip r:embed="rId4"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7" name="Dia számának helye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1B7F356F-0E7D-487B-ABCE-69D24E0CEBFE}" type="slidenum">
              <a:rPr lang="hu-HU" sz="1400">
                <a:solidFill>
                  <a:schemeClr val="tx1"/>
                </a:solidFill>
                <a:effectLst/>
                <a:latin typeface="Tahoma" pitchFamily="34" charset="0"/>
              </a:rPr>
              <a:pPr algn="r"/>
              <a:t>45</a:t>
            </a:fld>
            <a:endParaRPr lang="hu-HU" sz="1400">
              <a:solidFill>
                <a:schemeClr val="tx1"/>
              </a:solidFill>
              <a:effectLst/>
              <a:latin typeface="Tahoma" pitchFamily="34" charset="0"/>
            </a:endParaRPr>
          </a:p>
        </p:txBody>
      </p:sp>
      <p:sp>
        <p:nvSpPr>
          <p:cNvPr id="455682" name="Rectangle 2"/>
          <p:cNvSpPr>
            <a:spLocks noGrp="1" noChangeArrowheads="1"/>
          </p:cNvSpPr>
          <p:nvPr>
            <p:ph type="title" idx="4294967295"/>
          </p:nvPr>
        </p:nvSpPr>
        <p:spPr>
          <a:xfrm>
            <a:off x="1222375" y="0"/>
            <a:ext cx="7921625" cy="576263"/>
          </a:xfrm>
        </p:spPr>
        <p:txBody>
          <a:bodyPr wrap="square" lIns="91440" tIns="45720" rIns="91440" bIns="45720" numCol="1" anchorCtr="0" compatLnSpc="1">
            <a:prstTxWarp prst="textNoShape">
              <a:avLst/>
            </a:prstTxWarp>
          </a:bodyPr>
          <a:lstStyle/>
          <a:p>
            <a:pPr>
              <a:lnSpc>
                <a:spcPct val="90000"/>
              </a:lnSpc>
            </a:pPr>
            <a:r>
              <a:rPr lang="hu-HU" sz="2800" b="1" dirty="0" smtClean="0">
                <a:solidFill>
                  <a:srgbClr val="FF6600"/>
                </a:solidFill>
                <a:latin typeface="Arial" pitchFamily="34" charset="0"/>
              </a:rPr>
              <a:t>Gázfogyasztás az EU-ban, </a:t>
            </a:r>
            <a:r>
              <a:rPr lang="hu-HU" sz="2800" b="1" dirty="0" err="1" smtClean="0">
                <a:solidFill>
                  <a:srgbClr val="FF6600"/>
                </a:solidFill>
                <a:latin typeface="Arial" pitchFamily="34" charset="0"/>
              </a:rPr>
              <a:t>toe</a:t>
            </a:r>
            <a:r>
              <a:rPr lang="hu-HU" sz="2800" b="1" dirty="0" smtClean="0">
                <a:solidFill>
                  <a:srgbClr val="FF6600"/>
                </a:solidFill>
                <a:latin typeface="Arial" pitchFamily="34" charset="0"/>
              </a:rPr>
              <a:t>/fő</a:t>
            </a:r>
            <a:r>
              <a:rPr lang="hu-HU" sz="2800" dirty="0" smtClean="0">
                <a:solidFill>
                  <a:srgbClr val="FF6600"/>
                </a:solidFill>
                <a:latin typeface="Arial" pitchFamily="34" charset="0"/>
              </a:rPr>
              <a:t/>
            </a:r>
            <a:br>
              <a:rPr lang="hu-HU" sz="2800" dirty="0" smtClean="0">
                <a:solidFill>
                  <a:srgbClr val="FF6600"/>
                </a:solidFill>
                <a:latin typeface="Arial" pitchFamily="34" charset="0"/>
              </a:rPr>
            </a:br>
            <a:endParaRPr lang="hu-HU" sz="2800" b="1" dirty="0" smtClean="0">
              <a:solidFill>
                <a:srgbClr val="FF6600"/>
              </a:solidFill>
              <a:latin typeface="Arial" pitchFamily="34" charset="0"/>
            </a:endParaRPr>
          </a:p>
        </p:txBody>
      </p:sp>
      <p:graphicFrame>
        <p:nvGraphicFramePr>
          <p:cNvPr id="381956" name="Object 3"/>
          <p:cNvGraphicFramePr>
            <a:graphicFrameLocks noChangeAspect="1"/>
          </p:cNvGraphicFramePr>
          <p:nvPr/>
        </p:nvGraphicFramePr>
        <p:xfrm>
          <a:off x="611188" y="1557338"/>
          <a:ext cx="8102600" cy="4743450"/>
        </p:xfrm>
        <a:graphic>
          <a:graphicData uri="http://schemas.openxmlformats.org/presentationml/2006/ole">
            <p:oleObj spid="_x0000_s381956" name="Worksheet" r:id="rId4" imgW="5810351" imgH="3829031" progId="Excel.Sheet.8">
              <p:embed/>
            </p:oleObj>
          </a:graphicData>
        </a:graphic>
      </p:graphicFrame>
      <p:sp>
        <p:nvSpPr>
          <p:cNvPr id="381959" name="Text Box 5"/>
          <p:cNvSpPr txBox="1">
            <a:spLocks noChangeArrowheads="1"/>
          </p:cNvSpPr>
          <p:nvPr/>
        </p:nvSpPr>
        <p:spPr bwMode="auto">
          <a:xfrm>
            <a:off x="755576" y="764704"/>
            <a:ext cx="7632700" cy="641350"/>
          </a:xfrm>
          <a:prstGeom prst="rect">
            <a:avLst/>
          </a:prstGeom>
          <a:solidFill>
            <a:srgbClr val="990000"/>
          </a:solidFill>
          <a:ln w="9525">
            <a:noFill/>
            <a:miter lim="800000"/>
            <a:headEnd/>
            <a:tailEnd/>
          </a:ln>
          <a:scene3d>
            <a:camera prst="orthographicFront"/>
            <a:lightRig rig="threePt" dir="t"/>
          </a:scene3d>
          <a:sp3d>
            <a:bevelT prst="relaxedInset"/>
          </a:sp3d>
        </p:spPr>
        <p:txBody>
          <a:bodyPr>
            <a:spAutoFit/>
          </a:bodyPr>
          <a:lstStyle/>
          <a:p>
            <a:pPr>
              <a:spcBef>
                <a:spcPct val="50000"/>
              </a:spcBef>
            </a:pPr>
            <a:r>
              <a:rPr lang="hu-HU" sz="1800" dirty="0">
                <a:solidFill>
                  <a:schemeClr val="tx1"/>
                </a:solidFill>
                <a:effectLst/>
                <a:latin typeface="Tahoma" pitchFamily="34" charset="0"/>
              </a:rPr>
              <a:t>Az egy főre eső magyar fogyasztás kissé az átlag felett van, azaz abszolút értékben nem magas a hazai egy főre eső gázfogyasztás</a:t>
            </a:r>
          </a:p>
        </p:txBody>
      </p:sp>
      <p:pic>
        <p:nvPicPr>
          <p:cNvPr id="381960" name="Picture 5" descr="logokicsibb"/>
          <p:cNvPicPr>
            <a:picLocks noChangeAspect="1" noChangeArrowheads="1"/>
          </p:cNvPicPr>
          <p:nvPr/>
        </p:nvPicPr>
        <p:blipFill>
          <a:blip r:embed="rId5"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9297" name="Diagram 5"/>
          <p:cNvPicPr>
            <a:picLocks noChangeArrowheads="1"/>
          </p:cNvPicPr>
          <p:nvPr/>
        </p:nvPicPr>
        <p:blipFill>
          <a:blip r:embed="rId2" cstate="print"/>
          <a:stretch>
            <a:fillRect/>
          </a:stretch>
        </p:blipFill>
        <p:spPr bwMode="auto">
          <a:xfrm>
            <a:off x="323528" y="764704"/>
            <a:ext cx="7992888" cy="5112568"/>
          </a:xfrm>
          <a:prstGeom prst="rect">
            <a:avLst/>
          </a:prstGeom>
          <a:noFill/>
          <a:ln>
            <a:noFill/>
          </a:ln>
        </p:spPr>
      </p:pic>
      <p:sp>
        <p:nvSpPr>
          <p:cNvPr id="439298" name="Szövegdoboz 6"/>
          <p:cNvSpPr txBox="1">
            <a:spLocks noChangeArrowheads="1"/>
          </p:cNvSpPr>
          <p:nvPr/>
        </p:nvSpPr>
        <p:spPr bwMode="auto">
          <a:xfrm>
            <a:off x="684213" y="0"/>
            <a:ext cx="7391400" cy="519113"/>
          </a:xfrm>
          <a:prstGeom prst="rect">
            <a:avLst/>
          </a:prstGeom>
          <a:noFill/>
          <a:ln w="9525">
            <a:noFill/>
            <a:miter lim="800000"/>
            <a:headEnd/>
            <a:tailEnd/>
          </a:ln>
        </p:spPr>
        <p:txBody>
          <a:bodyPr>
            <a:spAutoFit/>
          </a:bodyPr>
          <a:lstStyle/>
          <a:p>
            <a:r>
              <a:rPr lang="hu-HU" sz="2800" b="1" dirty="0">
                <a:solidFill>
                  <a:srgbClr val="FF6600"/>
                </a:solidFill>
                <a:effectLst/>
              </a:rPr>
              <a:t>Szénhidrogén termelés </a:t>
            </a:r>
            <a:r>
              <a:rPr lang="hu-HU" sz="2400" b="1" dirty="0">
                <a:solidFill>
                  <a:srgbClr val="FF6600"/>
                </a:solidFill>
                <a:effectLst/>
              </a:rPr>
              <a:t>1965-2009</a:t>
            </a:r>
            <a:r>
              <a:rPr lang="hu-HU" sz="2800" b="1" dirty="0">
                <a:solidFill>
                  <a:srgbClr val="FF6600"/>
                </a:solidFill>
                <a:effectLst/>
              </a:rPr>
              <a:t> között</a:t>
            </a:r>
          </a:p>
        </p:txBody>
      </p:sp>
      <p:pic>
        <p:nvPicPr>
          <p:cNvPr id="439299" name="Picture 5" descr="logokicsibb"/>
          <p:cNvPicPr>
            <a:picLocks noChangeAspect="1" noChangeArrowheads="1"/>
          </p:cNvPicPr>
          <p:nvPr/>
        </p:nvPicPr>
        <p:blipFill>
          <a:blip r:embed="rId3"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439297"/>
                                        </p:tgtEl>
                                        <p:attrNameLst>
                                          <p:attrName>style.visibility</p:attrName>
                                        </p:attrNameLst>
                                      </p:cBhvr>
                                      <p:to>
                                        <p:strVal val="visible"/>
                                      </p:to>
                                    </p:set>
                                    <p:animEffect transition="in" filter="barn(inHorizontal)">
                                      <p:cBhvr>
                                        <p:cTn id="7" dur="500"/>
                                        <p:tgtEl>
                                          <p:spTgt spid="439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Szövegdoboz 9"/>
          <p:cNvSpPr txBox="1">
            <a:spLocks noChangeArrowheads="1"/>
          </p:cNvSpPr>
          <p:nvPr/>
        </p:nvSpPr>
        <p:spPr bwMode="auto">
          <a:xfrm>
            <a:off x="827088" y="188913"/>
            <a:ext cx="8316912" cy="457200"/>
          </a:xfrm>
          <a:prstGeom prst="rect">
            <a:avLst/>
          </a:prstGeom>
          <a:noFill/>
          <a:ln w="9525">
            <a:noFill/>
            <a:miter lim="800000"/>
            <a:headEnd/>
            <a:tailEnd/>
          </a:ln>
        </p:spPr>
        <p:txBody>
          <a:bodyPr>
            <a:spAutoFit/>
          </a:bodyPr>
          <a:lstStyle/>
          <a:p>
            <a:r>
              <a:rPr lang="hu-HU" sz="2400" b="1">
                <a:solidFill>
                  <a:srgbClr val="FF6600"/>
                </a:solidFill>
                <a:effectLst/>
              </a:rPr>
              <a:t>Magyarország szén- és lignitvagyona, termelése</a:t>
            </a:r>
          </a:p>
        </p:txBody>
      </p:sp>
      <p:pic>
        <p:nvPicPr>
          <p:cNvPr id="440322"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graphicFrame>
        <p:nvGraphicFramePr>
          <p:cNvPr id="267762" name="Group 498"/>
          <p:cNvGraphicFramePr>
            <a:graphicFrameLocks noGrp="1"/>
          </p:cNvGraphicFramePr>
          <p:nvPr/>
        </p:nvGraphicFramePr>
        <p:xfrm>
          <a:off x="179388" y="1052513"/>
          <a:ext cx="8964612" cy="5545139"/>
        </p:xfrm>
        <a:graphic>
          <a:graphicData uri="http://schemas.openxmlformats.org/drawingml/2006/table">
            <a:tbl>
              <a:tblPr firstRow="1"/>
              <a:tblGrid>
                <a:gridCol w="2260600"/>
                <a:gridCol w="1341437"/>
                <a:gridCol w="1339850"/>
                <a:gridCol w="1341438"/>
                <a:gridCol w="1341437"/>
                <a:gridCol w="1339850"/>
              </a:tblGrid>
              <a:tr h="422275">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Times New Roman" pitchFamily="18" charset="0"/>
                          <a:cs typeface="Times New Roman" pitchFamily="18" charset="0"/>
                        </a:rPr>
                        <a:t>Nyersanyag</a:t>
                      </a:r>
                      <a:endParaRPr kumimoji="0" lang="hu-HU" sz="2000" b="0" i="0" u="none" strike="noStrike" cap="none" normalizeH="0" baseline="0" dirty="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00FFFF"/>
                          </a:solidFill>
                          <a:effectLst/>
                          <a:latin typeface="Times New Roman" pitchFamily="18" charset="0"/>
                          <a:cs typeface="Times New Roman" pitchFamily="18" charset="0"/>
                        </a:rPr>
                        <a:t>               Kitermelhető vagyon (Mt)</a:t>
                      </a:r>
                      <a:endParaRPr kumimoji="0" lang="hu-HU" sz="2000" b="0" i="0" u="none" strike="noStrike" cap="none" normalizeH="0" baseline="0" smtClean="0">
                        <a:ln>
                          <a:noFill/>
                        </a:ln>
                        <a:solidFill>
                          <a:srgbClr val="00FFFF"/>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r>
              <a:tr h="717550">
                <a:tc vMerge="1">
                  <a:txBody>
                    <a:bodyPr/>
                    <a:lstStyle/>
                    <a:p>
                      <a:endParaRPr lang="hu-H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00FFFF"/>
                          </a:solidFill>
                          <a:effectLst/>
                          <a:latin typeface="Times New Roman" pitchFamily="18" charset="0"/>
                          <a:cs typeface="Times New Roman" pitchFamily="18" charset="0"/>
                        </a:rPr>
                        <a:t>2005.01.01</a:t>
                      </a:r>
                      <a:endParaRPr kumimoji="0" lang="hu-HU" sz="2000" b="0" i="0" u="none" strike="noStrike" cap="none" normalizeH="0" baseline="0" smtClean="0">
                        <a:ln>
                          <a:noFill/>
                        </a:ln>
                        <a:solidFill>
                          <a:srgbClr val="00FFFF"/>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00FFFF"/>
                          </a:solidFill>
                          <a:effectLst/>
                          <a:latin typeface="Times New Roman" pitchFamily="18" charset="0"/>
                          <a:cs typeface="Times New Roman" pitchFamily="18" charset="0"/>
                        </a:rPr>
                        <a:t>2006.01.01</a:t>
                      </a:r>
                      <a:endParaRPr kumimoji="0" lang="hu-HU" sz="2000" b="0" i="0" u="none" strike="noStrike" cap="none" normalizeH="0" baseline="0" smtClean="0">
                        <a:ln>
                          <a:noFill/>
                        </a:ln>
                        <a:solidFill>
                          <a:srgbClr val="00FFFF"/>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00FFFF"/>
                          </a:solidFill>
                          <a:effectLst/>
                          <a:latin typeface="Times New Roman" pitchFamily="18" charset="0"/>
                          <a:cs typeface="Times New Roman" pitchFamily="18" charset="0"/>
                        </a:rPr>
                        <a:t>2007.01.01</a:t>
                      </a:r>
                      <a:endParaRPr kumimoji="0" lang="hu-HU" sz="2000" b="0" i="0" u="none" strike="noStrike" cap="none" normalizeH="0" baseline="0" smtClean="0">
                        <a:ln>
                          <a:noFill/>
                        </a:ln>
                        <a:solidFill>
                          <a:srgbClr val="00FFFF"/>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00FFFF"/>
                          </a:solidFill>
                          <a:effectLst/>
                          <a:latin typeface="Times New Roman" pitchFamily="18" charset="0"/>
                          <a:cs typeface="Times New Roman" pitchFamily="18" charset="0"/>
                        </a:rPr>
                        <a:t>2008.01.01</a:t>
                      </a:r>
                      <a:endParaRPr kumimoji="0" lang="hu-HU" sz="2000" b="0" i="0" u="none" strike="noStrike" cap="none" normalizeH="0" baseline="0" smtClean="0">
                        <a:ln>
                          <a:noFill/>
                        </a:ln>
                        <a:solidFill>
                          <a:srgbClr val="00FFFF"/>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00FFFF"/>
                          </a:solidFill>
                          <a:effectLst/>
                          <a:latin typeface="Times New Roman" pitchFamily="18" charset="0"/>
                          <a:cs typeface="Times New Roman" pitchFamily="18" charset="0"/>
                        </a:rPr>
                        <a:t>2009.01.01</a:t>
                      </a:r>
                      <a:endParaRPr kumimoji="0" lang="hu-HU" sz="2000" b="0" i="0" u="none" strike="noStrike" cap="none" normalizeH="0" baseline="0" smtClean="0">
                        <a:ln>
                          <a:noFill/>
                        </a:ln>
                        <a:solidFill>
                          <a:srgbClr val="00FFFF"/>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r>
              <a:tr h="568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Feketekőszén</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00FFFF"/>
                          </a:solidFill>
                          <a:effectLst/>
                          <a:latin typeface="Times New Roman" pitchFamily="18" charset="0"/>
                          <a:cs typeface="Times New Roman" pitchFamily="18" charset="0"/>
                        </a:rPr>
                        <a:t>1975,9</a:t>
                      </a:r>
                      <a:endParaRPr kumimoji="0" lang="hu-HU" sz="2000" b="0" i="0" u="none" strike="noStrike" cap="none" normalizeH="0" baseline="0" smtClean="0">
                        <a:ln>
                          <a:noFill/>
                        </a:ln>
                        <a:solidFill>
                          <a:srgbClr val="00FFFF"/>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00FFFF"/>
                          </a:solidFill>
                          <a:effectLst/>
                          <a:latin typeface="Times New Roman" pitchFamily="18" charset="0"/>
                          <a:cs typeface="Times New Roman" pitchFamily="18" charset="0"/>
                        </a:rPr>
                        <a:t>1975,9</a:t>
                      </a:r>
                      <a:endParaRPr kumimoji="0" lang="hu-HU" sz="2000" b="0" i="0" u="none" strike="noStrike" cap="none" normalizeH="0" baseline="0" smtClean="0">
                        <a:ln>
                          <a:noFill/>
                        </a:ln>
                        <a:solidFill>
                          <a:srgbClr val="00FFFF"/>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00FFFF"/>
                          </a:solidFill>
                          <a:effectLst/>
                          <a:latin typeface="Times New Roman" pitchFamily="18" charset="0"/>
                          <a:cs typeface="Times New Roman" pitchFamily="18" charset="0"/>
                        </a:rPr>
                        <a:t>1986,2</a:t>
                      </a:r>
                      <a:endParaRPr kumimoji="0" lang="hu-HU" sz="2000" b="0" i="0" u="none" strike="noStrike" cap="none" normalizeH="0" baseline="0" smtClean="0">
                        <a:ln>
                          <a:noFill/>
                        </a:ln>
                        <a:solidFill>
                          <a:srgbClr val="00FFFF"/>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00FFFF"/>
                          </a:solidFill>
                          <a:effectLst/>
                          <a:latin typeface="Times New Roman" pitchFamily="18" charset="0"/>
                          <a:cs typeface="Times New Roman" pitchFamily="18" charset="0"/>
                        </a:rPr>
                        <a:t>1986,2</a:t>
                      </a:r>
                      <a:endParaRPr kumimoji="0" lang="hu-HU" sz="2000" b="0" i="0" u="none" strike="noStrike" cap="none" normalizeH="0" baseline="0" smtClean="0">
                        <a:ln>
                          <a:noFill/>
                        </a:ln>
                        <a:solidFill>
                          <a:srgbClr val="00FFFF"/>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00FFFF"/>
                          </a:solidFill>
                          <a:effectLst/>
                          <a:latin typeface="Times New Roman" pitchFamily="18" charset="0"/>
                          <a:cs typeface="Times New Roman" pitchFamily="18" charset="0"/>
                        </a:rPr>
                        <a:t>1986,2</a:t>
                      </a:r>
                      <a:endParaRPr kumimoji="0" lang="hu-HU" sz="2000" b="0" i="0" u="none" strike="noStrike" cap="none" normalizeH="0" baseline="0" smtClean="0">
                        <a:ln>
                          <a:noFill/>
                        </a:ln>
                        <a:solidFill>
                          <a:srgbClr val="00FFFF"/>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r>
              <a:tr h="566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Barnakőszén</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00FFFF"/>
                          </a:solidFill>
                          <a:effectLst/>
                          <a:latin typeface="Times New Roman" pitchFamily="18" charset="0"/>
                          <a:cs typeface="Times New Roman" pitchFamily="18" charset="0"/>
                        </a:rPr>
                        <a:t>2157,5</a:t>
                      </a:r>
                      <a:endParaRPr kumimoji="0" lang="hu-HU" sz="2000" b="0" i="0" u="none" strike="noStrike" cap="none" normalizeH="0" baseline="0" smtClean="0">
                        <a:ln>
                          <a:noFill/>
                        </a:ln>
                        <a:solidFill>
                          <a:srgbClr val="00FFFF"/>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00FFFF"/>
                          </a:solidFill>
                          <a:effectLst/>
                          <a:latin typeface="Times New Roman" pitchFamily="18" charset="0"/>
                          <a:cs typeface="Times New Roman" pitchFamily="18" charset="0"/>
                        </a:rPr>
                        <a:t>2156,3</a:t>
                      </a:r>
                      <a:endParaRPr kumimoji="0" lang="hu-HU" sz="2000" b="0" i="0" u="none" strike="noStrike" cap="none" normalizeH="0" baseline="0" smtClean="0">
                        <a:ln>
                          <a:noFill/>
                        </a:ln>
                        <a:solidFill>
                          <a:srgbClr val="00FFFF"/>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00FFFF"/>
                          </a:solidFill>
                          <a:effectLst/>
                          <a:latin typeface="Times New Roman" pitchFamily="18" charset="0"/>
                          <a:cs typeface="Times New Roman" pitchFamily="18" charset="0"/>
                        </a:rPr>
                        <a:t>2244,1</a:t>
                      </a:r>
                      <a:endParaRPr kumimoji="0" lang="hu-HU" sz="2000" b="0" i="0" u="none" strike="noStrike" cap="none" normalizeH="0" baseline="0" smtClean="0">
                        <a:ln>
                          <a:noFill/>
                        </a:ln>
                        <a:solidFill>
                          <a:srgbClr val="00FFFF"/>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00FFFF"/>
                          </a:solidFill>
                          <a:effectLst/>
                          <a:latin typeface="Times New Roman" pitchFamily="18" charset="0"/>
                          <a:cs typeface="Times New Roman" pitchFamily="18" charset="0"/>
                        </a:rPr>
                        <a:t>2245,5</a:t>
                      </a:r>
                      <a:endParaRPr kumimoji="0" lang="hu-HU" sz="2000" b="0" i="0" u="none" strike="noStrike" cap="none" normalizeH="0" baseline="0" smtClean="0">
                        <a:ln>
                          <a:noFill/>
                        </a:ln>
                        <a:solidFill>
                          <a:srgbClr val="00FFFF"/>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00FFFF"/>
                          </a:solidFill>
                          <a:effectLst/>
                          <a:latin typeface="Times New Roman" pitchFamily="18" charset="0"/>
                          <a:cs typeface="Times New Roman" pitchFamily="18" charset="0"/>
                        </a:rPr>
                        <a:t>2244,3</a:t>
                      </a:r>
                      <a:endParaRPr kumimoji="0" lang="hu-HU" sz="2000" b="0" i="0" u="none" strike="noStrike" cap="none" normalizeH="0" baseline="0" smtClean="0">
                        <a:ln>
                          <a:noFill/>
                        </a:ln>
                        <a:solidFill>
                          <a:srgbClr val="00FFFF"/>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r>
              <a:tr h="7175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Lignit (külfejtéses)</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00FFFF"/>
                          </a:solidFill>
                          <a:effectLst/>
                          <a:latin typeface="Times New Roman" pitchFamily="18" charset="0"/>
                          <a:cs typeface="Times New Roman" pitchFamily="18" charset="0"/>
                        </a:rPr>
                        <a:t>4401,4</a:t>
                      </a:r>
                      <a:endParaRPr kumimoji="0" lang="hu-HU" sz="2000" b="0" i="0" u="none" strike="noStrike" cap="none" normalizeH="0" baseline="0" smtClean="0">
                        <a:ln>
                          <a:noFill/>
                        </a:ln>
                        <a:solidFill>
                          <a:srgbClr val="00FFFF"/>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00FFFF"/>
                          </a:solidFill>
                          <a:effectLst/>
                          <a:latin typeface="Times New Roman" pitchFamily="18" charset="0"/>
                          <a:cs typeface="Times New Roman" pitchFamily="18" charset="0"/>
                        </a:rPr>
                        <a:t>4393,7</a:t>
                      </a:r>
                      <a:endParaRPr kumimoji="0" lang="hu-HU" sz="2000" b="0" i="0" u="none" strike="noStrike" cap="none" normalizeH="0" baseline="0" smtClean="0">
                        <a:ln>
                          <a:noFill/>
                        </a:ln>
                        <a:solidFill>
                          <a:srgbClr val="00FFFF"/>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00FFFF"/>
                          </a:solidFill>
                          <a:effectLst/>
                          <a:latin typeface="Times New Roman" pitchFamily="18" charset="0"/>
                          <a:cs typeface="Times New Roman" pitchFamily="18" charset="0"/>
                        </a:rPr>
                        <a:t>4381,1</a:t>
                      </a:r>
                      <a:endParaRPr kumimoji="0" lang="hu-HU" sz="2000" b="0" i="0" u="none" strike="noStrike" cap="none" normalizeH="0" baseline="0" smtClean="0">
                        <a:ln>
                          <a:noFill/>
                        </a:ln>
                        <a:solidFill>
                          <a:srgbClr val="00FFFF"/>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00FFFF"/>
                          </a:solidFill>
                          <a:effectLst/>
                          <a:latin typeface="Times New Roman" pitchFamily="18" charset="0"/>
                          <a:cs typeface="Times New Roman" pitchFamily="18" charset="0"/>
                        </a:rPr>
                        <a:t>4376,8</a:t>
                      </a:r>
                      <a:endParaRPr kumimoji="0" lang="hu-HU" sz="2000" b="0" i="0" u="none" strike="noStrike" cap="none" normalizeH="0" baseline="0" smtClean="0">
                        <a:ln>
                          <a:noFill/>
                        </a:ln>
                        <a:solidFill>
                          <a:srgbClr val="00FFFF"/>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00FFFF"/>
                          </a:solidFill>
                          <a:effectLst/>
                          <a:latin typeface="Times New Roman" pitchFamily="18" charset="0"/>
                          <a:cs typeface="Times New Roman" pitchFamily="18" charset="0"/>
                        </a:rPr>
                        <a:t>4364,6</a:t>
                      </a:r>
                      <a:endParaRPr kumimoji="0" lang="hu-HU" sz="2000" b="0" i="0" u="none" strike="noStrike" cap="none" normalizeH="0" baseline="0" smtClean="0">
                        <a:ln>
                          <a:noFill/>
                        </a:ln>
                        <a:solidFill>
                          <a:srgbClr val="00FFFF"/>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r>
              <a:tr h="422275">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Nyersanyag</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                          Termelés (Mt)</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r>
              <a:tr h="422275">
                <a:tc vMerge="1">
                  <a:txBody>
                    <a:bodyPr/>
                    <a:lstStyle/>
                    <a:p>
                      <a:endParaRPr lang="hu-H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2004</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2005</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2006</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2007</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2008</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r>
              <a:tr h="528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Feketekőszén</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0,3</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r>
              <a:tr h="4619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Barnakőszén</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2,5</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1,4</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1,4</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1,45</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1,39</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r>
              <a:tr h="7175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Lignit (külfejtéses)</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8,5</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8,2</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8,5</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Times New Roman" pitchFamily="18" charset="0"/>
                          <a:cs typeface="Times New Roman" pitchFamily="18" charset="0"/>
                        </a:rPr>
                        <a:t>8,35</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Times New Roman" pitchFamily="18" charset="0"/>
                          <a:cs typeface="Times New Roman" pitchFamily="18" charset="0"/>
                        </a:rPr>
                        <a:t>8,04</a:t>
                      </a:r>
                      <a:endParaRPr kumimoji="0" lang="hu-HU" sz="2000" b="0" i="0" u="none" strike="noStrike" cap="none" normalizeH="0" baseline="0" dirty="0" smtClean="0">
                        <a:ln>
                          <a:noFill/>
                        </a:ln>
                        <a:solidFill>
                          <a:schemeClr val="tx1"/>
                        </a:solidFill>
                        <a:effectLst/>
                        <a:latin typeface="Arial" pitchFamily="34" charset="0"/>
                      </a:endParaRPr>
                    </a:p>
                  </a:txBody>
                  <a:tcPr marL="92075" marR="92075" marT="46037" marB="460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50000"/>
                      </a:srgb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67762"/>
                                        </p:tgtEl>
                                        <p:attrNameLst>
                                          <p:attrName>style.visibility</p:attrName>
                                        </p:attrNameLst>
                                      </p:cBhvr>
                                      <p:to>
                                        <p:strVal val="visible"/>
                                      </p:to>
                                    </p:set>
                                    <p:animEffect transition="in" filter="box(in)">
                                      <p:cBhvr>
                                        <p:cTn id="7" dur="500"/>
                                        <p:tgtEl>
                                          <p:spTgt spid="267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8387" name="Group 99"/>
          <p:cNvGraphicFramePr>
            <a:graphicFrameLocks noGrp="1"/>
          </p:cNvGraphicFramePr>
          <p:nvPr/>
        </p:nvGraphicFramePr>
        <p:xfrm>
          <a:off x="785813" y="803275"/>
          <a:ext cx="7500937" cy="5702306"/>
        </p:xfrm>
        <a:graphic>
          <a:graphicData uri="http://schemas.openxmlformats.org/drawingml/2006/table">
            <a:tbl>
              <a:tblPr/>
              <a:tblGrid>
                <a:gridCol w="1644650"/>
                <a:gridCol w="2049462"/>
                <a:gridCol w="1690688"/>
                <a:gridCol w="2116137"/>
              </a:tblGrid>
              <a:tr h="48577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dirty="0" smtClean="0">
                          <a:ln>
                            <a:noFill/>
                          </a:ln>
                          <a:solidFill>
                            <a:srgbClr val="FFFFFF"/>
                          </a:solidFill>
                          <a:effectLst/>
                          <a:latin typeface="Arial CE" pitchFamily="34" charset="-18"/>
                        </a:rPr>
                        <a:t>Nyersanyag</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dirty="0" smtClean="0">
                          <a:ln>
                            <a:noFill/>
                          </a:ln>
                          <a:solidFill>
                            <a:srgbClr val="FFFFFF"/>
                          </a:solidFill>
                          <a:effectLst/>
                          <a:latin typeface="Arial CE" pitchFamily="34" charset="-18"/>
                        </a:rPr>
                        <a:t>Bányaterület</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Földtani vagyon</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Kitermelhető vagyon</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r>
              <a:tr h="258763">
                <a:tc vMerge="1">
                  <a:txBody>
                    <a:bodyPr/>
                    <a:lstStyle/>
                    <a:p>
                      <a:endParaRPr lang="hu-HU"/>
                    </a:p>
                  </a:txBody>
                  <a:tcPr/>
                </a:tc>
                <a:tc vMerge="1">
                  <a:txBody>
                    <a:bodyPr/>
                    <a:lstStyle/>
                    <a:p>
                      <a:endParaRPr lang="hu-H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kt</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kt</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r>
              <a:tr h="3317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1. Lignit</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Komjáti</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57000</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52041</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r>
              <a:tr h="2587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 </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Kánó Észak</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4100</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3813</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 </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Edelény-Nagyvölgy</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1311</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1272</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r>
              <a:tr h="2587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 </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FFFF"/>
                          </a:solidFill>
                          <a:effectLst/>
                          <a:latin typeface="Arial CE" pitchFamily="34" charset="-18"/>
                        </a:rPr>
                        <a:t>Torony I.</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FFFF"/>
                          </a:solidFill>
                          <a:effectLst/>
                          <a:latin typeface="Arial CE" pitchFamily="34" charset="-18"/>
                        </a:rPr>
                        <a:t>738788</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FFFF"/>
                          </a:solidFill>
                          <a:effectLst/>
                          <a:latin typeface="Arial CE" pitchFamily="34" charset="-18"/>
                        </a:rPr>
                        <a:t>637972</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r>
              <a:tr h="2587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 </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FFFF"/>
                          </a:solidFill>
                          <a:effectLst/>
                          <a:latin typeface="Arial CE" pitchFamily="34" charset="-18"/>
                        </a:rPr>
                        <a:t>Torony II.</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FFFF"/>
                          </a:solidFill>
                          <a:effectLst/>
                          <a:latin typeface="Arial CE" pitchFamily="34" charset="-18"/>
                        </a:rPr>
                        <a:t>640000</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FFFF"/>
                          </a:solidFill>
                          <a:effectLst/>
                          <a:latin typeface="Arial CE" pitchFamily="34" charset="-18"/>
                        </a:rPr>
                        <a:t>544390</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r>
              <a:tr h="2857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 </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FFFF"/>
                          </a:solidFill>
                          <a:effectLst/>
                          <a:latin typeface="Arial CE" pitchFamily="34" charset="-18"/>
                        </a:rPr>
                        <a:t>Nagyréde</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FFFF"/>
                          </a:solidFill>
                          <a:effectLst/>
                          <a:latin typeface="Arial CE" pitchFamily="34" charset="-18"/>
                        </a:rPr>
                        <a:t>548260</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FFFF"/>
                          </a:solidFill>
                          <a:effectLst/>
                          <a:latin typeface="Arial CE" pitchFamily="34" charset="-18"/>
                        </a:rPr>
                        <a:t>476668</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r>
              <a:tr h="2587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 </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Kápolna-Kelet</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478943</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177780</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r>
              <a:tr h="2587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 </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Karácsond-Ludas</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198211</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141131</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r>
              <a:tr h="3111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 </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Bükkábrány perem</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95471</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0</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r>
              <a:tr h="2587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 </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FFFF"/>
                          </a:solidFill>
                          <a:effectLst/>
                          <a:latin typeface="Arial CE" pitchFamily="34" charset="-18"/>
                        </a:rPr>
                        <a:t>Nagyút-Kál</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FFFF"/>
                          </a:solidFill>
                          <a:effectLst/>
                          <a:latin typeface="Arial CE" pitchFamily="34" charset="-18"/>
                        </a:rPr>
                        <a:t>1370346</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FFFF"/>
                          </a:solidFill>
                          <a:effectLst/>
                          <a:latin typeface="Arial CE" pitchFamily="34" charset="-18"/>
                        </a:rPr>
                        <a:t>1301829</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r>
              <a:tr h="2984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 </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FFFF"/>
                          </a:solidFill>
                          <a:effectLst/>
                          <a:latin typeface="Arial CE" pitchFamily="34" charset="-18"/>
                        </a:rPr>
                        <a:t>Füzesabony</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FFFF"/>
                          </a:solidFill>
                          <a:effectLst/>
                          <a:latin typeface="Arial CE" pitchFamily="34" charset="-18"/>
                        </a:rPr>
                        <a:t>624042</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FFFF"/>
                          </a:solidFill>
                          <a:effectLst/>
                          <a:latin typeface="Arial CE" pitchFamily="34" charset="-18"/>
                        </a:rPr>
                        <a:t>454774</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r>
              <a:tr h="4365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 </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Bükkábrány tartalék</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47274</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0</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r>
              <a:tr h="3651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2. Barnakőszén</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dirty="0" smtClean="0">
                          <a:ln>
                            <a:noFill/>
                          </a:ln>
                          <a:solidFill>
                            <a:srgbClr val="FF3300"/>
                          </a:solidFill>
                          <a:effectLst/>
                          <a:latin typeface="Arial CE" pitchFamily="34" charset="-18"/>
                        </a:rPr>
                        <a:t>Ajka II.</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dirty="0" smtClean="0">
                          <a:ln>
                            <a:noFill/>
                          </a:ln>
                          <a:solidFill>
                            <a:srgbClr val="FF3300"/>
                          </a:solidFill>
                          <a:effectLst/>
                          <a:latin typeface="Arial CE" pitchFamily="34" charset="-18"/>
                        </a:rPr>
                        <a:t>235329</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dirty="0" smtClean="0">
                          <a:ln>
                            <a:noFill/>
                          </a:ln>
                          <a:solidFill>
                            <a:srgbClr val="FF3300"/>
                          </a:solidFill>
                          <a:effectLst/>
                          <a:latin typeface="Arial CE" pitchFamily="34" charset="-18"/>
                        </a:rPr>
                        <a:t>181780</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r>
              <a:tr h="2587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 </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FFFF"/>
                          </a:solidFill>
                          <a:effectLst/>
                          <a:latin typeface="Arial CE" pitchFamily="34" charset="-18"/>
                        </a:rPr>
                        <a:t>Dubicsány </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FFFF"/>
                          </a:solidFill>
                          <a:effectLst/>
                          <a:latin typeface="Arial CE" pitchFamily="34" charset="-18"/>
                        </a:rPr>
                        <a:t>92760</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FFFF"/>
                          </a:solidFill>
                          <a:effectLst/>
                          <a:latin typeface="Arial CE" pitchFamily="34" charset="-18"/>
                        </a:rPr>
                        <a:t>52937</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r>
              <a:tr h="3968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3. Feketekőszén</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dirty="0" err="1" smtClean="0">
                          <a:ln>
                            <a:noFill/>
                          </a:ln>
                          <a:solidFill>
                            <a:srgbClr val="FF3300"/>
                          </a:solidFill>
                          <a:effectLst/>
                          <a:latin typeface="Arial CE" pitchFamily="34" charset="-18"/>
                        </a:rPr>
                        <a:t>Máza-Váralja-Dél</a:t>
                      </a:r>
                      <a:endParaRPr kumimoji="0" lang="hu-HU" sz="1600" b="1" i="0" u="none" strike="noStrike" cap="none" normalizeH="0" baseline="0" dirty="0" smtClean="0">
                        <a:ln>
                          <a:noFill/>
                        </a:ln>
                        <a:solidFill>
                          <a:srgbClr val="FF3300"/>
                        </a:solidFill>
                        <a:effectLst/>
                        <a:latin typeface="Arial CE" pitchFamily="34" charset="-18"/>
                      </a:endParaRP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dirty="0" smtClean="0">
                          <a:ln>
                            <a:noFill/>
                          </a:ln>
                          <a:solidFill>
                            <a:srgbClr val="FF3300"/>
                          </a:solidFill>
                          <a:effectLst/>
                          <a:latin typeface="Arial CE" pitchFamily="34" charset="-18"/>
                        </a:rPr>
                        <a:t>563296</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 </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r>
              <a:tr h="3952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FFFF"/>
                          </a:solidFill>
                          <a:effectLst/>
                          <a:latin typeface="Arial CE" pitchFamily="34" charset="-18"/>
                        </a:rPr>
                        <a:t> </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FF3300"/>
                          </a:solidFill>
                          <a:effectLst/>
                          <a:latin typeface="Arial CE" pitchFamily="34" charset="-18"/>
                        </a:rPr>
                        <a:t>Maradék Máza-Dél</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dirty="0" smtClean="0">
                          <a:ln>
                            <a:noFill/>
                          </a:ln>
                          <a:solidFill>
                            <a:srgbClr val="FF3300"/>
                          </a:solidFill>
                          <a:effectLst/>
                          <a:latin typeface="Arial CE" pitchFamily="34" charset="-18"/>
                        </a:rPr>
                        <a:t>526872</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u-HU" sz="1600" b="1" i="0" u="none" strike="noStrike" cap="none" normalizeH="0" baseline="0" dirty="0" smtClean="0">
                          <a:ln>
                            <a:noFill/>
                          </a:ln>
                          <a:solidFill>
                            <a:srgbClr val="FFFFFF"/>
                          </a:solidFill>
                          <a:effectLst/>
                          <a:latin typeface="Arial CE" pitchFamily="34" charset="-18"/>
                        </a:rPr>
                        <a:t> </a:t>
                      </a:r>
                    </a:p>
                  </a:txBody>
                  <a:tcPr marL="9388" marR="9388" marT="938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alpha val="50000"/>
                      </a:schemeClr>
                    </a:solidFill>
                  </a:tcPr>
                </a:tc>
              </a:tr>
            </a:tbl>
          </a:graphicData>
        </a:graphic>
      </p:graphicFrame>
      <p:sp>
        <p:nvSpPr>
          <p:cNvPr id="441440" name="Szövegdoboz 4"/>
          <p:cNvSpPr txBox="1">
            <a:spLocks noChangeArrowheads="1"/>
          </p:cNvSpPr>
          <p:nvPr/>
        </p:nvSpPr>
        <p:spPr bwMode="auto">
          <a:xfrm>
            <a:off x="827088" y="0"/>
            <a:ext cx="4781550" cy="579438"/>
          </a:xfrm>
          <a:prstGeom prst="rect">
            <a:avLst/>
          </a:prstGeom>
          <a:noFill/>
          <a:ln w="9525">
            <a:noFill/>
            <a:miter lim="800000"/>
            <a:headEnd/>
            <a:tailEnd/>
          </a:ln>
        </p:spPr>
        <p:txBody>
          <a:bodyPr wrap="none">
            <a:spAutoFit/>
          </a:bodyPr>
          <a:lstStyle/>
          <a:p>
            <a:pPr algn="ctr"/>
            <a:r>
              <a:rPr lang="hu-HU" b="1">
                <a:solidFill>
                  <a:srgbClr val="FF6600"/>
                </a:solidFill>
                <a:effectLst/>
              </a:rPr>
              <a:t>Potenciális lehetőségek</a:t>
            </a:r>
          </a:p>
        </p:txBody>
      </p:sp>
      <p:pic>
        <p:nvPicPr>
          <p:cNvPr id="441441" name="Picture 5" descr="logokicsibb"/>
          <p:cNvPicPr>
            <a:picLocks noChangeAspect="1" noChangeArrowheads="1"/>
          </p:cNvPicPr>
          <p:nvPr/>
        </p:nvPicPr>
        <p:blipFill>
          <a:blip r:embed="rId3"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68387"/>
                                        </p:tgtEl>
                                        <p:attrNameLst>
                                          <p:attrName>style.visibility</p:attrName>
                                        </p:attrNameLst>
                                      </p:cBhvr>
                                      <p:to>
                                        <p:strVal val="visible"/>
                                      </p:to>
                                    </p:set>
                                    <p:animEffect transition="in" filter="blinds(horizontal)">
                                      <p:cBhvr>
                                        <p:cTn id="7" dur="500"/>
                                        <p:tgtEl>
                                          <p:spTgt spid="268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idx="4294967295"/>
          </p:nvPr>
        </p:nvSpPr>
        <p:spPr>
          <a:xfrm>
            <a:off x="0" y="0"/>
            <a:ext cx="6513513" cy="620713"/>
          </a:xfrm>
        </p:spPr>
        <p:txBody>
          <a:bodyPr wrap="square" lIns="91440" tIns="45720" rIns="91440" bIns="45720" numCol="1" anchorCtr="0" compatLnSpc="1">
            <a:prstTxWarp prst="textNoShape">
              <a:avLst/>
            </a:prstTxWarp>
          </a:bodyPr>
          <a:lstStyle/>
          <a:p>
            <a:r>
              <a:rPr lang="hu-HU" sz="2800" b="1" dirty="0" smtClean="0">
                <a:solidFill>
                  <a:srgbClr val="FF6600"/>
                </a:solidFill>
                <a:latin typeface="Arial" pitchFamily="34" charset="0"/>
              </a:rPr>
              <a:t>A SZÉN ELŐNYEI</a:t>
            </a:r>
          </a:p>
        </p:txBody>
      </p:sp>
      <p:sp>
        <p:nvSpPr>
          <p:cNvPr id="443394" name="Rectangle 3"/>
          <p:cNvSpPr>
            <a:spLocks noGrp="1" noChangeArrowheads="1"/>
          </p:cNvSpPr>
          <p:nvPr>
            <p:ph idx="4294967295"/>
          </p:nvPr>
        </p:nvSpPr>
        <p:spPr>
          <a:xfrm>
            <a:off x="0" y="1125538"/>
            <a:ext cx="7772400" cy="4749800"/>
          </a:xfrm>
          <a:solidFill>
            <a:schemeClr val="bg2">
              <a:alpha val="50195"/>
            </a:schemeClr>
          </a:solidFill>
          <a:scene3d>
            <a:camera prst="orthographicFront"/>
            <a:lightRig rig="threePt" dir="t"/>
          </a:scene3d>
          <a:sp3d>
            <a:bevelT prst="relaxedInset"/>
            <a:bevelB prst="relaxedInset"/>
          </a:sp3d>
        </p:spPr>
        <p:txBody>
          <a:bodyPr/>
          <a:lstStyle/>
          <a:p>
            <a:pPr>
              <a:buFontTx/>
              <a:buNone/>
            </a:pPr>
            <a:endParaRPr lang="hu-HU" sz="1000" b="1" dirty="0" smtClean="0"/>
          </a:p>
          <a:p>
            <a:r>
              <a:rPr lang="hu-HU" sz="2800" b="1" dirty="0" smtClean="0"/>
              <a:t>JELENTŐS KÉSZLETEK</a:t>
            </a:r>
          </a:p>
          <a:p>
            <a:r>
              <a:rPr lang="hu-HU" sz="2800" b="1" dirty="0" smtClean="0"/>
              <a:t>ALACSONY GEOPOLITIKAI KOCKÁZAT</a:t>
            </a:r>
          </a:p>
          <a:p>
            <a:r>
              <a:rPr lang="hu-HU" sz="2800" b="1" dirty="0" smtClean="0"/>
              <a:t>ALACSONY ÁRAK</a:t>
            </a:r>
          </a:p>
          <a:p>
            <a:r>
              <a:rPr lang="hu-HU" sz="2800" b="1" dirty="0" smtClean="0"/>
              <a:t>KÖNNYŰ FELHASZNÁLÁS</a:t>
            </a:r>
          </a:p>
          <a:p>
            <a:r>
              <a:rPr lang="hu-HU" sz="2800" b="1" dirty="0" smtClean="0"/>
              <a:t>JELENTŐS SZEREP A BIZTONSÁGOS  </a:t>
            </a:r>
          </a:p>
          <a:p>
            <a:pPr>
              <a:buFontTx/>
              <a:buNone/>
            </a:pPr>
            <a:r>
              <a:rPr lang="hu-HU" sz="2800" b="1" dirty="0" smtClean="0"/>
              <a:t>	ELLÁTÁSBAN</a:t>
            </a:r>
          </a:p>
          <a:p>
            <a:r>
              <a:rPr lang="hu-HU" sz="2800" b="1" dirty="0" smtClean="0"/>
              <a:t>ÓRIÁSI BIZONYÍTOTT KÉSZLETEK</a:t>
            </a:r>
            <a:r>
              <a:rPr lang="hu-HU" sz="2800" dirty="0" smtClean="0"/>
              <a:t> </a:t>
            </a:r>
          </a:p>
          <a:p>
            <a:pPr algn="r">
              <a:buFontTx/>
              <a:buNone/>
            </a:pPr>
            <a:r>
              <a:rPr lang="hu-HU" sz="2800" dirty="0" smtClean="0"/>
              <a:t> </a:t>
            </a:r>
          </a:p>
        </p:txBody>
      </p:sp>
      <p:pic>
        <p:nvPicPr>
          <p:cNvPr id="443395"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
        <p:nvSpPr>
          <p:cNvPr id="5" name="Téglalap 4"/>
          <p:cNvSpPr/>
          <p:nvPr/>
        </p:nvSpPr>
        <p:spPr>
          <a:xfrm>
            <a:off x="5652120" y="6021288"/>
            <a:ext cx="2695225" cy="400110"/>
          </a:xfrm>
          <a:prstGeom prst="rect">
            <a:avLst/>
          </a:prstGeom>
        </p:spPr>
        <p:txBody>
          <a:bodyPr wrap="none">
            <a:spAutoFit/>
          </a:bodyPr>
          <a:lstStyle/>
          <a:p>
            <a:r>
              <a:rPr lang="hu-HU" sz="2000" u="sng" dirty="0" err="1" smtClean="0">
                <a:solidFill>
                  <a:schemeClr val="hlink"/>
                </a:solidFill>
                <a:hlinkClick r:id="rId3"/>
              </a:rPr>
              <a:t>www.oecd</a:t>
            </a:r>
            <a:r>
              <a:rPr lang="hu-HU" sz="2000" u="sng" dirty="0" err="1" smtClean="0">
                <a:solidFill>
                  <a:schemeClr val="hlink"/>
                </a:solidFill>
              </a:rPr>
              <a:t>.org</a:t>
            </a:r>
            <a:r>
              <a:rPr lang="hu-HU" sz="2000" u="sng" dirty="0" smtClean="0">
                <a:solidFill>
                  <a:schemeClr val="hlink"/>
                </a:solidFill>
              </a:rPr>
              <a:t>/</a:t>
            </a:r>
            <a:r>
              <a:rPr lang="hu-HU" sz="2000" u="sng" dirty="0" err="1" smtClean="0">
                <a:solidFill>
                  <a:schemeClr val="hlink"/>
                </a:solidFill>
              </a:rPr>
              <a:t>librairie</a:t>
            </a:r>
            <a:endParaRPr lang="hu-HU" sz="2000"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4" descr="otthon"/>
          <p:cNvPicPr>
            <a:picLocks noChangeAspect="1" noChangeArrowheads="1"/>
          </p:cNvPicPr>
          <p:nvPr/>
        </p:nvPicPr>
        <p:blipFill>
          <a:blip r:embed="rId2" cstate="print">
            <a:lum bright="-28000" contrast="47000"/>
          </a:blip>
          <a:srcRect/>
          <a:stretch>
            <a:fillRect/>
          </a:stretch>
        </p:blipFill>
        <p:spPr bwMode="auto">
          <a:xfrm>
            <a:off x="1259632" y="404664"/>
            <a:ext cx="6552331" cy="56703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508" name="Picture 5" descr="logokicsibb"/>
          <p:cNvPicPr>
            <a:picLocks noChangeAspect="1" noChangeArrowheads="1"/>
          </p:cNvPicPr>
          <p:nvPr/>
        </p:nvPicPr>
        <p:blipFill>
          <a:blip r:embed="rId3"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1000" fill="hold"/>
                                        <p:tgtEl>
                                          <p:spTgt spid="21507"/>
                                        </p:tgtEl>
                                        <p:attrNameLst>
                                          <p:attrName>ppt_x</p:attrName>
                                        </p:attrNameLst>
                                      </p:cBhvr>
                                      <p:tavLst>
                                        <p:tav tm="0">
                                          <p:val>
                                            <p:strVal val="#ppt_x"/>
                                          </p:val>
                                        </p:tav>
                                        <p:tav tm="100000">
                                          <p:val>
                                            <p:strVal val="#ppt_x"/>
                                          </p:val>
                                        </p:tav>
                                      </p:tavLst>
                                    </p:anim>
                                    <p:anim calcmode="lin" valueType="num">
                                      <p:cBhvr additive="base">
                                        <p:cTn id="8" dur="1000" fill="hold"/>
                                        <p:tgtEl>
                                          <p:spTgt spid="21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idx="4294967295"/>
          </p:nvPr>
        </p:nvSpPr>
        <p:spPr>
          <a:xfrm>
            <a:off x="1371600" y="0"/>
            <a:ext cx="7772400" cy="836613"/>
          </a:xfrm>
        </p:spPr>
        <p:txBody>
          <a:bodyPr/>
          <a:lstStyle/>
          <a:p>
            <a:pPr fontAlgn="auto">
              <a:spcAft>
                <a:spcPts val="0"/>
              </a:spcAft>
              <a:defRPr/>
            </a:pPr>
            <a:r>
              <a:rPr lang="hu-HU" sz="3600" b="1">
                <a:solidFill>
                  <a:srgbClr val="FF6600"/>
                </a:solidFill>
              </a:rPr>
              <a:t>VE ZRT. ÁTALAKULÁSA</a:t>
            </a:r>
            <a:endParaRPr lang="en-US" sz="3600" b="1">
              <a:solidFill>
                <a:srgbClr val="FF6600"/>
              </a:solidFill>
            </a:endParaRPr>
          </a:p>
        </p:txBody>
      </p:sp>
      <p:graphicFrame>
        <p:nvGraphicFramePr>
          <p:cNvPr id="8" name="Object 6"/>
          <p:cNvGraphicFramePr>
            <a:graphicFrameLocks noGrp="1" noChangeAspect="1"/>
          </p:cNvGraphicFramePr>
          <p:nvPr>
            <p:ph type="chart" idx="4294967295"/>
          </p:nvPr>
        </p:nvGraphicFramePr>
        <p:xfrm>
          <a:off x="747713" y="1895475"/>
          <a:ext cx="8396287" cy="4581525"/>
        </p:xfrm>
        <a:graphic>
          <a:graphicData uri="http://schemas.openxmlformats.org/drawingml/2006/chart">
            <c:chart xmlns:c="http://schemas.openxmlformats.org/drawingml/2006/chart" xmlns:r="http://schemas.openxmlformats.org/officeDocument/2006/relationships" r:id="rId2"/>
          </a:graphicData>
        </a:graphic>
      </p:graphicFrame>
      <p:sp>
        <p:nvSpPr>
          <p:cNvPr id="337928" name="Text Box 3"/>
          <p:cNvSpPr txBox="1">
            <a:spLocks noChangeArrowheads="1"/>
          </p:cNvSpPr>
          <p:nvPr/>
        </p:nvSpPr>
        <p:spPr bwMode="auto">
          <a:xfrm>
            <a:off x="4932363" y="836613"/>
            <a:ext cx="1884362" cy="457200"/>
          </a:xfrm>
          <a:prstGeom prst="rect">
            <a:avLst/>
          </a:prstGeom>
          <a:noFill/>
          <a:ln w="9525" algn="ctr">
            <a:noFill/>
            <a:miter lim="800000"/>
            <a:headEnd/>
            <a:tailEnd/>
          </a:ln>
        </p:spPr>
        <p:txBody>
          <a:bodyPr>
            <a:spAutoFit/>
          </a:bodyPr>
          <a:lstStyle/>
          <a:p>
            <a:r>
              <a:rPr lang="hu-HU" sz="2400" b="1">
                <a:solidFill>
                  <a:schemeClr val="tx2"/>
                </a:solidFill>
                <a:effectLst/>
              </a:rPr>
              <a:t>BÁNYA</a:t>
            </a:r>
            <a:endParaRPr lang="en-US" sz="2400" b="1">
              <a:solidFill>
                <a:schemeClr val="tx2"/>
              </a:solidFill>
              <a:effectLst/>
            </a:endParaRPr>
          </a:p>
        </p:txBody>
      </p:sp>
      <p:sp>
        <p:nvSpPr>
          <p:cNvPr id="337924" name="Text Box 4"/>
          <p:cNvSpPr txBox="1">
            <a:spLocks noChangeArrowheads="1"/>
          </p:cNvSpPr>
          <p:nvPr/>
        </p:nvSpPr>
        <p:spPr bwMode="auto">
          <a:xfrm>
            <a:off x="4932363" y="1268413"/>
            <a:ext cx="4030662" cy="457200"/>
          </a:xfrm>
          <a:prstGeom prst="rect">
            <a:avLst/>
          </a:prstGeom>
          <a:noFill/>
          <a:ln w="9525" algn="ctr">
            <a:noFill/>
            <a:miter lim="800000"/>
            <a:headEnd/>
            <a:tailEnd/>
          </a:ln>
        </p:spPr>
        <p:txBody>
          <a:bodyPr>
            <a:spAutoFit/>
          </a:bodyPr>
          <a:lstStyle/>
          <a:p>
            <a:pPr eaLnBrk="0" hangingPunct="0"/>
            <a:r>
              <a:rPr lang="hu-HU" sz="2400">
                <a:solidFill>
                  <a:schemeClr val="tx2"/>
                </a:solidFill>
                <a:effectLst/>
              </a:rPr>
              <a:t>Fajlagos költség csökkentés</a:t>
            </a:r>
            <a:endParaRPr lang="en-US" sz="2400">
              <a:solidFill>
                <a:schemeClr val="tx2"/>
              </a:solidFill>
              <a:effectLst/>
            </a:endParaRPr>
          </a:p>
        </p:txBody>
      </p:sp>
      <p:pic>
        <p:nvPicPr>
          <p:cNvPr id="337925" name="Picture 5" descr="kalapacs-bl"/>
          <p:cNvPicPr>
            <a:picLocks noChangeAspect="1" noChangeArrowheads="1"/>
          </p:cNvPicPr>
          <p:nvPr/>
        </p:nvPicPr>
        <p:blipFill>
          <a:blip r:embed="rId3" cstate="print"/>
          <a:srcRect/>
          <a:stretch>
            <a:fillRect/>
          </a:stretch>
        </p:blipFill>
        <p:spPr bwMode="auto">
          <a:xfrm>
            <a:off x="4284663" y="908050"/>
            <a:ext cx="457200" cy="382588"/>
          </a:xfrm>
          <a:prstGeom prst="rect">
            <a:avLst/>
          </a:prstGeom>
          <a:solidFill>
            <a:schemeClr val="tx1"/>
          </a:solidFill>
          <a:ln w="9525">
            <a:noFill/>
            <a:miter lim="800000"/>
            <a:headEnd/>
            <a:tailEnd/>
          </a:ln>
        </p:spPr>
      </p:pic>
      <p:pic>
        <p:nvPicPr>
          <p:cNvPr id="337931" name="Picture 5" descr="logokicsibb"/>
          <p:cNvPicPr>
            <a:picLocks noChangeAspect="1" noChangeArrowheads="1"/>
          </p:cNvPicPr>
          <p:nvPr/>
        </p:nvPicPr>
        <p:blipFill>
          <a:blip r:embed="rId4"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7925"/>
                                        </p:tgtEl>
                                        <p:attrNameLst>
                                          <p:attrName>style.visibility</p:attrName>
                                        </p:attrNameLst>
                                      </p:cBhvr>
                                      <p:to>
                                        <p:strVal val="visible"/>
                                      </p:to>
                                    </p:set>
                                    <p:animEffect transition="in" filter="fade">
                                      <p:cBhvr>
                                        <p:cTn id="7" dur="1000"/>
                                        <p:tgtEl>
                                          <p:spTgt spid="3379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37924"/>
                                        </p:tgtEl>
                                        <p:attrNameLst>
                                          <p:attrName>style.visibility</p:attrName>
                                        </p:attrNameLst>
                                      </p:cBhvr>
                                      <p:to>
                                        <p:strVal val="visible"/>
                                      </p:to>
                                    </p:set>
                                    <p:animEffect transition="in" filter="wipe(left)">
                                      <p:cBhvr>
                                        <p:cTn id="11" dur="500"/>
                                        <p:tgtEl>
                                          <p:spTgt spid="337924"/>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15" dur="1000"/>
                                        <p:tgtEl>
                                          <p:spTgt spid="8">
                                            <p:graphicEl>
                                              <a:chart seriesIdx="0" categoryIdx="-4" bldStep="series"/>
                                            </p:graphicEl>
                                          </p:spTgt>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19" dur="1000"/>
                                        <p:tgtEl>
                                          <p:spTgt spid="8">
                                            <p:graphicEl>
                                              <a:chart seriesIdx="1" categoryIdx="-4" bldStep="series"/>
                                            </p:graphicEl>
                                          </p:spTgt>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wipe(left)">
                                      <p:cBhvr>
                                        <p:cTn id="23" dur="1000"/>
                                        <p:tgtEl>
                                          <p:spTgt spid="8">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animBg="0"/>
        </p:bldSub>
      </p:bldGraphic>
      <p:bldP spid="33792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5443" name="Picture 4" descr="bánya"/>
          <p:cNvPicPr>
            <a:picLocks noChangeAspect="1" noChangeArrowheads="1"/>
          </p:cNvPicPr>
          <p:nvPr/>
        </p:nvPicPr>
        <p:blipFill>
          <a:blip r:embed="rId2" cstate="print"/>
          <a:srcRect/>
          <a:stretch>
            <a:fillRect/>
          </a:stretch>
        </p:blipFill>
        <p:spPr bwMode="auto">
          <a:xfrm>
            <a:off x="199303" y="548680"/>
            <a:ext cx="8587948" cy="58326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Kép 3" descr="Kép 124.jpg"/>
          <p:cNvPicPr>
            <a:picLocks noChangeAspect="1"/>
          </p:cNvPicPr>
          <p:nvPr/>
        </p:nvPicPr>
        <p:blipFill>
          <a:blip r:embed="rId2" cstate="print"/>
          <a:srcRect/>
          <a:stretch>
            <a:fillRect/>
          </a:stretch>
        </p:blipFill>
        <p:spPr bwMode="auto">
          <a:xfrm>
            <a:off x="357188" y="268288"/>
            <a:ext cx="8405812" cy="6303962"/>
          </a:xfrm>
          <a:prstGeom prst="rect">
            <a:avLst/>
          </a:prstGeom>
          <a:noFill/>
          <a:ln w="9525">
            <a:noFill/>
            <a:miter lim="800000"/>
            <a:headEnd/>
            <a:tailEnd/>
          </a:ln>
          <a:scene3d>
            <a:camera prst="orthographicFront"/>
            <a:lightRig rig="threePt" dir="t"/>
          </a:scene3d>
          <a:sp3d>
            <a:bevelT prst="relaxedInset"/>
            <a:bevelB prst="relaxedInse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6804"/>
                                        </p:tgtEl>
                                        <p:attrNameLst>
                                          <p:attrName>style.visibility</p:attrName>
                                        </p:attrNameLst>
                                      </p:cBhvr>
                                      <p:to>
                                        <p:strVal val="visible"/>
                                      </p:to>
                                    </p:set>
                                    <p:anim calcmode="lin" valueType="num">
                                      <p:cBhvr>
                                        <p:cTn id="7" dur="500" fill="hold"/>
                                        <p:tgtEl>
                                          <p:spTgt spid="76804"/>
                                        </p:tgtEl>
                                        <p:attrNameLst>
                                          <p:attrName>ppt_w</p:attrName>
                                        </p:attrNameLst>
                                      </p:cBhvr>
                                      <p:tavLst>
                                        <p:tav tm="0">
                                          <p:val>
                                            <p:fltVal val="0"/>
                                          </p:val>
                                        </p:tav>
                                        <p:tav tm="100000">
                                          <p:val>
                                            <p:strVal val="#ppt_w"/>
                                          </p:val>
                                        </p:tav>
                                      </p:tavLst>
                                    </p:anim>
                                    <p:anim calcmode="lin" valueType="num">
                                      <p:cBhvr>
                                        <p:cTn id="8" dur="500" fill="hold"/>
                                        <p:tgtEl>
                                          <p:spTgt spid="76804"/>
                                        </p:tgtEl>
                                        <p:attrNameLst>
                                          <p:attrName>ppt_h</p:attrName>
                                        </p:attrNameLst>
                                      </p:cBhvr>
                                      <p:tavLst>
                                        <p:tav tm="0">
                                          <p:val>
                                            <p:fltVal val="0"/>
                                          </p:val>
                                        </p:tav>
                                        <p:tav tm="100000">
                                          <p:val>
                                            <p:strVal val="#ppt_h"/>
                                          </p:val>
                                        </p:tav>
                                      </p:tavLst>
                                    </p:anim>
                                    <p:animEffect transition="in" filter="fade">
                                      <p:cBhvr>
                                        <p:cTn id="9"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Kép 5" descr="BÁ.jpg"/>
          <p:cNvPicPr>
            <a:picLocks noChangeAspect="1"/>
          </p:cNvPicPr>
          <p:nvPr/>
        </p:nvPicPr>
        <p:blipFill>
          <a:blip r:embed="rId2" cstate="print"/>
          <a:srcRect/>
          <a:stretch>
            <a:fillRect/>
          </a:stretch>
        </p:blipFill>
        <p:spPr bwMode="auto">
          <a:xfrm>
            <a:off x="2123728" y="3713163"/>
            <a:ext cx="4714875" cy="3144837"/>
          </a:xfrm>
          <a:prstGeom prst="rect">
            <a:avLst/>
          </a:prstGeom>
          <a:noFill/>
          <a:ln w="9525">
            <a:noFill/>
            <a:miter lim="800000"/>
            <a:headEnd/>
            <a:tailEnd/>
          </a:ln>
        </p:spPr>
      </p:pic>
      <p:pic>
        <p:nvPicPr>
          <p:cNvPr id="77829" name="Kép 4" descr="BÁ2.jpg"/>
          <p:cNvPicPr>
            <a:picLocks noChangeAspect="1"/>
          </p:cNvPicPr>
          <p:nvPr/>
        </p:nvPicPr>
        <p:blipFill>
          <a:blip r:embed="rId3" cstate="print"/>
          <a:srcRect/>
          <a:stretch>
            <a:fillRect/>
          </a:stretch>
        </p:blipFill>
        <p:spPr bwMode="auto">
          <a:xfrm>
            <a:off x="1115616" y="332656"/>
            <a:ext cx="4714875" cy="3535363"/>
          </a:xfrm>
          <a:prstGeom prst="rect">
            <a:avLst/>
          </a:prstGeom>
          <a:noFill/>
          <a:ln w="9525">
            <a:noFill/>
            <a:miter lim="800000"/>
            <a:headEnd/>
            <a:tailEnd/>
          </a:ln>
        </p:spPr>
      </p:pic>
      <p:pic>
        <p:nvPicPr>
          <p:cNvPr id="77830" name="Kép 3" descr="BÁ1.jpg"/>
          <p:cNvPicPr>
            <a:picLocks noChangeAspect="1"/>
          </p:cNvPicPr>
          <p:nvPr/>
        </p:nvPicPr>
        <p:blipFill>
          <a:blip r:embed="rId4" cstate="print"/>
          <a:srcRect/>
          <a:stretch>
            <a:fillRect/>
          </a:stretch>
        </p:blipFill>
        <p:spPr bwMode="auto">
          <a:xfrm>
            <a:off x="6084168" y="620688"/>
            <a:ext cx="2359025" cy="3535362"/>
          </a:xfrm>
          <a:prstGeom prst="rect">
            <a:avLst/>
          </a:prstGeom>
          <a:noFill/>
          <a:ln w="9525">
            <a:noFill/>
            <a:miter lim="800000"/>
            <a:headEnd/>
            <a:tailEnd/>
          </a:ln>
        </p:spPr>
      </p:pic>
      <p:pic>
        <p:nvPicPr>
          <p:cNvPr id="447492" name="Picture 5" descr="logokicsibb"/>
          <p:cNvPicPr>
            <a:picLocks noChangeAspect="1" noChangeArrowheads="1"/>
          </p:cNvPicPr>
          <p:nvPr/>
        </p:nvPicPr>
        <p:blipFill>
          <a:blip r:embed="rId5"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fade">
                                      <p:cBhvr>
                                        <p:cTn id="7" dur="100"/>
                                        <p:tgtEl>
                                          <p:spTgt spid="77828"/>
                                        </p:tgtEl>
                                      </p:cBhvr>
                                    </p:animEffect>
                                    <p:anim calcmode="lin" valueType="num">
                                      <p:cBhvr>
                                        <p:cTn id="8" dur="400" fill="hold"/>
                                        <p:tgtEl>
                                          <p:spTgt spid="77828"/>
                                        </p:tgtEl>
                                        <p:attrNameLst>
                                          <p:attrName>ppt_x</p:attrName>
                                        </p:attrNameLst>
                                      </p:cBhvr>
                                      <p:tavLst>
                                        <p:tav tm="0">
                                          <p:val>
                                            <p:strVal val="#ppt_x"/>
                                          </p:val>
                                        </p:tav>
                                        <p:tav tm="100000">
                                          <p:val>
                                            <p:strVal val="#ppt_x"/>
                                          </p:val>
                                        </p:tav>
                                      </p:tavLst>
                                    </p:anim>
                                    <p:anim calcmode="lin" valueType="num">
                                      <p:cBhvr>
                                        <p:cTn id="9" dur="400" fill="hold"/>
                                        <p:tgtEl>
                                          <p:spTgt spid="7782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782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782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3" presetClass="entr" presetSubtype="0" fill="hold" nodeType="afterEffect">
                                  <p:stCondLst>
                                    <p:cond delay="0"/>
                                  </p:stCondLst>
                                  <p:childTnLst>
                                    <p:set>
                                      <p:cBhvr>
                                        <p:cTn id="14" dur="1" fill="hold">
                                          <p:stCondLst>
                                            <p:cond delay="0"/>
                                          </p:stCondLst>
                                        </p:cTn>
                                        <p:tgtEl>
                                          <p:spTgt spid="77829"/>
                                        </p:tgtEl>
                                        <p:attrNameLst>
                                          <p:attrName>style.visibility</p:attrName>
                                        </p:attrNameLst>
                                      </p:cBhvr>
                                      <p:to>
                                        <p:strVal val="visible"/>
                                      </p:to>
                                    </p:set>
                                    <p:animEffect transition="in" filter="fade">
                                      <p:cBhvr>
                                        <p:cTn id="15" dur="100"/>
                                        <p:tgtEl>
                                          <p:spTgt spid="77829"/>
                                        </p:tgtEl>
                                      </p:cBhvr>
                                    </p:animEffect>
                                    <p:anim calcmode="lin" valueType="num">
                                      <p:cBhvr>
                                        <p:cTn id="16" dur="400" fill="hold"/>
                                        <p:tgtEl>
                                          <p:spTgt spid="77829"/>
                                        </p:tgtEl>
                                        <p:attrNameLst>
                                          <p:attrName>ppt_x</p:attrName>
                                        </p:attrNameLst>
                                      </p:cBhvr>
                                      <p:tavLst>
                                        <p:tav tm="0">
                                          <p:val>
                                            <p:strVal val="#ppt_x"/>
                                          </p:val>
                                        </p:tav>
                                        <p:tav tm="100000">
                                          <p:val>
                                            <p:strVal val="#ppt_x"/>
                                          </p:val>
                                        </p:tav>
                                      </p:tavLst>
                                    </p:anim>
                                    <p:anim calcmode="lin" valueType="num">
                                      <p:cBhvr>
                                        <p:cTn id="17" dur="400" fill="hold"/>
                                        <p:tgtEl>
                                          <p:spTgt spid="77829"/>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7782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7782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p:stCondLst>
                              <p:cond delay="2000"/>
                            </p:stCondLst>
                            <p:childTnLst>
                              <p:par>
                                <p:cTn id="21" presetID="43" presetClass="entr" presetSubtype="0" fill="hold" nodeType="afterEffect">
                                  <p:stCondLst>
                                    <p:cond delay="0"/>
                                  </p:stCondLst>
                                  <p:childTnLst>
                                    <p:set>
                                      <p:cBhvr>
                                        <p:cTn id="22" dur="1" fill="hold">
                                          <p:stCondLst>
                                            <p:cond delay="0"/>
                                          </p:stCondLst>
                                        </p:cTn>
                                        <p:tgtEl>
                                          <p:spTgt spid="77830"/>
                                        </p:tgtEl>
                                        <p:attrNameLst>
                                          <p:attrName>style.visibility</p:attrName>
                                        </p:attrNameLst>
                                      </p:cBhvr>
                                      <p:to>
                                        <p:strVal val="visible"/>
                                      </p:to>
                                    </p:set>
                                    <p:animEffect transition="in" filter="fade">
                                      <p:cBhvr>
                                        <p:cTn id="23" dur="100"/>
                                        <p:tgtEl>
                                          <p:spTgt spid="77830"/>
                                        </p:tgtEl>
                                      </p:cBhvr>
                                    </p:animEffect>
                                    <p:anim calcmode="lin" valueType="num">
                                      <p:cBhvr>
                                        <p:cTn id="24" dur="400" fill="hold"/>
                                        <p:tgtEl>
                                          <p:spTgt spid="77830"/>
                                        </p:tgtEl>
                                        <p:attrNameLst>
                                          <p:attrName>ppt_x</p:attrName>
                                        </p:attrNameLst>
                                      </p:cBhvr>
                                      <p:tavLst>
                                        <p:tav tm="0">
                                          <p:val>
                                            <p:strVal val="#ppt_x"/>
                                          </p:val>
                                        </p:tav>
                                        <p:tav tm="100000">
                                          <p:val>
                                            <p:strVal val="#ppt_x"/>
                                          </p:val>
                                        </p:tav>
                                      </p:tavLst>
                                    </p:anim>
                                    <p:anim calcmode="lin" valueType="num">
                                      <p:cBhvr>
                                        <p:cTn id="25" dur="400" fill="hold"/>
                                        <p:tgtEl>
                                          <p:spTgt spid="77830"/>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778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778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3"/>
          <p:cNvSpPr>
            <a:spLocks noGrp="1" noChangeArrowheads="1"/>
          </p:cNvSpPr>
          <p:nvPr>
            <p:ph idx="4294967295"/>
          </p:nvPr>
        </p:nvSpPr>
        <p:spPr>
          <a:xfrm>
            <a:off x="1371600" y="1784350"/>
            <a:ext cx="7772400" cy="4572000"/>
          </a:xfrm>
        </p:spPr>
        <p:txBody>
          <a:bodyPr/>
          <a:lstStyle/>
          <a:p>
            <a:r>
              <a:rPr lang="hu-HU" smtClean="0"/>
              <a:t> </a:t>
            </a:r>
          </a:p>
        </p:txBody>
      </p:sp>
      <p:pic>
        <p:nvPicPr>
          <p:cNvPr id="448515" name="Picture 4" descr="kotró"/>
          <p:cNvPicPr>
            <a:picLocks noChangeAspect="1" noChangeArrowheads="1"/>
          </p:cNvPicPr>
          <p:nvPr/>
        </p:nvPicPr>
        <p:blipFill>
          <a:blip r:embed="rId2" cstate="print"/>
          <a:srcRect/>
          <a:stretch>
            <a:fillRect/>
          </a:stretch>
        </p:blipFill>
        <p:spPr bwMode="auto">
          <a:xfrm>
            <a:off x="467544" y="476672"/>
            <a:ext cx="8186241" cy="613896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48515"/>
                                        </p:tgtEl>
                                        <p:attrNameLst>
                                          <p:attrName>style.visibility</p:attrName>
                                        </p:attrNameLst>
                                      </p:cBhvr>
                                      <p:to>
                                        <p:strVal val="visible"/>
                                      </p:to>
                                    </p:set>
                                    <p:anim calcmode="lin" valueType="num">
                                      <p:cBhvr>
                                        <p:cTn id="7" dur="2000" fill="hold"/>
                                        <p:tgtEl>
                                          <p:spTgt spid="448515"/>
                                        </p:tgtEl>
                                        <p:attrNameLst>
                                          <p:attrName>ppt_w</p:attrName>
                                        </p:attrNameLst>
                                      </p:cBhvr>
                                      <p:tavLst>
                                        <p:tav tm="0">
                                          <p:val>
                                            <p:fltVal val="0"/>
                                          </p:val>
                                        </p:tav>
                                        <p:tav tm="100000">
                                          <p:val>
                                            <p:strVal val="#ppt_w"/>
                                          </p:val>
                                        </p:tav>
                                      </p:tavLst>
                                    </p:anim>
                                    <p:anim calcmode="lin" valueType="num">
                                      <p:cBhvr>
                                        <p:cTn id="8" dur="2000" fill="hold"/>
                                        <p:tgtEl>
                                          <p:spTgt spid="448515"/>
                                        </p:tgtEl>
                                        <p:attrNameLst>
                                          <p:attrName>ppt_h</p:attrName>
                                        </p:attrNameLst>
                                      </p:cBhvr>
                                      <p:tavLst>
                                        <p:tav tm="0">
                                          <p:val>
                                            <p:fltVal val="0"/>
                                          </p:val>
                                        </p:tav>
                                        <p:tav tm="100000">
                                          <p:val>
                                            <p:strVal val="#ppt_h"/>
                                          </p:val>
                                        </p:tav>
                                      </p:tavLst>
                                    </p:anim>
                                    <p:animEffect transition="in" filter="fade">
                                      <p:cBhvr>
                                        <p:cTn id="9" dur="2000"/>
                                        <p:tgtEl>
                                          <p:spTgt spid="448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539" name="Picture 4" descr="kotró szalaggal"/>
          <p:cNvPicPr>
            <a:picLocks noChangeAspect="1" noChangeArrowheads="1"/>
          </p:cNvPicPr>
          <p:nvPr/>
        </p:nvPicPr>
        <p:blipFill>
          <a:blip r:embed="rId2" cstate="print"/>
          <a:srcRect/>
          <a:stretch>
            <a:fillRect/>
          </a:stretch>
        </p:blipFill>
        <p:spPr bwMode="auto">
          <a:xfrm>
            <a:off x="323528" y="260648"/>
            <a:ext cx="8492710" cy="638132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49539"/>
                                        </p:tgtEl>
                                        <p:attrNameLst>
                                          <p:attrName>style.visibility</p:attrName>
                                        </p:attrNameLst>
                                      </p:cBhvr>
                                      <p:to>
                                        <p:strVal val="visible"/>
                                      </p:to>
                                    </p:set>
                                    <p:anim calcmode="lin" valueType="num">
                                      <p:cBhvr>
                                        <p:cTn id="7" dur="2000" fill="hold"/>
                                        <p:tgtEl>
                                          <p:spTgt spid="449539"/>
                                        </p:tgtEl>
                                        <p:attrNameLst>
                                          <p:attrName>ppt_w</p:attrName>
                                        </p:attrNameLst>
                                      </p:cBhvr>
                                      <p:tavLst>
                                        <p:tav tm="0">
                                          <p:val>
                                            <p:fltVal val="0"/>
                                          </p:val>
                                        </p:tav>
                                        <p:tav tm="100000">
                                          <p:val>
                                            <p:strVal val="#ppt_w"/>
                                          </p:val>
                                        </p:tav>
                                      </p:tavLst>
                                    </p:anim>
                                    <p:anim calcmode="lin" valueType="num">
                                      <p:cBhvr>
                                        <p:cTn id="8" dur="2000" fill="hold"/>
                                        <p:tgtEl>
                                          <p:spTgt spid="449539"/>
                                        </p:tgtEl>
                                        <p:attrNameLst>
                                          <p:attrName>ppt_h</p:attrName>
                                        </p:attrNameLst>
                                      </p:cBhvr>
                                      <p:tavLst>
                                        <p:tav tm="0">
                                          <p:val>
                                            <p:fltVal val="0"/>
                                          </p:val>
                                        </p:tav>
                                        <p:tav tm="100000">
                                          <p:val>
                                            <p:strVal val="#ppt_h"/>
                                          </p:val>
                                        </p:tav>
                                      </p:tavLst>
                                    </p:anim>
                                    <p:animEffect transition="in" filter="fade">
                                      <p:cBhvr>
                                        <p:cTn id="9" dur="2000"/>
                                        <p:tgtEl>
                                          <p:spTgt spid="449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idx="4294967295"/>
          </p:nvPr>
        </p:nvSpPr>
        <p:spPr>
          <a:xfrm>
            <a:off x="755650" y="0"/>
            <a:ext cx="8388350" cy="587375"/>
          </a:xfrm>
        </p:spPr>
        <p:txBody>
          <a:bodyPr wrap="square" lIns="91440" tIns="45720" rIns="91440" bIns="45720" numCol="1" anchorCtr="0" compatLnSpc="1">
            <a:prstTxWarp prst="textNoShape">
              <a:avLst/>
            </a:prstTxWarp>
          </a:bodyPr>
          <a:lstStyle/>
          <a:p>
            <a:r>
              <a:rPr lang="hu-HU" sz="2800" b="1" dirty="0" smtClean="0">
                <a:solidFill>
                  <a:srgbClr val="FF6600"/>
                </a:solidFill>
                <a:latin typeface="Arial" pitchFamily="34" charset="0"/>
              </a:rPr>
              <a:t>A GÉPEK ADATAI</a:t>
            </a:r>
          </a:p>
        </p:txBody>
      </p:sp>
      <p:sp>
        <p:nvSpPr>
          <p:cNvPr id="450562" name="Rectangle 3"/>
          <p:cNvSpPr>
            <a:spLocks noGrp="1" noChangeArrowheads="1"/>
          </p:cNvSpPr>
          <p:nvPr>
            <p:ph idx="4294967295"/>
          </p:nvPr>
        </p:nvSpPr>
        <p:spPr>
          <a:xfrm>
            <a:off x="1081088" y="1341438"/>
            <a:ext cx="8062912" cy="4032250"/>
          </a:xfrm>
          <a:solidFill>
            <a:schemeClr val="bg2">
              <a:alpha val="50195"/>
            </a:schemeClr>
          </a:solidFill>
          <a:ln w="57150" cmpd="thickThin">
            <a:noFill/>
          </a:ln>
          <a:effectLst>
            <a:outerShdw blurRad="152400" dist="317500" dir="5400000" sx="90000" sy="-19000" rotWithShape="0">
              <a:prstClr val="black">
                <a:alpha val="15000"/>
              </a:prstClr>
            </a:outerShdw>
          </a:effectLst>
          <a:scene3d>
            <a:camera prst="orthographicFront"/>
            <a:lightRig rig="threePt" dir="t"/>
          </a:scene3d>
          <a:sp3d>
            <a:bevelT prst="relaxedInset"/>
          </a:sp3d>
        </p:spPr>
        <p:txBody>
          <a:bodyPr/>
          <a:lstStyle/>
          <a:p>
            <a:pPr>
              <a:buFontTx/>
              <a:buNone/>
            </a:pPr>
            <a:r>
              <a:rPr lang="hu-HU" sz="2400" dirty="0" smtClean="0">
                <a:latin typeface="Arial" pitchFamily="34" charset="0"/>
                <a:cs typeface="Arial" pitchFamily="34" charset="0"/>
              </a:rPr>
              <a:t>				</a:t>
            </a:r>
            <a:r>
              <a:rPr lang="hu-HU" sz="2400" b="1" dirty="0" smtClean="0">
                <a:solidFill>
                  <a:schemeClr val="accent2"/>
                </a:solidFill>
                <a:latin typeface="Arial" pitchFamily="34" charset="0"/>
                <a:cs typeface="Arial" pitchFamily="34" charset="0"/>
              </a:rPr>
              <a:t>KOTRÓ   		SZALAGKOCSI</a:t>
            </a:r>
          </a:p>
          <a:p>
            <a:pPr>
              <a:buFontTx/>
              <a:buNone/>
            </a:pPr>
            <a:r>
              <a:rPr lang="hu-HU" sz="2400" b="1" dirty="0" smtClean="0">
                <a:latin typeface="Arial" pitchFamily="34" charset="0"/>
                <a:cs typeface="Arial" pitchFamily="34" charset="0"/>
              </a:rPr>
              <a:t>ÜZEMI TÖMEG	cca.1630 t		cca. 660 t</a:t>
            </a:r>
          </a:p>
          <a:p>
            <a:pPr>
              <a:buFontTx/>
              <a:buNone/>
            </a:pPr>
            <a:r>
              <a:rPr lang="hu-HU" sz="2400" b="1" dirty="0" smtClean="0">
                <a:latin typeface="Arial" pitchFamily="34" charset="0"/>
                <a:cs typeface="Arial" pitchFamily="34" charset="0"/>
              </a:rPr>
              <a:t>JÖVESZTÉS	7300lm</a:t>
            </a:r>
            <a:r>
              <a:rPr lang="hu-HU" sz="2400" b="1" baseline="30000" dirty="0" smtClean="0">
                <a:latin typeface="Arial" pitchFamily="34" charset="0"/>
                <a:cs typeface="Arial" pitchFamily="34" charset="0"/>
              </a:rPr>
              <a:t>3</a:t>
            </a:r>
            <a:r>
              <a:rPr lang="hu-HU" sz="2400" b="1" dirty="0" smtClean="0">
                <a:latin typeface="Arial" pitchFamily="34" charset="0"/>
                <a:cs typeface="Arial" pitchFamily="34" charset="0"/>
              </a:rPr>
              <a:t>/ óra	</a:t>
            </a:r>
          </a:p>
          <a:p>
            <a:pPr>
              <a:buFontTx/>
              <a:buNone/>
            </a:pPr>
            <a:r>
              <a:rPr lang="hu-HU" sz="2400" b="1" dirty="0" smtClean="0">
                <a:latin typeface="Arial" pitchFamily="34" charset="0"/>
                <a:cs typeface="Arial" pitchFamily="34" charset="0"/>
              </a:rPr>
              <a:t>MÉLYKOTRÁS       1,5 m</a:t>
            </a:r>
          </a:p>
          <a:p>
            <a:pPr>
              <a:buFontTx/>
              <a:buNone/>
            </a:pPr>
            <a:r>
              <a:rPr lang="hu-HU" sz="2400" b="1" dirty="0" smtClean="0">
                <a:latin typeface="Arial" pitchFamily="34" charset="0"/>
                <a:cs typeface="Arial" pitchFamily="34" charset="0"/>
              </a:rPr>
              <a:t>MARÓTÁRCSA	1,2 m</a:t>
            </a:r>
          </a:p>
          <a:p>
            <a:pPr>
              <a:buFontTx/>
              <a:buNone/>
            </a:pPr>
            <a:r>
              <a:rPr lang="hu-HU" sz="2400" b="1" dirty="0" smtClean="0">
                <a:latin typeface="Arial" pitchFamily="34" charset="0"/>
                <a:cs typeface="Arial" pitchFamily="34" charset="0"/>
              </a:rPr>
              <a:t>SZÁLLÍTÁS             			7300 lm</a:t>
            </a:r>
            <a:r>
              <a:rPr lang="hu-HU" sz="2400" b="1" baseline="30000" dirty="0" smtClean="0">
                <a:latin typeface="Arial" pitchFamily="34" charset="0"/>
                <a:cs typeface="Arial" pitchFamily="34" charset="0"/>
              </a:rPr>
              <a:t>3</a:t>
            </a:r>
            <a:r>
              <a:rPr lang="hu-HU" sz="2400" b="1" dirty="0" smtClean="0">
                <a:latin typeface="Arial" pitchFamily="34" charset="0"/>
                <a:cs typeface="Arial" pitchFamily="34" charset="0"/>
              </a:rPr>
              <a:t>/óra</a:t>
            </a:r>
          </a:p>
          <a:p>
            <a:pPr>
              <a:buFontTx/>
              <a:buNone/>
            </a:pPr>
            <a:r>
              <a:rPr lang="hu-HU" sz="2400" b="1" dirty="0" smtClean="0">
                <a:latin typeface="Arial" pitchFamily="34" charset="0"/>
                <a:cs typeface="Arial" pitchFamily="34" charset="0"/>
              </a:rPr>
              <a:t>FELVEVŐGÉM (gép közepétől)  	       35 m</a:t>
            </a:r>
          </a:p>
          <a:p>
            <a:pPr>
              <a:buFontTx/>
              <a:buNone/>
            </a:pPr>
            <a:r>
              <a:rPr lang="hu-HU" sz="2400" b="1" dirty="0" smtClean="0">
                <a:latin typeface="Arial" pitchFamily="34" charset="0"/>
                <a:cs typeface="Arial" pitchFamily="34" charset="0"/>
              </a:rPr>
              <a:t>LEDOBÓGÉM 		                             45 m</a:t>
            </a:r>
            <a:r>
              <a:rPr lang="hu-HU" sz="2400" dirty="0" smtClean="0">
                <a:latin typeface="Arial" pitchFamily="34" charset="0"/>
                <a:cs typeface="Arial" pitchFamily="34" charset="0"/>
              </a:rPr>
              <a:t> </a:t>
            </a:r>
          </a:p>
        </p:txBody>
      </p:sp>
      <p:pic>
        <p:nvPicPr>
          <p:cNvPr id="450563"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50562">
                                            <p:bg/>
                                          </p:spTgt>
                                        </p:tgtEl>
                                        <p:attrNameLst>
                                          <p:attrName>style.visibility</p:attrName>
                                        </p:attrNameLst>
                                      </p:cBhvr>
                                      <p:to>
                                        <p:strVal val="visible"/>
                                      </p:to>
                                    </p:set>
                                    <p:animEffect transition="in" filter="wedge">
                                      <p:cBhvr>
                                        <p:cTn id="7" dur="1000"/>
                                        <p:tgtEl>
                                          <p:spTgt spid="450562">
                                            <p:bg/>
                                          </p:spTgt>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450562">
                                            <p:txEl>
                                              <p:pRg st="0" end="0"/>
                                            </p:txEl>
                                          </p:spTgt>
                                        </p:tgtEl>
                                        <p:attrNameLst>
                                          <p:attrName>style.visibility</p:attrName>
                                        </p:attrNameLst>
                                      </p:cBhvr>
                                      <p:to>
                                        <p:strVal val="visible"/>
                                      </p:to>
                                    </p:set>
                                    <p:animEffect transition="in" filter="wedge">
                                      <p:cBhvr>
                                        <p:cTn id="11" dur="1000"/>
                                        <p:tgtEl>
                                          <p:spTgt spid="450562">
                                            <p:txEl>
                                              <p:pRg st="0" end="0"/>
                                            </p:txEl>
                                          </p:spTgt>
                                        </p:tgtEl>
                                      </p:cBhvr>
                                    </p:animEffect>
                                  </p:childTnLst>
                                </p:cTn>
                              </p:par>
                            </p:childTnLst>
                          </p:cTn>
                        </p:par>
                        <p:par>
                          <p:cTn id="12" fill="hold">
                            <p:stCondLst>
                              <p:cond delay="2000"/>
                            </p:stCondLst>
                            <p:childTnLst>
                              <p:par>
                                <p:cTn id="13" presetID="20" presetClass="entr" presetSubtype="0" fill="hold" grpId="0" nodeType="afterEffect">
                                  <p:stCondLst>
                                    <p:cond delay="0"/>
                                  </p:stCondLst>
                                  <p:childTnLst>
                                    <p:set>
                                      <p:cBhvr>
                                        <p:cTn id="14" dur="1" fill="hold">
                                          <p:stCondLst>
                                            <p:cond delay="0"/>
                                          </p:stCondLst>
                                        </p:cTn>
                                        <p:tgtEl>
                                          <p:spTgt spid="450562">
                                            <p:txEl>
                                              <p:pRg st="1" end="1"/>
                                            </p:txEl>
                                          </p:spTgt>
                                        </p:tgtEl>
                                        <p:attrNameLst>
                                          <p:attrName>style.visibility</p:attrName>
                                        </p:attrNameLst>
                                      </p:cBhvr>
                                      <p:to>
                                        <p:strVal val="visible"/>
                                      </p:to>
                                    </p:set>
                                    <p:animEffect transition="in" filter="wedge">
                                      <p:cBhvr>
                                        <p:cTn id="15" dur="1000"/>
                                        <p:tgtEl>
                                          <p:spTgt spid="450562">
                                            <p:txEl>
                                              <p:pRg st="1" end="1"/>
                                            </p:txEl>
                                          </p:spTgt>
                                        </p:tgtEl>
                                      </p:cBhvr>
                                    </p:animEffect>
                                  </p:childTnLst>
                                </p:cTn>
                              </p:par>
                            </p:childTnLst>
                          </p:cTn>
                        </p:par>
                        <p:par>
                          <p:cTn id="16" fill="hold">
                            <p:stCondLst>
                              <p:cond delay="3000"/>
                            </p:stCondLst>
                            <p:childTnLst>
                              <p:par>
                                <p:cTn id="17" presetID="20" presetClass="entr" presetSubtype="0" fill="hold" grpId="0" nodeType="afterEffect">
                                  <p:stCondLst>
                                    <p:cond delay="0"/>
                                  </p:stCondLst>
                                  <p:childTnLst>
                                    <p:set>
                                      <p:cBhvr>
                                        <p:cTn id="18" dur="1" fill="hold">
                                          <p:stCondLst>
                                            <p:cond delay="0"/>
                                          </p:stCondLst>
                                        </p:cTn>
                                        <p:tgtEl>
                                          <p:spTgt spid="450562">
                                            <p:txEl>
                                              <p:pRg st="2" end="2"/>
                                            </p:txEl>
                                          </p:spTgt>
                                        </p:tgtEl>
                                        <p:attrNameLst>
                                          <p:attrName>style.visibility</p:attrName>
                                        </p:attrNameLst>
                                      </p:cBhvr>
                                      <p:to>
                                        <p:strVal val="visible"/>
                                      </p:to>
                                    </p:set>
                                    <p:animEffect transition="in" filter="wedge">
                                      <p:cBhvr>
                                        <p:cTn id="19" dur="1000"/>
                                        <p:tgtEl>
                                          <p:spTgt spid="450562">
                                            <p:txEl>
                                              <p:pRg st="2" end="2"/>
                                            </p:txEl>
                                          </p:spTgt>
                                        </p:tgtEl>
                                      </p:cBhvr>
                                    </p:animEffect>
                                  </p:childTnLst>
                                </p:cTn>
                              </p:par>
                            </p:childTnLst>
                          </p:cTn>
                        </p:par>
                        <p:par>
                          <p:cTn id="20" fill="hold">
                            <p:stCondLst>
                              <p:cond delay="4000"/>
                            </p:stCondLst>
                            <p:childTnLst>
                              <p:par>
                                <p:cTn id="21" presetID="20" presetClass="entr" presetSubtype="0" fill="hold" grpId="0" nodeType="afterEffect">
                                  <p:stCondLst>
                                    <p:cond delay="0"/>
                                  </p:stCondLst>
                                  <p:childTnLst>
                                    <p:set>
                                      <p:cBhvr>
                                        <p:cTn id="22" dur="1" fill="hold">
                                          <p:stCondLst>
                                            <p:cond delay="0"/>
                                          </p:stCondLst>
                                        </p:cTn>
                                        <p:tgtEl>
                                          <p:spTgt spid="450562">
                                            <p:txEl>
                                              <p:pRg st="3" end="3"/>
                                            </p:txEl>
                                          </p:spTgt>
                                        </p:tgtEl>
                                        <p:attrNameLst>
                                          <p:attrName>style.visibility</p:attrName>
                                        </p:attrNameLst>
                                      </p:cBhvr>
                                      <p:to>
                                        <p:strVal val="visible"/>
                                      </p:to>
                                    </p:set>
                                    <p:animEffect transition="in" filter="wedge">
                                      <p:cBhvr>
                                        <p:cTn id="23" dur="1000"/>
                                        <p:tgtEl>
                                          <p:spTgt spid="450562">
                                            <p:txEl>
                                              <p:pRg st="3" end="3"/>
                                            </p:txEl>
                                          </p:spTgt>
                                        </p:tgtEl>
                                      </p:cBhvr>
                                    </p:animEffect>
                                  </p:childTnLst>
                                </p:cTn>
                              </p:par>
                            </p:childTnLst>
                          </p:cTn>
                        </p:par>
                        <p:par>
                          <p:cTn id="24" fill="hold">
                            <p:stCondLst>
                              <p:cond delay="5000"/>
                            </p:stCondLst>
                            <p:childTnLst>
                              <p:par>
                                <p:cTn id="25" presetID="20" presetClass="entr" presetSubtype="0" fill="hold" grpId="0" nodeType="afterEffect">
                                  <p:stCondLst>
                                    <p:cond delay="0"/>
                                  </p:stCondLst>
                                  <p:childTnLst>
                                    <p:set>
                                      <p:cBhvr>
                                        <p:cTn id="26" dur="1" fill="hold">
                                          <p:stCondLst>
                                            <p:cond delay="0"/>
                                          </p:stCondLst>
                                        </p:cTn>
                                        <p:tgtEl>
                                          <p:spTgt spid="450562">
                                            <p:txEl>
                                              <p:pRg st="4" end="4"/>
                                            </p:txEl>
                                          </p:spTgt>
                                        </p:tgtEl>
                                        <p:attrNameLst>
                                          <p:attrName>style.visibility</p:attrName>
                                        </p:attrNameLst>
                                      </p:cBhvr>
                                      <p:to>
                                        <p:strVal val="visible"/>
                                      </p:to>
                                    </p:set>
                                    <p:animEffect transition="in" filter="wedge">
                                      <p:cBhvr>
                                        <p:cTn id="27" dur="1000"/>
                                        <p:tgtEl>
                                          <p:spTgt spid="450562">
                                            <p:txEl>
                                              <p:pRg st="4" end="4"/>
                                            </p:txEl>
                                          </p:spTgt>
                                        </p:tgtEl>
                                      </p:cBhvr>
                                    </p:animEffect>
                                  </p:childTnLst>
                                </p:cTn>
                              </p:par>
                            </p:childTnLst>
                          </p:cTn>
                        </p:par>
                        <p:par>
                          <p:cTn id="28" fill="hold">
                            <p:stCondLst>
                              <p:cond delay="6000"/>
                            </p:stCondLst>
                            <p:childTnLst>
                              <p:par>
                                <p:cTn id="29" presetID="20" presetClass="entr" presetSubtype="0" fill="hold" grpId="0" nodeType="afterEffect">
                                  <p:stCondLst>
                                    <p:cond delay="0"/>
                                  </p:stCondLst>
                                  <p:childTnLst>
                                    <p:set>
                                      <p:cBhvr>
                                        <p:cTn id="30" dur="1" fill="hold">
                                          <p:stCondLst>
                                            <p:cond delay="0"/>
                                          </p:stCondLst>
                                        </p:cTn>
                                        <p:tgtEl>
                                          <p:spTgt spid="450562">
                                            <p:txEl>
                                              <p:pRg st="5" end="5"/>
                                            </p:txEl>
                                          </p:spTgt>
                                        </p:tgtEl>
                                        <p:attrNameLst>
                                          <p:attrName>style.visibility</p:attrName>
                                        </p:attrNameLst>
                                      </p:cBhvr>
                                      <p:to>
                                        <p:strVal val="visible"/>
                                      </p:to>
                                    </p:set>
                                    <p:animEffect transition="in" filter="wedge">
                                      <p:cBhvr>
                                        <p:cTn id="31" dur="1000"/>
                                        <p:tgtEl>
                                          <p:spTgt spid="450562">
                                            <p:txEl>
                                              <p:pRg st="5" end="5"/>
                                            </p:txEl>
                                          </p:spTgt>
                                        </p:tgtEl>
                                      </p:cBhvr>
                                    </p:animEffect>
                                  </p:childTnLst>
                                </p:cTn>
                              </p:par>
                            </p:childTnLst>
                          </p:cTn>
                        </p:par>
                        <p:par>
                          <p:cTn id="32" fill="hold">
                            <p:stCondLst>
                              <p:cond delay="7000"/>
                            </p:stCondLst>
                            <p:childTnLst>
                              <p:par>
                                <p:cTn id="33" presetID="20" presetClass="entr" presetSubtype="0" fill="hold" grpId="0" nodeType="afterEffect">
                                  <p:stCondLst>
                                    <p:cond delay="0"/>
                                  </p:stCondLst>
                                  <p:childTnLst>
                                    <p:set>
                                      <p:cBhvr>
                                        <p:cTn id="34" dur="1" fill="hold">
                                          <p:stCondLst>
                                            <p:cond delay="0"/>
                                          </p:stCondLst>
                                        </p:cTn>
                                        <p:tgtEl>
                                          <p:spTgt spid="450562">
                                            <p:txEl>
                                              <p:pRg st="6" end="6"/>
                                            </p:txEl>
                                          </p:spTgt>
                                        </p:tgtEl>
                                        <p:attrNameLst>
                                          <p:attrName>style.visibility</p:attrName>
                                        </p:attrNameLst>
                                      </p:cBhvr>
                                      <p:to>
                                        <p:strVal val="visible"/>
                                      </p:to>
                                    </p:set>
                                    <p:animEffect transition="in" filter="wedge">
                                      <p:cBhvr>
                                        <p:cTn id="35" dur="1000"/>
                                        <p:tgtEl>
                                          <p:spTgt spid="450562">
                                            <p:txEl>
                                              <p:pRg st="6" end="6"/>
                                            </p:txEl>
                                          </p:spTgt>
                                        </p:tgtEl>
                                      </p:cBhvr>
                                    </p:animEffect>
                                  </p:childTnLst>
                                </p:cTn>
                              </p:par>
                            </p:childTnLst>
                          </p:cTn>
                        </p:par>
                        <p:par>
                          <p:cTn id="36" fill="hold">
                            <p:stCondLst>
                              <p:cond delay="8000"/>
                            </p:stCondLst>
                            <p:childTnLst>
                              <p:par>
                                <p:cTn id="37" presetID="20" presetClass="entr" presetSubtype="0" fill="hold" grpId="0" nodeType="afterEffect">
                                  <p:stCondLst>
                                    <p:cond delay="0"/>
                                  </p:stCondLst>
                                  <p:childTnLst>
                                    <p:set>
                                      <p:cBhvr>
                                        <p:cTn id="38" dur="1" fill="hold">
                                          <p:stCondLst>
                                            <p:cond delay="0"/>
                                          </p:stCondLst>
                                        </p:cTn>
                                        <p:tgtEl>
                                          <p:spTgt spid="450562">
                                            <p:txEl>
                                              <p:pRg st="7" end="7"/>
                                            </p:txEl>
                                          </p:spTgt>
                                        </p:tgtEl>
                                        <p:attrNameLst>
                                          <p:attrName>style.visibility</p:attrName>
                                        </p:attrNameLst>
                                      </p:cBhvr>
                                      <p:to>
                                        <p:strVal val="visible"/>
                                      </p:to>
                                    </p:set>
                                    <p:animEffect transition="in" filter="wedge">
                                      <p:cBhvr>
                                        <p:cTn id="39" dur="1000"/>
                                        <p:tgtEl>
                                          <p:spTgt spid="45056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2"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idx="4294967295"/>
          </p:nvPr>
        </p:nvSpPr>
        <p:spPr>
          <a:xfrm>
            <a:off x="684213" y="0"/>
            <a:ext cx="8459787" cy="936625"/>
          </a:xfrm>
        </p:spPr>
        <p:txBody>
          <a:bodyPr wrap="square" lIns="91440" tIns="45720" rIns="91440" bIns="45720" numCol="1" anchorCtr="0" compatLnSpc="1">
            <a:prstTxWarp prst="textNoShape">
              <a:avLst/>
            </a:prstTxWarp>
          </a:bodyPr>
          <a:lstStyle/>
          <a:p>
            <a:r>
              <a:rPr lang="hu-HU" sz="2800" b="1" dirty="0" smtClean="0">
                <a:solidFill>
                  <a:srgbClr val="FF6600"/>
                </a:solidFill>
                <a:latin typeface="Arial" pitchFamily="34" charset="0"/>
              </a:rPr>
              <a:t>A mecseki szénbányászat újraindításának lehetőségei</a:t>
            </a:r>
            <a:br>
              <a:rPr lang="hu-HU" sz="2800" b="1" dirty="0" smtClean="0">
                <a:solidFill>
                  <a:srgbClr val="FF6600"/>
                </a:solidFill>
                <a:latin typeface="Arial" pitchFamily="34" charset="0"/>
              </a:rPr>
            </a:br>
            <a:endParaRPr lang="hu-HU" sz="2800" b="1" dirty="0" smtClean="0">
              <a:solidFill>
                <a:srgbClr val="FF6600"/>
              </a:solidFill>
              <a:latin typeface="Arial" pitchFamily="34" charset="0"/>
            </a:endParaRPr>
          </a:p>
        </p:txBody>
      </p:sp>
      <p:sp>
        <p:nvSpPr>
          <p:cNvPr id="451586" name="Text Box 5"/>
          <p:cNvSpPr txBox="1">
            <a:spLocks noChangeArrowheads="1"/>
          </p:cNvSpPr>
          <p:nvPr/>
        </p:nvSpPr>
        <p:spPr bwMode="auto">
          <a:xfrm>
            <a:off x="467544" y="1268760"/>
            <a:ext cx="8409756" cy="4401205"/>
          </a:xfrm>
          <a:prstGeom prst="rect">
            <a:avLst/>
          </a:prstGeom>
          <a:solidFill>
            <a:schemeClr val="bg2">
              <a:alpha val="50195"/>
            </a:schemeClr>
          </a:solidFill>
          <a:ln w="57150" cmpd="thickThin">
            <a:solidFill>
              <a:schemeClr val="accent2"/>
            </a:solidFill>
            <a:miter lim="800000"/>
            <a:headEnd/>
            <a:tailEnd/>
          </a:ln>
          <a:effectLst>
            <a:outerShdw blurRad="152400" dist="317500" dir="5400000" sx="90000" sy="-19000" rotWithShape="0">
              <a:prstClr val="black">
                <a:alpha val="15000"/>
              </a:prstClr>
            </a:outerShdw>
          </a:effectLst>
        </p:spPr>
        <p:txBody>
          <a:bodyPr wrap="square">
            <a:spAutoFit/>
          </a:bodyPr>
          <a:lstStyle/>
          <a:p>
            <a:r>
              <a:rPr lang="hu-HU" sz="2000" dirty="0">
                <a:solidFill>
                  <a:schemeClr val="tx1"/>
                </a:solidFill>
                <a:effectLst/>
                <a:latin typeface="Times New Roman" pitchFamily="18" charset="0"/>
                <a:cs typeface="Times New Roman" pitchFamily="18" charset="0"/>
              </a:rPr>
              <a:t>•  Nagymányok külfejtés 100 et/év 2,3 </a:t>
            </a:r>
            <a:r>
              <a:rPr lang="hu-HU" sz="2000" dirty="0" err="1">
                <a:solidFill>
                  <a:schemeClr val="tx1"/>
                </a:solidFill>
                <a:effectLst/>
                <a:latin typeface="Times New Roman" pitchFamily="18" charset="0"/>
                <a:cs typeface="Times New Roman" pitchFamily="18" charset="0"/>
              </a:rPr>
              <a:t>mió</a:t>
            </a:r>
            <a:r>
              <a:rPr lang="hu-HU" sz="2000" dirty="0">
                <a:solidFill>
                  <a:schemeClr val="tx1"/>
                </a:solidFill>
                <a:effectLst/>
                <a:latin typeface="Times New Roman" pitchFamily="18" charset="0"/>
                <a:cs typeface="Times New Roman" pitchFamily="18" charset="0"/>
              </a:rPr>
              <a:t> tonna ipari vagyon</a:t>
            </a:r>
          </a:p>
          <a:p>
            <a:r>
              <a:rPr lang="hu-HU" sz="2000" dirty="0">
                <a:solidFill>
                  <a:schemeClr val="tx1"/>
                </a:solidFill>
                <a:effectLst/>
                <a:latin typeface="Times New Roman" pitchFamily="18" charset="0"/>
                <a:cs typeface="Times New Roman" pitchFamily="18" charset="0"/>
              </a:rPr>
              <a:t>•  Máza –Váralja mélybánya 2,4 </a:t>
            </a:r>
            <a:r>
              <a:rPr lang="hu-HU" sz="2000" dirty="0" err="1">
                <a:solidFill>
                  <a:schemeClr val="tx1"/>
                </a:solidFill>
                <a:effectLst/>
                <a:latin typeface="Times New Roman" pitchFamily="18" charset="0"/>
                <a:cs typeface="Times New Roman" pitchFamily="18" charset="0"/>
              </a:rPr>
              <a:t>mió</a:t>
            </a:r>
            <a:r>
              <a:rPr lang="hu-HU" sz="2000" dirty="0">
                <a:solidFill>
                  <a:schemeClr val="tx1"/>
                </a:solidFill>
                <a:effectLst/>
                <a:latin typeface="Times New Roman" pitchFamily="18" charset="0"/>
                <a:cs typeface="Times New Roman" pitchFamily="18" charset="0"/>
              </a:rPr>
              <a:t> t/év 240 </a:t>
            </a:r>
            <a:r>
              <a:rPr lang="hu-HU" sz="2000" dirty="0" err="1">
                <a:solidFill>
                  <a:schemeClr val="tx1"/>
                </a:solidFill>
                <a:effectLst/>
                <a:latin typeface="Times New Roman" pitchFamily="18" charset="0"/>
                <a:cs typeface="Times New Roman" pitchFamily="18" charset="0"/>
              </a:rPr>
              <a:t>mió</a:t>
            </a:r>
            <a:r>
              <a:rPr lang="hu-HU" sz="2000" dirty="0">
                <a:solidFill>
                  <a:schemeClr val="tx1"/>
                </a:solidFill>
                <a:effectLst/>
                <a:latin typeface="Times New Roman" pitchFamily="18" charset="0"/>
                <a:cs typeface="Times New Roman" pitchFamily="18" charset="0"/>
              </a:rPr>
              <a:t> tonna ipari vagyon</a:t>
            </a:r>
          </a:p>
          <a:p>
            <a:r>
              <a:rPr lang="hu-HU" sz="2000" dirty="0">
                <a:solidFill>
                  <a:schemeClr val="tx1"/>
                </a:solidFill>
                <a:effectLst/>
                <a:latin typeface="Times New Roman" pitchFamily="18" charset="0"/>
                <a:cs typeface="Times New Roman" pitchFamily="18" charset="0"/>
              </a:rPr>
              <a:t>•  </a:t>
            </a:r>
            <a:r>
              <a:rPr lang="hu-HU" sz="2000" dirty="0" err="1">
                <a:solidFill>
                  <a:schemeClr val="tx1"/>
                </a:solidFill>
                <a:effectLst/>
                <a:latin typeface="Times New Roman" pitchFamily="18" charset="0"/>
                <a:cs typeface="Times New Roman" pitchFamily="18" charset="0"/>
              </a:rPr>
              <a:t>In</a:t>
            </a:r>
            <a:r>
              <a:rPr lang="hu-HU" sz="2000" dirty="0">
                <a:solidFill>
                  <a:schemeClr val="tx1"/>
                </a:solidFill>
                <a:effectLst/>
                <a:latin typeface="Times New Roman" pitchFamily="18" charset="0"/>
                <a:cs typeface="Times New Roman" pitchFamily="18" charset="0"/>
              </a:rPr>
              <a:t> situ minőség 19 MJ/kg termelvény 16,5 MJ/kg hamu 33 % felett</a:t>
            </a:r>
          </a:p>
          <a:p>
            <a:r>
              <a:rPr lang="hu-HU" sz="2000" dirty="0">
                <a:solidFill>
                  <a:schemeClr val="tx1"/>
                </a:solidFill>
                <a:effectLst/>
                <a:latin typeface="Times New Roman" pitchFamily="18" charset="0"/>
                <a:cs typeface="Times New Roman" pitchFamily="18" charset="0"/>
              </a:rPr>
              <a:t>•  Első lépés 1,2 </a:t>
            </a:r>
            <a:r>
              <a:rPr lang="hu-HU" sz="2000" dirty="0" err="1">
                <a:solidFill>
                  <a:schemeClr val="tx1"/>
                </a:solidFill>
                <a:effectLst/>
                <a:latin typeface="Times New Roman" pitchFamily="18" charset="0"/>
                <a:cs typeface="Times New Roman" pitchFamily="18" charset="0"/>
              </a:rPr>
              <a:t>mió</a:t>
            </a:r>
            <a:r>
              <a:rPr lang="hu-HU" sz="2000" dirty="0">
                <a:solidFill>
                  <a:schemeClr val="tx1"/>
                </a:solidFill>
                <a:effectLst/>
                <a:latin typeface="Times New Roman" pitchFamily="18" charset="0"/>
                <a:cs typeface="Times New Roman" pitchFamily="18" charset="0"/>
              </a:rPr>
              <a:t> tonna bánya nyersszén </a:t>
            </a:r>
            <a:r>
              <a:rPr lang="hu-HU" sz="2000" dirty="0" err="1">
                <a:solidFill>
                  <a:schemeClr val="tx1"/>
                </a:solidFill>
                <a:effectLst/>
                <a:latin typeface="Times New Roman" pitchFamily="18" charset="0"/>
                <a:cs typeface="Times New Roman" pitchFamily="18" charset="0"/>
              </a:rPr>
              <a:t>fluidágyas</a:t>
            </a:r>
            <a:r>
              <a:rPr lang="hu-HU" sz="2000" dirty="0">
                <a:solidFill>
                  <a:schemeClr val="tx1"/>
                </a:solidFill>
                <a:effectLst/>
                <a:latin typeface="Times New Roman" pitchFamily="18" charset="0"/>
                <a:cs typeface="Times New Roman" pitchFamily="18" charset="0"/>
              </a:rPr>
              <a:t> erőműben hasznosul</a:t>
            </a:r>
          </a:p>
          <a:p>
            <a:r>
              <a:rPr lang="hu-HU" sz="2000" dirty="0">
                <a:solidFill>
                  <a:schemeClr val="tx1"/>
                </a:solidFill>
                <a:effectLst/>
                <a:latin typeface="Times New Roman" pitchFamily="18" charset="0"/>
                <a:cs typeface="Times New Roman" pitchFamily="18" charset="0"/>
              </a:rPr>
              <a:t>•  Évi 2,4 </a:t>
            </a:r>
            <a:r>
              <a:rPr lang="hu-HU" sz="2000" dirty="0" err="1">
                <a:solidFill>
                  <a:schemeClr val="tx1"/>
                </a:solidFill>
                <a:effectLst/>
                <a:latin typeface="Times New Roman" pitchFamily="18" charset="0"/>
                <a:cs typeface="Times New Roman" pitchFamily="18" charset="0"/>
              </a:rPr>
              <a:t>mió</a:t>
            </a:r>
            <a:r>
              <a:rPr lang="hu-HU" sz="2000" dirty="0">
                <a:solidFill>
                  <a:schemeClr val="tx1"/>
                </a:solidFill>
                <a:effectLst/>
                <a:latin typeface="Times New Roman" pitchFamily="18" charset="0"/>
                <a:cs typeface="Times New Roman" pitchFamily="18" charset="0"/>
              </a:rPr>
              <a:t> tonna termelésnél szénmosás/szénelőkészítés</a:t>
            </a:r>
          </a:p>
          <a:p>
            <a:r>
              <a:rPr lang="hu-HU" sz="2000" dirty="0">
                <a:solidFill>
                  <a:schemeClr val="tx1"/>
                </a:solidFill>
                <a:effectLst/>
                <a:latin typeface="Times New Roman" pitchFamily="18" charset="0"/>
                <a:cs typeface="Times New Roman" pitchFamily="18" charset="0"/>
              </a:rPr>
              <a:t>•  Mosott szén kokszműbe vagy elgázosítóba, mosási maradék erőműbe</a:t>
            </a:r>
          </a:p>
          <a:p>
            <a:r>
              <a:rPr lang="hu-HU" sz="2000" dirty="0">
                <a:solidFill>
                  <a:schemeClr val="tx1"/>
                </a:solidFill>
                <a:effectLst/>
                <a:latin typeface="Times New Roman" pitchFamily="18" charset="0"/>
                <a:cs typeface="Times New Roman" pitchFamily="18" charset="0"/>
              </a:rPr>
              <a:t>•  Környezetvédelem: zárt levegő ill. metánrendszer erőművel, földalatti</a:t>
            </a:r>
          </a:p>
          <a:p>
            <a:r>
              <a:rPr lang="hu-HU" sz="2000" dirty="0">
                <a:solidFill>
                  <a:schemeClr val="tx1"/>
                </a:solidFill>
                <a:effectLst/>
                <a:latin typeface="Times New Roman" pitchFamily="18" charset="0"/>
                <a:cs typeface="Times New Roman" pitchFamily="18" charset="0"/>
              </a:rPr>
              <a:t>                               </a:t>
            </a:r>
            <a:r>
              <a:rPr lang="hu-HU" sz="2000" dirty="0" smtClean="0">
                <a:solidFill>
                  <a:schemeClr val="tx1"/>
                </a:solidFill>
                <a:effectLst/>
                <a:latin typeface="Times New Roman" pitchFamily="18" charset="0"/>
                <a:cs typeface="Times New Roman" pitchFamily="18" charset="0"/>
              </a:rPr>
              <a:t>     </a:t>
            </a:r>
            <a:r>
              <a:rPr lang="hu-HU" sz="2000" dirty="0">
                <a:solidFill>
                  <a:schemeClr val="tx1"/>
                </a:solidFill>
                <a:effectLst/>
                <a:latin typeface="Times New Roman" pitchFamily="18" charset="0"/>
                <a:cs typeface="Times New Roman" pitchFamily="18" charset="0"/>
              </a:rPr>
              <a:t>szénelőkészítés, tiszta széntechnológiák alkalmazása</a:t>
            </a:r>
          </a:p>
          <a:p>
            <a:r>
              <a:rPr lang="hu-HU" sz="2000" dirty="0">
                <a:solidFill>
                  <a:schemeClr val="tx1"/>
                </a:solidFill>
                <a:effectLst/>
                <a:latin typeface="Times New Roman" pitchFamily="18" charset="0"/>
                <a:cs typeface="Times New Roman" pitchFamily="18" charset="0"/>
              </a:rPr>
              <a:t>• Miért lehetséges: hatékonyság megnőtt, energia és nyersanyag árak nőttek,</a:t>
            </a:r>
          </a:p>
          <a:p>
            <a:r>
              <a:rPr lang="hu-HU" sz="2000" dirty="0">
                <a:solidFill>
                  <a:schemeClr val="tx1"/>
                </a:solidFill>
                <a:effectLst/>
                <a:latin typeface="Times New Roman" pitchFamily="18" charset="0"/>
                <a:cs typeface="Times New Roman" pitchFamily="18" charset="0"/>
              </a:rPr>
              <a:t>                               ellátásbiztonság és munkahelyteremtés, új alkalmazás-</a:t>
            </a:r>
          </a:p>
          <a:p>
            <a:r>
              <a:rPr lang="hu-HU" sz="2000" dirty="0">
                <a:solidFill>
                  <a:schemeClr val="tx1"/>
                </a:solidFill>
                <a:effectLst/>
                <a:latin typeface="Times New Roman" pitchFamily="18" charset="0"/>
                <a:cs typeface="Times New Roman" pitchFamily="18" charset="0"/>
              </a:rPr>
              <a:t>                               technológiák</a:t>
            </a:r>
          </a:p>
          <a:p>
            <a:r>
              <a:rPr lang="hu-HU" sz="2000" dirty="0">
                <a:solidFill>
                  <a:schemeClr val="tx1"/>
                </a:solidFill>
                <a:effectLst/>
                <a:latin typeface="Times New Roman" pitchFamily="18" charset="0"/>
                <a:cs typeface="Times New Roman" pitchFamily="18" charset="0"/>
              </a:rPr>
              <a:t>• Mintaüzem létesítésének lehetősége a külfejtés bázisán</a:t>
            </a:r>
          </a:p>
          <a:p>
            <a:r>
              <a:rPr lang="hu-HU" sz="2000" dirty="0">
                <a:solidFill>
                  <a:schemeClr val="tx1"/>
                </a:solidFill>
                <a:effectLst/>
                <a:latin typeface="Times New Roman" pitchFamily="18" charset="0"/>
                <a:cs typeface="Times New Roman" pitchFamily="18" charset="0"/>
              </a:rPr>
              <a:t>• Társadalmi szükségszerűség</a:t>
            </a:r>
          </a:p>
          <a:p>
            <a:r>
              <a:rPr lang="hu-HU" sz="2000" dirty="0">
                <a:solidFill>
                  <a:schemeClr val="tx1"/>
                </a:solidFill>
                <a:effectLst/>
                <a:latin typeface="Times New Roman" pitchFamily="18" charset="0"/>
                <a:cs typeface="Times New Roman" pitchFamily="18" charset="0"/>
              </a:rPr>
              <a:t>• Lokális és európai politikai/ szabályozási/adminisztrációs kérdések</a:t>
            </a:r>
          </a:p>
        </p:txBody>
      </p:sp>
      <p:pic>
        <p:nvPicPr>
          <p:cNvPr id="451587"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
        <p:nvSpPr>
          <p:cNvPr id="360456" name="Text Box 8"/>
          <p:cNvSpPr txBox="1">
            <a:spLocks noChangeArrowheads="1"/>
          </p:cNvSpPr>
          <p:nvPr/>
        </p:nvSpPr>
        <p:spPr bwMode="auto">
          <a:xfrm>
            <a:off x="4895850" y="6234113"/>
            <a:ext cx="4248150" cy="631582"/>
          </a:xfrm>
          <a:prstGeom prst="rect">
            <a:avLst/>
          </a:prstGeom>
          <a:noFill/>
          <a:ln w="9525" algn="ctr">
            <a:noFill/>
            <a:miter lim="800000"/>
            <a:headEnd/>
            <a:tailEnd/>
          </a:ln>
          <a:effectLst/>
        </p:spPr>
        <p:txBody>
          <a:bodyPr lIns="92075" tIns="46037" rIns="92075" bIns="46037">
            <a:spAutoFit/>
          </a:bodyPr>
          <a:lstStyle/>
          <a:p>
            <a:pPr algn="ctr">
              <a:spcBef>
                <a:spcPct val="50000"/>
              </a:spcBef>
            </a:pPr>
            <a:r>
              <a:rPr lang="hu-HU" sz="1400" dirty="0">
                <a:solidFill>
                  <a:srgbClr val="FFFF00"/>
                </a:solidFill>
                <a:effectLst/>
              </a:rPr>
              <a:t>Bányászati Geológus Fórum 2010.10.28.</a:t>
            </a:r>
          </a:p>
          <a:p>
            <a:pPr algn="ctr">
              <a:spcBef>
                <a:spcPct val="50000"/>
              </a:spcBef>
            </a:pPr>
            <a:r>
              <a:rPr lang="hu-HU" sz="1400" dirty="0">
                <a:solidFill>
                  <a:srgbClr val="FFFF00"/>
                </a:solidFill>
                <a:effectLst/>
              </a:rPr>
              <a:t>Dr. Kalmár István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idx="4294967295"/>
          </p:nvPr>
        </p:nvSpPr>
        <p:spPr>
          <a:xfrm>
            <a:off x="0" y="260350"/>
            <a:ext cx="7088188" cy="587375"/>
          </a:xfrm>
        </p:spPr>
        <p:txBody>
          <a:bodyPr wrap="square" lIns="91440" tIns="45720" rIns="91440" bIns="45720" numCol="1" anchorCtr="0" compatLnSpc="1">
            <a:prstTxWarp prst="textNoShape">
              <a:avLst/>
            </a:prstTxWarp>
          </a:bodyPr>
          <a:lstStyle/>
          <a:p>
            <a:r>
              <a:rPr lang="hu-HU" sz="2800" b="1" dirty="0" smtClean="0">
                <a:solidFill>
                  <a:srgbClr val="FF6600"/>
                </a:solidFill>
                <a:latin typeface="Arial" pitchFamily="34" charset="0"/>
              </a:rPr>
              <a:t>Hol lehet még </a:t>
            </a:r>
            <a:r>
              <a:rPr lang="hu-HU" sz="2800" b="1" dirty="0" err="1" smtClean="0">
                <a:solidFill>
                  <a:srgbClr val="FF6600"/>
                </a:solidFill>
                <a:latin typeface="Arial" pitchFamily="34" charset="0"/>
              </a:rPr>
              <a:t>bányászkodni</a:t>
            </a:r>
            <a:r>
              <a:rPr lang="hu-HU" sz="2800" b="1" dirty="0" smtClean="0">
                <a:solidFill>
                  <a:srgbClr val="FF6600"/>
                </a:solidFill>
                <a:latin typeface="Arial" pitchFamily="34" charset="0"/>
              </a:rPr>
              <a:t> Borsodban?</a:t>
            </a:r>
          </a:p>
        </p:txBody>
      </p:sp>
      <p:sp>
        <p:nvSpPr>
          <p:cNvPr id="452610" name="Rectangle 3"/>
          <p:cNvSpPr>
            <a:spLocks noGrp="1" noChangeArrowheads="1"/>
          </p:cNvSpPr>
          <p:nvPr>
            <p:ph idx="4294967295"/>
          </p:nvPr>
        </p:nvSpPr>
        <p:spPr>
          <a:xfrm>
            <a:off x="0" y="1844675"/>
            <a:ext cx="8458200" cy="2233613"/>
          </a:xfrm>
          <a:solidFill>
            <a:schemeClr val="bg2">
              <a:alpha val="50195"/>
            </a:schemeClr>
          </a:solidFill>
          <a:scene3d>
            <a:camera prst="orthographicFront"/>
            <a:lightRig rig="threePt" dir="t"/>
          </a:scene3d>
          <a:sp3d>
            <a:bevelT prst="relaxedInset"/>
          </a:sp3d>
        </p:spPr>
        <p:txBody>
          <a:bodyPr/>
          <a:lstStyle/>
          <a:p>
            <a:pPr>
              <a:buFont typeface="Monotype Sorts"/>
              <a:buNone/>
            </a:pPr>
            <a:r>
              <a:rPr lang="hu-HU" dirty="0" smtClean="0">
                <a:latin typeface="Arial CE"/>
              </a:rPr>
              <a:t>	A bezárt, a megkutatott és a reménybeli bányaterületeken egyetlen önálló, nagy vagyonnal rendelkező,  telepítésre alkalmas terület van: </a:t>
            </a:r>
            <a:r>
              <a:rPr lang="hu-HU" dirty="0" smtClean="0">
                <a:solidFill>
                  <a:srgbClr val="00FFFF"/>
                </a:solidFill>
                <a:latin typeface="Arial CE"/>
              </a:rPr>
              <a:t>Dubicsány</a:t>
            </a:r>
            <a:endParaRPr lang="hu-HU" sz="3600" dirty="0" smtClean="0">
              <a:solidFill>
                <a:srgbClr val="00FFFF"/>
              </a:solidFill>
            </a:endParaRPr>
          </a:p>
        </p:txBody>
      </p:sp>
      <p:sp>
        <p:nvSpPr>
          <p:cNvPr id="369668" name="Text Box 4"/>
          <p:cNvSpPr txBox="1">
            <a:spLocks noChangeArrowheads="1"/>
          </p:cNvSpPr>
          <p:nvPr/>
        </p:nvSpPr>
        <p:spPr bwMode="auto">
          <a:xfrm>
            <a:off x="4895850" y="6234113"/>
            <a:ext cx="4248150" cy="631582"/>
          </a:xfrm>
          <a:prstGeom prst="rect">
            <a:avLst/>
          </a:prstGeom>
          <a:noFill/>
          <a:ln w="9525" algn="ctr">
            <a:noFill/>
            <a:miter lim="800000"/>
            <a:headEnd/>
            <a:tailEnd/>
          </a:ln>
          <a:effectLst/>
        </p:spPr>
        <p:txBody>
          <a:bodyPr lIns="92075" tIns="46037" rIns="92075" bIns="46037">
            <a:spAutoFit/>
          </a:bodyPr>
          <a:lstStyle/>
          <a:p>
            <a:pPr algn="ctr">
              <a:spcBef>
                <a:spcPct val="50000"/>
              </a:spcBef>
            </a:pPr>
            <a:r>
              <a:rPr lang="hu-HU" sz="1400" dirty="0">
                <a:solidFill>
                  <a:srgbClr val="FFFF00"/>
                </a:solidFill>
                <a:effectLst/>
              </a:rPr>
              <a:t>Bányászati Geológus Fórum 2010.10.28.</a:t>
            </a:r>
          </a:p>
          <a:p>
            <a:pPr algn="ctr">
              <a:spcBef>
                <a:spcPct val="50000"/>
              </a:spcBef>
            </a:pPr>
            <a:r>
              <a:rPr lang="hu-HU" sz="1400" dirty="0">
                <a:solidFill>
                  <a:srgbClr val="FFFF00"/>
                </a:solidFill>
                <a:effectLst/>
              </a:rPr>
              <a:t>Kiss - Dr. Reményi</a:t>
            </a:r>
          </a:p>
        </p:txBody>
      </p:sp>
      <p:pic>
        <p:nvPicPr>
          <p:cNvPr id="452612"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idx="4294967295"/>
          </p:nvPr>
        </p:nvSpPr>
        <p:spPr>
          <a:xfrm>
            <a:off x="684213" y="188913"/>
            <a:ext cx="8459787" cy="587375"/>
          </a:xfrm>
        </p:spPr>
        <p:txBody>
          <a:bodyPr wrap="square" lIns="91440" tIns="45720" rIns="91440" bIns="45720" numCol="1" anchorCtr="0" compatLnSpc="1">
            <a:prstTxWarp prst="textNoShape">
              <a:avLst/>
            </a:prstTxWarp>
          </a:bodyPr>
          <a:lstStyle/>
          <a:p>
            <a:r>
              <a:rPr lang="hu-HU" sz="3200" b="1" dirty="0" smtClean="0">
                <a:solidFill>
                  <a:srgbClr val="FF6600"/>
                </a:solidFill>
                <a:latin typeface="Arial" pitchFamily="34" charset="0"/>
              </a:rPr>
              <a:t>Dubicsány megnyitásának piaci oldala</a:t>
            </a:r>
          </a:p>
        </p:txBody>
      </p:sp>
      <p:sp>
        <p:nvSpPr>
          <p:cNvPr id="370691" name="Rectangle 3"/>
          <p:cNvSpPr>
            <a:spLocks noGrp="1" noChangeArrowheads="1"/>
          </p:cNvSpPr>
          <p:nvPr>
            <p:ph idx="4294967295"/>
          </p:nvPr>
        </p:nvSpPr>
        <p:spPr>
          <a:xfrm>
            <a:off x="0" y="1268413"/>
            <a:ext cx="8458200" cy="4176712"/>
          </a:xfrm>
          <a:solidFill>
            <a:schemeClr val="bg2">
              <a:alpha val="50000"/>
            </a:schemeClr>
          </a:solidFill>
          <a:ln w="57150" cmpd="thickThin">
            <a:noFill/>
          </a:ln>
          <a:effectLst>
            <a:outerShdw blurRad="152400" dist="317500" dir="5400000" sx="90000" sy="-19000" rotWithShape="0">
              <a:prstClr val="black">
                <a:alpha val="15000"/>
              </a:prstClr>
            </a:outerShdw>
          </a:effectLst>
          <a:scene3d>
            <a:camera prst="orthographicFront"/>
            <a:lightRig rig="threePt" dir="t"/>
          </a:scene3d>
          <a:sp3d>
            <a:bevelT prst="relaxedInset"/>
            <a:bevelB prst="relaxedInset"/>
          </a:sp3d>
        </p:spPr>
        <p:txBody>
          <a:bodyPr>
            <a:normAutofit/>
          </a:bodyPr>
          <a:lstStyle/>
          <a:p>
            <a:pPr algn="just">
              <a:lnSpc>
                <a:spcPct val="90000"/>
              </a:lnSpc>
              <a:buClr>
                <a:schemeClr val="accent2"/>
              </a:buClr>
              <a:buFont typeface="Wingdings" pitchFamily="2" charset="2"/>
              <a:buChar char="§"/>
            </a:pPr>
            <a:r>
              <a:rPr lang="hu-HU" sz="2800" dirty="0" smtClean="0">
                <a:latin typeface="Arial CE"/>
              </a:rPr>
              <a:t>Az AES BE Kft. Berentén új, 2x150 MW teljesítményű erőművet tervez fekete- és barnaszén alapon (engedélyei vannak)</a:t>
            </a:r>
          </a:p>
          <a:p>
            <a:pPr algn="just">
              <a:lnSpc>
                <a:spcPct val="90000"/>
              </a:lnSpc>
              <a:buClr>
                <a:schemeClr val="accent2"/>
              </a:buClr>
              <a:buFont typeface="Wingdings" pitchFamily="2" charset="2"/>
              <a:buChar char="§"/>
            </a:pPr>
            <a:r>
              <a:rPr lang="hu-HU" sz="2800" dirty="0" smtClean="0">
                <a:latin typeface="Arial CE"/>
              </a:rPr>
              <a:t>Az erőmű barnaszén igénye 500 </a:t>
            </a:r>
            <a:r>
              <a:rPr lang="hu-HU" sz="2800" dirty="0" err="1" smtClean="0">
                <a:latin typeface="Arial CE"/>
              </a:rPr>
              <a:t>kt</a:t>
            </a:r>
            <a:r>
              <a:rPr lang="hu-HU" sz="2800" dirty="0" smtClean="0">
                <a:latin typeface="Arial CE"/>
              </a:rPr>
              <a:t>/év</a:t>
            </a:r>
          </a:p>
          <a:p>
            <a:pPr algn="just">
              <a:lnSpc>
                <a:spcPct val="90000"/>
              </a:lnSpc>
              <a:buClr>
                <a:schemeClr val="accent2"/>
              </a:buClr>
              <a:buFont typeface="Wingdings" pitchFamily="2" charset="2"/>
              <a:buChar char="§"/>
            </a:pPr>
            <a:r>
              <a:rPr lang="hu-HU" sz="2800" dirty="0" smtClean="0">
                <a:latin typeface="Arial CE"/>
              </a:rPr>
              <a:t>Észak-Magyarországon a lakosság 200 </a:t>
            </a:r>
            <a:r>
              <a:rPr lang="hu-HU" sz="2800" dirty="0" err="1" smtClean="0">
                <a:latin typeface="Arial CE"/>
              </a:rPr>
              <a:t>kt</a:t>
            </a:r>
            <a:r>
              <a:rPr lang="hu-HU" sz="2800" dirty="0" smtClean="0">
                <a:latin typeface="Arial CE"/>
              </a:rPr>
              <a:t>/év mennyiségű szenet vásárolna</a:t>
            </a:r>
          </a:p>
          <a:p>
            <a:pPr algn="just">
              <a:lnSpc>
                <a:spcPct val="90000"/>
              </a:lnSpc>
              <a:buClr>
                <a:schemeClr val="accent2"/>
              </a:buClr>
              <a:buFont typeface="Wingdings" pitchFamily="2" charset="2"/>
              <a:buChar char="§"/>
            </a:pPr>
            <a:r>
              <a:rPr lang="hu-HU" sz="2800" dirty="0" smtClean="0">
                <a:latin typeface="Arial CE"/>
              </a:rPr>
              <a:t>A tervezett bánya kapacitása 700 </a:t>
            </a:r>
            <a:r>
              <a:rPr lang="hu-HU" sz="2800" dirty="0" err="1" smtClean="0">
                <a:latin typeface="Arial CE"/>
              </a:rPr>
              <a:t>kt</a:t>
            </a:r>
            <a:r>
              <a:rPr lang="hu-HU" sz="2800" dirty="0" smtClean="0">
                <a:latin typeface="Arial CE"/>
              </a:rPr>
              <a:t>/év lehetne</a:t>
            </a:r>
          </a:p>
          <a:p>
            <a:pPr algn="just">
              <a:lnSpc>
                <a:spcPct val="90000"/>
              </a:lnSpc>
              <a:buClr>
                <a:schemeClr val="accent2"/>
              </a:buClr>
              <a:buFont typeface="Wingdings" pitchFamily="2" charset="2"/>
              <a:buChar char="§"/>
            </a:pPr>
            <a:r>
              <a:rPr lang="hu-HU" sz="2800" dirty="0" smtClean="0">
                <a:latin typeface="Arial CE"/>
              </a:rPr>
              <a:t>A bányanyitást az önkormányzatok és a lakosság is támogatja</a:t>
            </a:r>
            <a:endParaRPr lang="hu-HU" sz="2800" dirty="0" smtClean="0"/>
          </a:p>
        </p:txBody>
      </p:sp>
      <p:sp>
        <p:nvSpPr>
          <p:cNvPr id="370692" name="Text Box 4"/>
          <p:cNvSpPr txBox="1">
            <a:spLocks noChangeArrowheads="1"/>
          </p:cNvSpPr>
          <p:nvPr/>
        </p:nvSpPr>
        <p:spPr bwMode="auto">
          <a:xfrm>
            <a:off x="4895850" y="6234113"/>
            <a:ext cx="4248150" cy="631582"/>
          </a:xfrm>
          <a:prstGeom prst="rect">
            <a:avLst/>
          </a:prstGeom>
          <a:noFill/>
          <a:ln w="9525" algn="ctr">
            <a:noFill/>
            <a:miter lim="800000"/>
            <a:headEnd/>
            <a:tailEnd/>
          </a:ln>
          <a:effectLst/>
        </p:spPr>
        <p:txBody>
          <a:bodyPr lIns="92075" tIns="46037" rIns="92075" bIns="46037">
            <a:spAutoFit/>
          </a:bodyPr>
          <a:lstStyle/>
          <a:p>
            <a:pPr algn="ctr">
              <a:spcBef>
                <a:spcPct val="50000"/>
              </a:spcBef>
            </a:pPr>
            <a:r>
              <a:rPr lang="hu-HU" sz="1400" dirty="0">
                <a:solidFill>
                  <a:srgbClr val="FFFF00"/>
                </a:solidFill>
                <a:effectLst/>
              </a:rPr>
              <a:t>Bányászati Geológus Fórum 2010.10.28.</a:t>
            </a:r>
          </a:p>
          <a:p>
            <a:pPr algn="ctr">
              <a:spcBef>
                <a:spcPct val="50000"/>
              </a:spcBef>
            </a:pPr>
            <a:r>
              <a:rPr lang="hu-HU" sz="1400" dirty="0">
                <a:solidFill>
                  <a:srgbClr val="FFFF00"/>
                </a:solidFill>
                <a:effectLst/>
              </a:rPr>
              <a:t>Kiss - Dr. Reményi</a:t>
            </a:r>
          </a:p>
        </p:txBody>
      </p:sp>
      <p:pic>
        <p:nvPicPr>
          <p:cNvPr id="453636"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idx="4294967295"/>
          </p:nvPr>
        </p:nvSpPr>
        <p:spPr>
          <a:xfrm>
            <a:off x="863600" y="836613"/>
            <a:ext cx="8280400" cy="5519737"/>
          </a:xfrm>
          <a:solidFill>
            <a:schemeClr val="bg2">
              <a:alpha val="50000"/>
            </a:schemeClr>
          </a:solidFill>
          <a:ln/>
          <a:effectLst>
            <a:outerShdw blurRad="76200" dist="12700" dir="8100000" sy="-23000" kx="800400" algn="br" rotWithShape="0">
              <a:prstClr val="black">
                <a:alpha val="20000"/>
              </a:prstClr>
            </a:outerShdw>
          </a:effectLst>
          <a:scene3d>
            <a:camera prst="orthographicFront"/>
            <a:lightRig rig="threePt" dir="t"/>
          </a:scene3d>
          <a:sp3d>
            <a:bevelT w="152400" h="50800" prst="softRound"/>
          </a:sp3d>
        </p:spPr>
        <p:txBody>
          <a:bodyPr>
            <a:normAutofit lnSpcReduction="10000"/>
          </a:bodyPr>
          <a:lstStyle/>
          <a:p>
            <a:pPr algn="ctr">
              <a:lnSpc>
                <a:spcPct val="90000"/>
              </a:lnSpc>
              <a:buFontTx/>
              <a:buNone/>
            </a:pPr>
            <a:r>
              <a:rPr lang="hu-HU" sz="2800" b="1" dirty="0" smtClean="0"/>
              <a:t>	</a:t>
            </a:r>
          </a:p>
          <a:p>
            <a:pPr algn="ctr">
              <a:lnSpc>
                <a:spcPct val="90000"/>
              </a:lnSpc>
              <a:buFontTx/>
              <a:buNone/>
            </a:pPr>
            <a:r>
              <a:rPr lang="hu-HU" sz="2800" b="1" dirty="0" smtClean="0"/>
              <a:t>A BÁNYÁSZATOT EGYETLEN TÁRSADALOM SEM TEKINTI KÖZÖMBÖSEN: ÉRDEMEIT FELNAGYÍTVA  DICSŐÍTIK VAGY ÉRDEMEIT ELHALLGATVA POCSKONDIÁZZÁK</a:t>
            </a:r>
            <a:endParaRPr lang="hu-HU" sz="2800" dirty="0" smtClean="0"/>
          </a:p>
          <a:p>
            <a:pPr algn="ctr">
              <a:lnSpc>
                <a:spcPct val="90000"/>
              </a:lnSpc>
              <a:buFontTx/>
              <a:buNone/>
            </a:pPr>
            <a:r>
              <a:rPr lang="hu-HU" sz="2800" dirty="0" smtClean="0"/>
              <a:t>	                            </a:t>
            </a:r>
            <a:r>
              <a:rPr lang="hu-HU" sz="1800" dirty="0" err="1" smtClean="0"/>
              <a:t>Georgius</a:t>
            </a:r>
            <a:r>
              <a:rPr lang="hu-HU" sz="1800" dirty="0" smtClean="0"/>
              <a:t> AGRICOLA  (1530)</a:t>
            </a:r>
          </a:p>
          <a:p>
            <a:pPr>
              <a:lnSpc>
                <a:spcPct val="90000"/>
              </a:lnSpc>
              <a:buFontTx/>
              <a:buNone/>
            </a:pPr>
            <a:endParaRPr lang="hu-HU" sz="2000" b="1" dirty="0" smtClean="0"/>
          </a:p>
          <a:p>
            <a:pPr algn="ctr">
              <a:lnSpc>
                <a:spcPct val="90000"/>
              </a:lnSpc>
              <a:buFontTx/>
              <a:buNone/>
            </a:pPr>
            <a:r>
              <a:rPr lang="hu-HU" sz="2800" b="1" dirty="0" smtClean="0"/>
              <a:t>		 </a:t>
            </a:r>
          </a:p>
          <a:p>
            <a:pPr algn="ctr">
              <a:lnSpc>
                <a:spcPct val="90000"/>
              </a:lnSpc>
              <a:buFontTx/>
              <a:buNone/>
            </a:pPr>
            <a:r>
              <a:rPr lang="hu-HU" sz="2800" b="1" dirty="0" smtClean="0"/>
              <a:t>A LÉTÉRT VALÓ KÜZDELEM,  A RENDELKEZÉSRE ÁLLÓ ENERGIÁÉRT VALÓ KÜZDELEM</a:t>
            </a:r>
          </a:p>
          <a:p>
            <a:pPr algn="ctr">
              <a:lnSpc>
                <a:spcPct val="90000"/>
              </a:lnSpc>
              <a:buFontTx/>
              <a:buNone/>
            </a:pPr>
            <a:r>
              <a:rPr lang="hu-HU" sz="3600" b="1" dirty="0" smtClean="0"/>
              <a:t>              </a:t>
            </a:r>
            <a:r>
              <a:rPr lang="hu-HU" sz="1800" dirty="0" smtClean="0"/>
              <a:t>Ludwig </a:t>
            </a:r>
            <a:r>
              <a:rPr lang="hu-HU" sz="1800" dirty="0" err="1" smtClean="0"/>
              <a:t>Bolztmann</a:t>
            </a:r>
            <a:endParaRPr lang="hu-HU" sz="1800" dirty="0" smtClean="0"/>
          </a:p>
          <a:p>
            <a:pPr algn="ctr">
              <a:lnSpc>
                <a:spcPct val="90000"/>
              </a:lnSpc>
              <a:buFontTx/>
              <a:buNone/>
            </a:pPr>
            <a:r>
              <a:rPr lang="hu-HU" sz="1800" dirty="0" smtClean="0"/>
              <a:t>                           1844 -1906 </a:t>
            </a:r>
          </a:p>
          <a:p>
            <a:pPr algn="ctr">
              <a:lnSpc>
                <a:spcPct val="90000"/>
              </a:lnSpc>
              <a:buFontTx/>
              <a:buNone/>
            </a:pPr>
            <a:r>
              <a:rPr lang="hu-HU" sz="1800" dirty="0" smtClean="0"/>
              <a:t>                                Osztrák fizikus és filozófus</a:t>
            </a:r>
          </a:p>
          <a:p>
            <a:pPr>
              <a:lnSpc>
                <a:spcPct val="90000"/>
              </a:lnSpc>
              <a:buFontTx/>
              <a:buNone/>
            </a:pPr>
            <a:endParaRPr lang="hu-HU" sz="2800" b="1" dirty="0" smtClean="0"/>
          </a:p>
        </p:txBody>
      </p:sp>
      <p:pic>
        <p:nvPicPr>
          <p:cNvPr id="22532"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93539">
                                            <p:bg/>
                                          </p:spTgt>
                                        </p:tgtEl>
                                        <p:attrNameLst>
                                          <p:attrName>style.visibility</p:attrName>
                                        </p:attrNameLst>
                                      </p:cBhvr>
                                      <p:to>
                                        <p:strVal val="visible"/>
                                      </p:to>
                                    </p:set>
                                    <p:animEffect transition="in" filter="box(in)">
                                      <p:cBhvr>
                                        <p:cTn id="7" dur="500"/>
                                        <p:tgtEl>
                                          <p:spTgt spid="193539">
                                            <p:bg/>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93539">
                                            <p:txEl>
                                              <p:pRg st="0" end="0"/>
                                            </p:txEl>
                                          </p:spTgt>
                                        </p:tgtEl>
                                        <p:attrNameLst>
                                          <p:attrName>style.visibility</p:attrName>
                                        </p:attrNameLst>
                                      </p:cBhvr>
                                      <p:to>
                                        <p:strVal val="visible"/>
                                      </p:to>
                                    </p:set>
                                    <p:animEffect transition="in" filter="box(in)">
                                      <p:cBhvr>
                                        <p:cTn id="11" dur="500"/>
                                        <p:tgtEl>
                                          <p:spTgt spid="193539">
                                            <p:txEl>
                                              <p:pRg st="0" end="0"/>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93539">
                                            <p:txEl>
                                              <p:pRg st="1" end="1"/>
                                            </p:txEl>
                                          </p:spTgt>
                                        </p:tgtEl>
                                        <p:attrNameLst>
                                          <p:attrName>style.visibility</p:attrName>
                                        </p:attrNameLst>
                                      </p:cBhvr>
                                      <p:to>
                                        <p:strVal val="visible"/>
                                      </p:to>
                                    </p:set>
                                    <p:animEffect transition="in" filter="box(in)">
                                      <p:cBhvr>
                                        <p:cTn id="15" dur="500"/>
                                        <p:tgtEl>
                                          <p:spTgt spid="193539">
                                            <p:txEl>
                                              <p:pRg st="1" end="1"/>
                                            </p:txEl>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193539">
                                            <p:txEl>
                                              <p:pRg st="2" end="2"/>
                                            </p:txEl>
                                          </p:spTgt>
                                        </p:tgtEl>
                                        <p:attrNameLst>
                                          <p:attrName>style.visibility</p:attrName>
                                        </p:attrNameLst>
                                      </p:cBhvr>
                                      <p:to>
                                        <p:strVal val="visible"/>
                                      </p:to>
                                    </p:set>
                                    <p:animEffect transition="in" filter="box(in)">
                                      <p:cBhvr>
                                        <p:cTn id="19" dur="500"/>
                                        <p:tgtEl>
                                          <p:spTgt spid="193539">
                                            <p:txEl>
                                              <p:pRg st="2" end="2"/>
                                            </p:txEl>
                                          </p:spTgt>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193539">
                                            <p:txEl>
                                              <p:pRg st="4" end="4"/>
                                            </p:txEl>
                                          </p:spTgt>
                                        </p:tgtEl>
                                        <p:attrNameLst>
                                          <p:attrName>style.visibility</p:attrName>
                                        </p:attrNameLst>
                                      </p:cBhvr>
                                      <p:to>
                                        <p:strVal val="visible"/>
                                      </p:to>
                                    </p:set>
                                    <p:animEffect transition="in" filter="box(in)">
                                      <p:cBhvr>
                                        <p:cTn id="23" dur="500"/>
                                        <p:tgtEl>
                                          <p:spTgt spid="193539">
                                            <p:txEl>
                                              <p:pRg st="4" end="4"/>
                                            </p:txEl>
                                          </p:spTgt>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193539">
                                            <p:txEl>
                                              <p:pRg st="5" end="5"/>
                                            </p:txEl>
                                          </p:spTgt>
                                        </p:tgtEl>
                                        <p:attrNameLst>
                                          <p:attrName>style.visibility</p:attrName>
                                        </p:attrNameLst>
                                      </p:cBhvr>
                                      <p:to>
                                        <p:strVal val="visible"/>
                                      </p:to>
                                    </p:set>
                                    <p:animEffect transition="in" filter="box(in)">
                                      <p:cBhvr>
                                        <p:cTn id="27" dur="500"/>
                                        <p:tgtEl>
                                          <p:spTgt spid="193539">
                                            <p:txEl>
                                              <p:pRg st="5" end="5"/>
                                            </p:txEl>
                                          </p:spTgt>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193539">
                                            <p:txEl>
                                              <p:pRg st="6" end="6"/>
                                            </p:txEl>
                                          </p:spTgt>
                                        </p:tgtEl>
                                        <p:attrNameLst>
                                          <p:attrName>style.visibility</p:attrName>
                                        </p:attrNameLst>
                                      </p:cBhvr>
                                      <p:to>
                                        <p:strVal val="visible"/>
                                      </p:to>
                                    </p:set>
                                    <p:animEffect transition="in" filter="box(in)">
                                      <p:cBhvr>
                                        <p:cTn id="31" dur="500"/>
                                        <p:tgtEl>
                                          <p:spTgt spid="193539">
                                            <p:txEl>
                                              <p:pRg st="6" end="6"/>
                                            </p:txEl>
                                          </p:spTgt>
                                        </p:tgtEl>
                                      </p:cBhvr>
                                    </p:animEffect>
                                  </p:childTnLst>
                                </p:cTn>
                              </p:par>
                            </p:childTnLst>
                          </p:cTn>
                        </p:par>
                        <p:par>
                          <p:cTn id="32" fill="hold">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193539">
                                            <p:txEl>
                                              <p:pRg st="7" end="7"/>
                                            </p:txEl>
                                          </p:spTgt>
                                        </p:tgtEl>
                                        <p:attrNameLst>
                                          <p:attrName>style.visibility</p:attrName>
                                        </p:attrNameLst>
                                      </p:cBhvr>
                                      <p:to>
                                        <p:strVal val="visible"/>
                                      </p:to>
                                    </p:set>
                                    <p:animEffect transition="in" filter="box(in)">
                                      <p:cBhvr>
                                        <p:cTn id="35" dur="500"/>
                                        <p:tgtEl>
                                          <p:spTgt spid="193539">
                                            <p:txEl>
                                              <p:pRg st="7" end="7"/>
                                            </p:txEl>
                                          </p:spTgt>
                                        </p:tgtEl>
                                      </p:cBhvr>
                                    </p:animEffect>
                                  </p:childTnLst>
                                </p:cTn>
                              </p:par>
                            </p:childTnLst>
                          </p:cTn>
                        </p:par>
                        <p:par>
                          <p:cTn id="36" fill="hold">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193539">
                                            <p:txEl>
                                              <p:pRg st="8" end="8"/>
                                            </p:txEl>
                                          </p:spTgt>
                                        </p:tgtEl>
                                        <p:attrNameLst>
                                          <p:attrName>style.visibility</p:attrName>
                                        </p:attrNameLst>
                                      </p:cBhvr>
                                      <p:to>
                                        <p:strVal val="visible"/>
                                      </p:to>
                                    </p:set>
                                    <p:animEffect transition="in" filter="box(in)">
                                      <p:cBhvr>
                                        <p:cTn id="39" dur="500"/>
                                        <p:tgtEl>
                                          <p:spTgt spid="1935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idx="4294967295"/>
          </p:nvPr>
        </p:nvSpPr>
        <p:spPr>
          <a:xfrm>
            <a:off x="0" y="188913"/>
            <a:ext cx="7159625" cy="658812"/>
          </a:xfrm>
        </p:spPr>
        <p:txBody>
          <a:bodyPr wrap="square" lIns="91440" tIns="45720" rIns="91440" bIns="45720" numCol="1" anchorCtr="0" compatLnSpc="1">
            <a:prstTxWarp prst="textNoShape">
              <a:avLst/>
            </a:prstTxWarp>
          </a:bodyPr>
          <a:lstStyle/>
          <a:p>
            <a:r>
              <a:rPr lang="hu-HU" sz="3200" b="1" dirty="0" smtClean="0">
                <a:solidFill>
                  <a:srgbClr val="FF6600"/>
                </a:solidFill>
                <a:latin typeface="Arial" pitchFamily="34" charset="0"/>
              </a:rPr>
              <a:t>Dubicsány szénvagyonának jellemzői</a:t>
            </a:r>
          </a:p>
        </p:txBody>
      </p:sp>
      <p:sp>
        <p:nvSpPr>
          <p:cNvPr id="454658" name="Rectangle 3"/>
          <p:cNvSpPr>
            <a:spLocks noGrp="1" noChangeArrowheads="1"/>
          </p:cNvSpPr>
          <p:nvPr>
            <p:ph idx="4294967295"/>
          </p:nvPr>
        </p:nvSpPr>
        <p:spPr>
          <a:xfrm>
            <a:off x="0" y="1268413"/>
            <a:ext cx="8424863" cy="4860925"/>
          </a:xfrm>
          <a:solidFill>
            <a:schemeClr val="bg2">
              <a:alpha val="50195"/>
            </a:schemeClr>
          </a:solidFill>
          <a:ln w="57150" cmpd="thickThin">
            <a:noFill/>
          </a:ln>
          <a:scene3d>
            <a:camera prst="orthographicFront"/>
            <a:lightRig rig="threePt" dir="t"/>
          </a:scene3d>
          <a:sp3d>
            <a:bevelT prst="relaxedInset"/>
            <a:bevelB prst="relaxedInset"/>
          </a:sp3d>
        </p:spPr>
        <p:txBody>
          <a:bodyPr/>
          <a:lstStyle/>
          <a:p>
            <a:pPr>
              <a:buClr>
                <a:schemeClr val="accent2"/>
              </a:buClr>
              <a:buFont typeface="Wingdings" pitchFamily="2" charset="2"/>
              <a:buChar char="§"/>
            </a:pPr>
            <a:r>
              <a:rPr lang="hu-HU" dirty="0" smtClean="0">
                <a:latin typeface="Arial CE"/>
              </a:rPr>
              <a:t>A terület megkutatott, zárójelentés is van,</a:t>
            </a:r>
          </a:p>
          <a:p>
            <a:pPr>
              <a:buClr>
                <a:schemeClr val="accent2"/>
              </a:buClr>
              <a:buFont typeface="Wingdings" pitchFamily="2" charset="2"/>
              <a:buChar char="§"/>
            </a:pPr>
            <a:r>
              <a:rPr lang="hu-HU" dirty="0" smtClean="0">
                <a:latin typeface="Arial CE"/>
              </a:rPr>
              <a:t>A földtani vagyon 92,8 </a:t>
            </a:r>
            <a:r>
              <a:rPr lang="hu-HU" dirty="0" err="1" smtClean="0">
                <a:latin typeface="Arial CE"/>
              </a:rPr>
              <a:t>Mt</a:t>
            </a:r>
            <a:r>
              <a:rPr lang="hu-HU" dirty="0" smtClean="0">
                <a:latin typeface="Arial CE"/>
              </a:rPr>
              <a:t>,</a:t>
            </a:r>
          </a:p>
          <a:p>
            <a:pPr>
              <a:buClr>
                <a:schemeClr val="accent2"/>
              </a:buClr>
              <a:buFont typeface="Wingdings" pitchFamily="2" charset="2"/>
              <a:buChar char="§"/>
            </a:pPr>
            <a:r>
              <a:rPr lang="hu-HU" dirty="0" smtClean="0">
                <a:latin typeface="Arial CE"/>
              </a:rPr>
              <a:t>Gazdaságosan kitermelhető mintegy 30 </a:t>
            </a:r>
            <a:r>
              <a:rPr lang="hu-HU" dirty="0" err="1" smtClean="0">
                <a:latin typeface="Arial CE"/>
              </a:rPr>
              <a:t>Mt</a:t>
            </a:r>
            <a:r>
              <a:rPr lang="hu-HU" dirty="0" smtClean="0">
                <a:latin typeface="Arial CE"/>
              </a:rPr>
              <a:t>,</a:t>
            </a:r>
          </a:p>
          <a:p>
            <a:pPr>
              <a:buClr>
                <a:schemeClr val="accent2"/>
              </a:buClr>
              <a:buFont typeface="Wingdings" pitchFamily="2" charset="2"/>
              <a:buChar char="§"/>
            </a:pPr>
            <a:r>
              <a:rPr lang="hu-HU" dirty="0" smtClean="0">
                <a:latin typeface="Arial CE"/>
              </a:rPr>
              <a:t>Átlagos vastagság 3-5 m,</a:t>
            </a:r>
          </a:p>
          <a:p>
            <a:pPr>
              <a:buClr>
                <a:schemeClr val="accent2"/>
              </a:buClr>
              <a:buFont typeface="Wingdings" pitchFamily="2" charset="2"/>
              <a:buChar char="§"/>
            </a:pPr>
            <a:r>
              <a:rPr lang="hu-HU" dirty="0" smtClean="0">
                <a:latin typeface="Arial CE"/>
              </a:rPr>
              <a:t>Átlagos fűtőérték 11600 kJ/kg,</a:t>
            </a:r>
          </a:p>
          <a:p>
            <a:pPr>
              <a:buClr>
                <a:schemeClr val="accent2"/>
              </a:buClr>
              <a:buFont typeface="Wingdings" pitchFamily="2" charset="2"/>
              <a:buChar char="§"/>
            </a:pPr>
            <a:r>
              <a:rPr lang="hu-HU" dirty="0" smtClean="0">
                <a:latin typeface="Arial CE"/>
              </a:rPr>
              <a:t>Éghető kéntartalom 2,5%, </a:t>
            </a:r>
          </a:p>
          <a:p>
            <a:pPr>
              <a:buClr>
                <a:schemeClr val="accent2"/>
              </a:buClr>
              <a:buFont typeface="Wingdings" pitchFamily="2" charset="2"/>
              <a:buChar char="§"/>
            </a:pPr>
            <a:r>
              <a:rPr lang="hu-HU" dirty="0" smtClean="0">
                <a:latin typeface="Arial CE"/>
              </a:rPr>
              <a:t>A terület kissé rétegvíz veszélyes,</a:t>
            </a:r>
          </a:p>
          <a:p>
            <a:pPr>
              <a:buFont typeface="Monotype Sorts"/>
              <a:buNone/>
            </a:pPr>
            <a:endParaRPr lang="hu-HU" dirty="0" smtClean="0">
              <a:latin typeface="Arial CE"/>
            </a:endParaRPr>
          </a:p>
        </p:txBody>
      </p:sp>
      <p:sp>
        <p:nvSpPr>
          <p:cNvPr id="371716" name="Text Box 4"/>
          <p:cNvSpPr txBox="1">
            <a:spLocks noChangeArrowheads="1"/>
          </p:cNvSpPr>
          <p:nvPr/>
        </p:nvSpPr>
        <p:spPr bwMode="auto">
          <a:xfrm>
            <a:off x="4895850" y="6234113"/>
            <a:ext cx="4248150" cy="631582"/>
          </a:xfrm>
          <a:prstGeom prst="rect">
            <a:avLst/>
          </a:prstGeom>
          <a:noFill/>
          <a:ln w="9525" algn="ctr">
            <a:noFill/>
            <a:miter lim="800000"/>
            <a:headEnd/>
            <a:tailEnd/>
          </a:ln>
          <a:effectLst/>
        </p:spPr>
        <p:txBody>
          <a:bodyPr lIns="92075" tIns="46037" rIns="92075" bIns="46037">
            <a:spAutoFit/>
          </a:bodyPr>
          <a:lstStyle/>
          <a:p>
            <a:pPr algn="ctr">
              <a:spcBef>
                <a:spcPct val="50000"/>
              </a:spcBef>
            </a:pPr>
            <a:r>
              <a:rPr lang="hu-HU" sz="1400" dirty="0">
                <a:solidFill>
                  <a:srgbClr val="FFFF00"/>
                </a:solidFill>
                <a:effectLst/>
              </a:rPr>
              <a:t>Bányászati Geológus Fórum 2010.10.28.</a:t>
            </a:r>
          </a:p>
          <a:p>
            <a:pPr algn="ctr">
              <a:spcBef>
                <a:spcPct val="50000"/>
              </a:spcBef>
            </a:pPr>
            <a:r>
              <a:rPr lang="hu-HU" sz="1400" dirty="0">
                <a:solidFill>
                  <a:srgbClr val="FFFF00"/>
                </a:solidFill>
                <a:effectLst/>
              </a:rPr>
              <a:t>Kiss - Dr. Reményi</a:t>
            </a:r>
          </a:p>
        </p:txBody>
      </p:sp>
      <p:pic>
        <p:nvPicPr>
          <p:cNvPr id="454660"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idx="4294967295"/>
          </p:nvPr>
        </p:nvSpPr>
        <p:spPr>
          <a:xfrm>
            <a:off x="755650" y="115888"/>
            <a:ext cx="8388350" cy="515937"/>
          </a:xfrm>
        </p:spPr>
        <p:txBody>
          <a:bodyPr wrap="square" lIns="91440" tIns="45720" rIns="91440" bIns="45720" numCol="1" anchorCtr="0" compatLnSpc="1">
            <a:prstTxWarp prst="textNoShape">
              <a:avLst/>
            </a:prstTxWarp>
          </a:bodyPr>
          <a:lstStyle/>
          <a:p>
            <a:r>
              <a:rPr lang="hu-HU" sz="3200" b="1" dirty="0" smtClean="0">
                <a:solidFill>
                  <a:srgbClr val="FF6600"/>
                </a:solidFill>
                <a:latin typeface="Arial" pitchFamily="34" charset="0"/>
              </a:rPr>
              <a:t>Dubicsány lehetőségek</a:t>
            </a:r>
          </a:p>
        </p:txBody>
      </p:sp>
      <p:sp>
        <p:nvSpPr>
          <p:cNvPr id="455682" name="Rectangle 3"/>
          <p:cNvSpPr>
            <a:spLocks noGrp="1" noChangeArrowheads="1"/>
          </p:cNvSpPr>
          <p:nvPr>
            <p:ph idx="4294967295"/>
          </p:nvPr>
        </p:nvSpPr>
        <p:spPr>
          <a:xfrm>
            <a:off x="839788" y="1196975"/>
            <a:ext cx="8304212" cy="4860925"/>
          </a:xfrm>
          <a:solidFill>
            <a:schemeClr val="bg2"/>
          </a:solidFill>
          <a:ln w="57150" cmpd="thickThin">
            <a:noFill/>
          </a:ln>
          <a:scene3d>
            <a:camera prst="orthographicFront"/>
            <a:lightRig rig="threePt" dir="t"/>
          </a:scene3d>
          <a:sp3d>
            <a:bevelT prst="relaxedInset"/>
            <a:bevelB w="152400" h="50800" prst="softRound"/>
          </a:sp3d>
        </p:spPr>
        <p:txBody>
          <a:bodyPr/>
          <a:lstStyle/>
          <a:p>
            <a:pPr>
              <a:buClr>
                <a:schemeClr val="accent2"/>
              </a:buClr>
              <a:buFont typeface="Wingdings" pitchFamily="2" charset="2"/>
              <a:buChar char="§"/>
            </a:pPr>
            <a:r>
              <a:rPr lang="hu-HU" dirty="0" smtClean="0">
                <a:latin typeface="Arial CE"/>
              </a:rPr>
              <a:t>Létszámigény 1000 fő</a:t>
            </a:r>
          </a:p>
          <a:p>
            <a:pPr>
              <a:buClr>
                <a:schemeClr val="accent2"/>
              </a:buClr>
              <a:buFont typeface="Wingdings" pitchFamily="2" charset="2"/>
              <a:buChar char="§"/>
            </a:pPr>
            <a:r>
              <a:rPr lang="hu-HU" dirty="0" smtClean="0">
                <a:latin typeface="Arial CE"/>
              </a:rPr>
              <a:t>Beruházási idő 4-5 év </a:t>
            </a:r>
          </a:p>
          <a:p>
            <a:pPr>
              <a:buClr>
                <a:schemeClr val="accent2"/>
              </a:buClr>
              <a:buFont typeface="Wingdings" pitchFamily="2" charset="2"/>
              <a:buChar char="§"/>
            </a:pPr>
            <a:r>
              <a:rPr lang="hu-HU" dirty="0" smtClean="0">
                <a:latin typeface="Arial CE"/>
              </a:rPr>
              <a:t>Várható beruházási költség 15 Mrd Ft, állami részvétel szükséges (pl. foglalkoztatási alap)</a:t>
            </a:r>
          </a:p>
          <a:p>
            <a:pPr>
              <a:buClr>
                <a:schemeClr val="accent2"/>
              </a:buClr>
              <a:buFont typeface="Wingdings" pitchFamily="2" charset="2"/>
              <a:buChar char="§"/>
            </a:pPr>
            <a:r>
              <a:rPr lang="hu-HU" dirty="0" smtClean="0">
                <a:latin typeface="Arial CE"/>
              </a:rPr>
              <a:t>Széndioxid kvótája van az erőműnek</a:t>
            </a:r>
          </a:p>
          <a:p>
            <a:pPr>
              <a:buClr>
                <a:schemeClr val="accent2"/>
              </a:buClr>
              <a:buFont typeface="Wingdings" pitchFamily="2" charset="2"/>
              <a:buChar char="§"/>
            </a:pPr>
            <a:r>
              <a:rPr lang="hu-HU" dirty="0" smtClean="0">
                <a:latin typeface="Arial CE"/>
              </a:rPr>
              <a:t>A rétegvíz hasznosítható (2 Mm</a:t>
            </a:r>
            <a:r>
              <a:rPr lang="hu-HU" baseline="30000" dirty="0" smtClean="0">
                <a:latin typeface="Arial CE"/>
              </a:rPr>
              <a:t>3</a:t>
            </a:r>
            <a:r>
              <a:rPr lang="hu-HU" dirty="0" smtClean="0">
                <a:latin typeface="Arial CE"/>
              </a:rPr>
              <a:t>/év ivóvíz)</a:t>
            </a:r>
          </a:p>
          <a:p>
            <a:pPr>
              <a:buClr>
                <a:schemeClr val="accent2"/>
              </a:buClr>
              <a:buFont typeface="Wingdings" pitchFamily="2" charset="2"/>
              <a:buChar char="§"/>
            </a:pPr>
            <a:r>
              <a:rPr lang="hu-HU" dirty="0" smtClean="0">
                <a:latin typeface="Arial CE"/>
              </a:rPr>
              <a:t>Olcsó bánya építhető, kis nyitott vágathosszal, a legkedvezőbb helyzetű vagyon letermelésével   </a:t>
            </a:r>
          </a:p>
        </p:txBody>
      </p:sp>
      <p:sp>
        <p:nvSpPr>
          <p:cNvPr id="372740" name="Text Box 4"/>
          <p:cNvSpPr txBox="1">
            <a:spLocks noChangeArrowheads="1"/>
          </p:cNvSpPr>
          <p:nvPr/>
        </p:nvSpPr>
        <p:spPr bwMode="auto">
          <a:xfrm>
            <a:off x="4895850" y="6234113"/>
            <a:ext cx="4248150" cy="631582"/>
          </a:xfrm>
          <a:prstGeom prst="rect">
            <a:avLst/>
          </a:prstGeom>
          <a:noFill/>
          <a:ln w="9525" algn="ctr">
            <a:noFill/>
            <a:miter lim="800000"/>
            <a:headEnd/>
            <a:tailEnd/>
          </a:ln>
          <a:effectLst/>
        </p:spPr>
        <p:txBody>
          <a:bodyPr lIns="92075" tIns="46037" rIns="92075" bIns="46037">
            <a:spAutoFit/>
          </a:bodyPr>
          <a:lstStyle/>
          <a:p>
            <a:pPr algn="ctr">
              <a:spcBef>
                <a:spcPct val="50000"/>
              </a:spcBef>
            </a:pPr>
            <a:r>
              <a:rPr lang="hu-HU" sz="1400" dirty="0">
                <a:solidFill>
                  <a:srgbClr val="FFFF00"/>
                </a:solidFill>
                <a:effectLst/>
              </a:rPr>
              <a:t>Bányászati Geológus Fórum 2010.10.28.</a:t>
            </a:r>
          </a:p>
          <a:p>
            <a:pPr algn="ctr">
              <a:spcBef>
                <a:spcPct val="50000"/>
              </a:spcBef>
            </a:pPr>
            <a:r>
              <a:rPr lang="hu-HU" sz="1400" dirty="0">
                <a:solidFill>
                  <a:srgbClr val="FFFF00"/>
                </a:solidFill>
                <a:effectLst/>
              </a:rPr>
              <a:t>Kiss - Dr. Reményi</a:t>
            </a:r>
          </a:p>
        </p:txBody>
      </p:sp>
      <p:pic>
        <p:nvPicPr>
          <p:cNvPr id="455684"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idx="4294967295"/>
          </p:nvPr>
        </p:nvSpPr>
        <p:spPr>
          <a:xfrm>
            <a:off x="0" y="188913"/>
            <a:ext cx="7016750" cy="874712"/>
          </a:xfrm>
        </p:spPr>
        <p:txBody>
          <a:bodyPr wrap="square" lIns="91440" tIns="45720" rIns="91440" bIns="45720" numCol="1" anchorCtr="0" compatLnSpc="1">
            <a:prstTxWarp prst="textNoShape">
              <a:avLst/>
            </a:prstTxWarp>
          </a:bodyPr>
          <a:lstStyle/>
          <a:p>
            <a:r>
              <a:rPr lang="hu-HU" sz="3200" b="1" dirty="0" smtClean="0">
                <a:solidFill>
                  <a:srgbClr val="FF6600"/>
                </a:solidFill>
                <a:latin typeface="Arial" pitchFamily="34" charset="0"/>
              </a:rPr>
              <a:t>DUBICSÁNY, AJKA</a:t>
            </a:r>
          </a:p>
        </p:txBody>
      </p:sp>
      <p:sp>
        <p:nvSpPr>
          <p:cNvPr id="456706" name="Rectangle 3"/>
          <p:cNvSpPr>
            <a:spLocks noGrp="1" noChangeArrowheads="1"/>
          </p:cNvSpPr>
          <p:nvPr>
            <p:ph idx="4294967295"/>
          </p:nvPr>
        </p:nvSpPr>
        <p:spPr>
          <a:xfrm>
            <a:off x="1371600" y="1268413"/>
            <a:ext cx="7772400" cy="4683125"/>
          </a:xfrm>
          <a:solidFill>
            <a:schemeClr val="bg2">
              <a:alpha val="50195"/>
            </a:schemeClr>
          </a:solidFill>
          <a:ln w="57150" cmpd="thickThin">
            <a:noFill/>
          </a:ln>
          <a:scene3d>
            <a:camera prst="orthographicFront"/>
            <a:lightRig rig="threePt" dir="t"/>
          </a:scene3d>
          <a:sp3d>
            <a:bevelT prst="relaxedInset"/>
          </a:sp3d>
        </p:spPr>
        <p:txBody>
          <a:bodyPr/>
          <a:lstStyle/>
          <a:p>
            <a:pPr>
              <a:buFontTx/>
              <a:buNone/>
            </a:pPr>
            <a:r>
              <a:rPr lang="hu-HU" sz="2800" b="1" dirty="0" smtClean="0">
                <a:latin typeface="Arial" pitchFamily="34" charset="0"/>
                <a:cs typeface="Arial" pitchFamily="34" charset="0"/>
              </a:rPr>
              <a:t>   Az ÁTB 5030/1986 sz. határozata:</a:t>
            </a:r>
          </a:p>
          <a:p>
            <a:pPr>
              <a:buFontTx/>
              <a:buNone/>
            </a:pPr>
            <a:r>
              <a:rPr lang="hu-HU" sz="2800" b="1" dirty="0" smtClean="0">
                <a:latin typeface="Arial" pitchFamily="34" charset="0"/>
                <a:cs typeface="Arial" pitchFamily="34" charset="0"/>
              </a:rPr>
              <a:t>    „Egyetért azzal, hogy a szükséges bányanyitást (Bükkábrány, Dubicsány, Ajka II) vállalati beruházásként állami alapjuttatásból, a beruházások teljes időtartamára előzetesen jóváhagyott ütemterv szerint valósuljanak meg. Az ÁTB külön előterjesztések alapján tekintsék át,hogy a beruházások kielégítik e a hatékonysági követelményeket„.</a:t>
            </a:r>
          </a:p>
        </p:txBody>
      </p:sp>
      <p:pic>
        <p:nvPicPr>
          <p:cNvPr id="456707"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3"/>
          <p:cNvSpPr>
            <a:spLocks noGrp="1" noChangeArrowheads="1"/>
          </p:cNvSpPr>
          <p:nvPr>
            <p:ph idx="4294967295"/>
          </p:nvPr>
        </p:nvSpPr>
        <p:spPr>
          <a:xfrm>
            <a:off x="1371600" y="1341438"/>
            <a:ext cx="7772400" cy="4683125"/>
          </a:xfrm>
          <a:solidFill>
            <a:schemeClr val="bg2">
              <a:alpha val="50000"/>
            </a:schemeClr>
          </a:solidFill>
          <a:ln w="57150" cmpd="thickThin">
            <a:noFill/>
          </a:ln>
          <a:scene3d>
            <a:camera prst="orthographicFront"/>
            <a:lightRig rig="threePt" dir="t"/>
          </a:scene3d>
          <a:sp3d>
            <a:bevelT prst="relaxedInset"/>
          </a:sp3d>
        </p:spPr>
        <p:txBody>
          <a:bodyPr>
            <a:normAutofit fontScale="92500" lnSpcReduction="10000"/>
          </a:bodyPr>
          <a:lstStyle/>
          <a:p>
            <a:pPr marL="411480" fontAlgn="auto">
              <a:lnSpc>
                <a:spcPct val="80000"/>
              </a:lnSpc>
              <a:spcAft>
                <a:spcPts val="0"/>
              </a:spcAft>
              <a:buFont typeface="Wingdings"/>
              <a:buChar char=""/>
              <a:defRPr/>
            </a:pPr>
            <a:endParaRPr lang="hu-HU" sz="1800" b="1" dirty="0">
              <a:latin typeface="Arial" pitchFamily="34" charset="0"/>
              <a:cs typeface="Arial" pitchFamily="34" charset="0"/>
            </a:endParaRPr>
          </a:p>
          <a:p>
            <a:pPr marL="411480" fontAlgn="auto">
              <a:lnSpc>
                <a:spcPct val="80000"/>
              </a:lnSpc>
              <a:spcAft>
                <a:spcPts val="0"/>
              </a:spcAft>
              <a:buFontTx/>
              <a:buNone/>
              <a:defRPr/>
            </a:pPr>
            <a:r>
              <a:rPr lang="hu-HU" sz="1800" b="1" dirty="0">
                <a:latin typeface="Arial" pitchFamily="34" charset="0"/>
                <a:cs typeface="Arial" pitchFamily="34" charset="0"/>
              </a:rPr>
              <a:t>LENGYELORSZÁG</a:t>
            </a:r>
          </a:p>
          <a:p>
            <a:pPr marL="411480" fontAlgn="auto">
              <a:lnSpc>
                <a:spcPct val="80000"/>
              </a:lnSpc>
              <a:spcAft>
                <a:spcPts val="0"/>
              </a:spcAft>
              <a:buFont typeface="Wingdings"/>
              <a:buChar char=""/>
              <a:defRPr/>
            </a:pPr>
            <a:r>
              <a:rPr lang="hu-HU" sz="1800" b="1" dirty="0">
                <a:latin typeface="Arial" pitchFamily="34" charset="0"/>
                <a:cs typeface="Arial" pitchFamily="34" charset="0"/>
              </a:rPr>
              <a:t>1999: 150 megatonna/70 bánya/ 370.000 dolgozó </a:t>
            </a:r>
          </a:p>
          <a:p>
            <a:pPr marL="411480" fontAlgn="auto">
              <a:lnSpc>
                <a:spcPct val="80000"/>
              </a:lnSpc>
              <a:spcAft>
                <a:spcPts val="0"/>
              </a:spcAft>
              <a:buFont typeface="Wingdings"/>
              <a:buChar char=""/>
              <a:defRPr/>
            </a:pPr>
            <a:r>
              <a:rPr lang="hu-HU" sz="1800" b="1" dirty="0">
                <a:latin typeface="Arial" pitchFamily="34" charset="0"/>
                <a:cs typeface="Arial" pitchFamily="34" charset="0"/>
              </a:rPr>
              <a:t>2005: 100 megatonna 127.000 dolgozó</a:t>
            </a:r>
          </a:p>
          <a:p>
            <a:pPr marL="411480" fontAlgn="auto">
              <a:lnSpc>
                <a:spcPct val="80000"/>
              </a:lnSpc>
              <a:spcAft>
                <a:spcPts val="0"/>
              </a:spcAft>
              <a:buFontTx/>
              <a:buNone/>
              <a:defRPr/>
            </a:pPr>
            <a:endParaRPr lang="hu-HU" sz="1800" b="1" dirty="0">
              <a:latin typeface="Arial" pitchFamily="34" charset="0"/>
              <a:cs typeface="Arial" pitchFamily="34" charset="0"/>
            </a:endParaRPr>
          </a:p>
          <a:p>
            <a:pPr marL="411480" fontAlgn="auto">
              <a:lnSpc>
                <a:spcPct val="80000"/>
              </a:lnSpc>
              <a:spcAft>
                <a:spcPts val="0"/>
              </a:spcAft>
              <a:buFontTx/>
              <a:buNone/>
              <a:defRPr/>
            </a:pPr>
            <a:r>
              <a:rPr lang="hu-HU" sz="1800" b="1" dirty="0">
                <a:latin typeface="Arial" pitchFamily="34" charset="0"/>
                <a:cs typeface="Arial" pitchFamily="34" charset="0"/>
              </a:rPr>
              <a:t>UKRAJNA</a:t>
            </a:r>
          </a:p>
          <a:p>
            <a:pPr marL="411480" fontAlgn="auto">
              <a:lnSpc>
                <a:spcPct val="80000"/>
              </a:lnSpc>
              <a:spcAft>
                <a:spcPts val="0"/>
              </a:spcAft>
              <a:buFont typeface="Wingdings"/>
              <a:buChar char=""/>
              <a:defRPr/>
            </a:pPr>
            <a:r>
              <a:rPr lang="hu-HU" sz="1800" b="1" dirty="0">
                <a:latin typeface="Arial" pitchFamily="34" charset="0"/>
                <a:cs typeface="Arial" pitchFamily="34" charset="0"/>
              </a:rPr>
              <a:t>1990  -  2005 között 135 megatonna 78,4 megatonna.</a:t>
            </a:r>
          </a:p>
          <a:p>
            <a:pPr marL="411480" fontAlgn="auto">
              <a:lnSpc>
                <a:spcPct val="80000"/>
              </a:lnSpc>
              <a:spcAft>
                <a:spcPts val="0"/>
              </a:spcAft>
              <a:buFont typeface="Wingdings"/>
              <a:buChar char=""/>
              <a:defRPr/>
            </a:pPr>
            <a:r>
              <a:rPr lang="hu-HU" sz="1800" b="1" dirty="0">
                <a:latin typeface="Arial" pitchFamily="34" charset="0"/>
                <a:cs typeface="Arial" pitchFamily="34" charset="0"/>
              </a:rPr>
              <a:t>Érdekes : 2015-re 112 megatonna a terv( vasipar igénye ?)</a:t>
            </a:r>
          </a:p>
          <a:p>
            <a:pPr marL="411480" fontAlgn="auto">
              <a:lnSpc>
                <a:spcPct val="80000"/>
              </a:lnSpc>
              <a:spcAft>
                <a:spcPts val="0"/>
              </a:spcAft>
              <a:buFontTx/>
              <a:buNone/>
              <a:defRPr/>
            </a:pPr>
            <a:endParaRPr lang="hu-HU" sz="1800" b="1" dirty="0">
              <a:latin typeface="Arial" pitchFamily="34" charset="0"/>
              <a:cs typeface="Arial" pitchFamily="34" charset="0"/>
            </a:endParaRPr>
          </a:p>
          <a:p>
            <a:pPr marL="411480" fontAlgn="auto">
              <a:lnSpc>
                <a:spcPct val="80000"/>
              </a:lnSpc>
              <a:spcAft>
                <a:spcPts val="0"/>
              </a:spcAft>
              <a:buFontTx/>
              <a:buNone/>
              <a:defRPr/>
            </a:pPr>
            <a:r>
              <a:rPr lang="hu-HU" sz="1800" b="1" dirty="0">
                <a:latin typeface="Arial" pitchFamily="34" charset="0"/>
                <a:cs typeface="Arial" pitchFamily="34" charset="0"/>
              </a:rPr>
              <a:t>ROMÁNIA</a:t>
            </a:r>
          </a:p>
          <a:p>
            <a:pPr marL="411480" fontAlgn="auto">
              <a:lnSpc>
                <a:spcPct val="80000"/>
              </a:lnSpc>
              <a:spcAft>
                <a:spcPts val="0"/>
              </a:spcAft>
              <a:buFont typeface="Wingdings"/>
              <a:buChar char=""/>
              <a:defRPr/>
            </a:pPr>
            <a:r>
              <a:rPr lang="hu-HU" sz="1800" b="1" dirty="0">
                <a:latin typeface="Arial" pitchFamily="34" charset="0"/>
                <a:cs typeface="Arial" pitchFamily="34" charset="0"/>
              </a:rPr>
              <a:t>1990-2005 között 4,</a:t>
            </a:r>
            <a:r>
              <a:rPr lang="hu-HU" sz="1800" b="1" dirty="0" err="1">
                <a:latin typeface="Arial" pitchFamily="34" charset="0"/>
                <a:cs typeface="Arial" pitchFamily="34" charset="0"/>
              </a:rPr>
              <a:t>4</a:t>
            </a:r>
            <a:r>
              <a:rPr lang="hu-HU" sz="1800" b="1" dirty="0">
                <a:latin typeface="Arial" pitchFamily="34" charset="0"/>
                <a:cs typeface="Arial" pitchFamily="34" charset="0"/>
              </a:rPr>
              <a:t> megatonna  3,1 megatonna</a:t>
            </a:r>
          </a:p>
          <a:p>
            <a:pPr marL="411480" fontAlgn="auto">
              <a:lnSpc>
                <a:spcPct val="80000"/>
              </a:lnSpc>
              <a:spcAft>
                <a:spcPts val="0"/>
              </a:spcAft>
              <a:buFont typeface="Wingdings"/>
              <a:buChar char=""/>
              <a:defRPr/>
            </a:pPr>
            <a:endParaRPr lang="hu-HU" sz="1800" b="1" dirty="0">
              <a:latin typeface="Arial" pitchFamily="34" charset="0"/>
              <a:cs typeface="Arial" pitchFamily="34" charset="0"/>
            </a:endParaRPr>
          </a:p>
          <a:p>
            <a:pPr marL="411480" fontAlgn="auto">
              <a:lnSpc>
                <a:spcPct val="80000"/>
              </a:lnSpc>
              <a:spcAft>
                <a:spcPts val="0"/>
              </a:spcAft>
              <a:buFontTx/>
              <a:buNone/>
              <a:defRPr/>
            </a:pPr>
            <a:r>
              <a:rPr lang="hu-HU" sz="1800" b="1" dirty="0">
                <a:latin typeface="Arial" pitchFamily="34" charset="0"/>
                <a:cs typeface="Arial" pitchFamily="34" charset="0"/>
              </a:rPr>
              <a:t>CSEH KÖZTÁRSASÁG </a:t>
            </a:r>
          </a:p>
          <a:p>
            <a:pPr marL="411480" fontAlgn="auto">
              <a:lnSpc>
                <a:spcPct val="80000"/>
              </a:lnSpc>
              <a:spcAft>
                <a:spcPts val="0"/>
              </a:spcAft>
              <a:buFont typeface="Wingdings"/>
              <a:buChar char=""/>
              <a:defRPr/>
            </a:pPr>
            <a:r>
              <a:rPr lang="hu-HU" sz="1800" b="1" dirty="0">
                <a:latin typeface="Arial" pitchFamily="34" charset="0"/>
                <a:cs typeface="Arial" pitchFamily="34" charset="0"/>
              </a:rPr>
              <a:t>1993-2005 között 22,4 megatonna 13,2 megatonna</a:t>
            </a:r>
          </a:p>
          <a:p>
            <a:pPr marL="411480" fontAlgn="auto">
              <a:lnSpc>
                <a:spcPct val="80000"/>
              </a:lnSpc>
              <a:spcAft>
                <a:spcPts val="0"/>
              </a:spcAft>
              <a:buFont typeface="Wingdings"/>
              <a:buChar char=""/>
              <a:defRPr/>
            </a:pPr>
            <a:endParaRPr lang="hu-HU" sz="1800" b="1" dirty="0">
              <a:latin typeface="Arial" pitchFamily="34" charset="0"/>
              <a:cs typeface="Arial" pitchFamily="34" charset="0"/>
            </a:endParaRPr>
          </a:p>
          <a:p>
            <a:pPr marL="411480" fontAlgn="auto">
              <a:lnSpc>
                <a:spcPct val="80000"/>
              </a:lnSpc>
              <a:spcAft>
                <a:spcPts val="0"/>
              </a:spcAft>
              <a:buFontTx/>
              <a:buNone/>
              <a:defRPr/>
            </a:pPr>
            <a:r>
              <a:rPr lang="hu-HU" sz="1800" b="1" dirty="0">
                <a:latin typeface="Arial" pitchFamily="34" charset="0"/>
                <a:cs typeface="Arial" pitchFamily="34" charset="0"/>
              </a:rPr>
              <a:t>BULGÁRIA és MAGYARORSZÁG széntermelése a fenti államokhoz viszonyítva elenyésző.</a:t>
            </a:r>
            <a:r>
              <a:rPr lang="hu-HU" sz="1800" dirty="0">
                <a:latin typeface="Arial" pitchFamily="34" charset="0"/>
                <a:cs typeface="Arial" pitchFamily="34" charset="0"/>
              </a:rPr>
              <a:t> </a:t>
            </a:r>
          </a:p>
        </p:txBody>
      </p:sp>
      <p:pic>
        <p:nvPicPr>
          <p:cNvPr id="457731"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
        <p:nvSpPr>
          <p:cNvPr id="457733" name="Text Box 5"/>
          <p:cNvSpPr txBox="1">
            <a:spLocks noChangeArrowheads="1"/>
          </p:cNvSpPr>
          <p:nvPr/>
        </p:nvSpPr>
        <p:spPr bwMode="auto">
          <a:xfrm>
            <a:off x="646113" y="188640"/>
            <a:ext cx="8497887" cy="579438"/>
          </a:xfrm>
          <a:prstGeom prst="rect">
            <a:avLst/>
          </a:prstGeom>
          <a:noFill/>
          <a:ln w="9525">
            <a:noFill/>
            <a:miter lim="800000"/>
            <a:headEnd/>
            <a:tailEnd/>
          </a:ln>
          <a:effectLst/>
        </p:spPr>
        <p:txBody>
          <a:bodyPr>
            <a:spAutoFit/>
          </a:bodyPr>
          <a:lstStyle/>
          <a:p>
            <a:pPr>
              <a:spcBef>
                <a:spcPct val="50000"/>
              </a:spcBef>
            </a:pPr>
            <a:r>
              <a:rPr lang="hu-HU" b="1" dirty="0">
                <a:solidFill>
                  <a:srgbClr val="FF6600"/>
                </a:solidFill>
                <a:effectLst/>
              </a:rPr>
              <a:t>SZÉNBÁNYÁSZAT KELET-EURÓPÁBAN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680" name="Rectangle 320"/>
          <p:cNvSpPr>
            <a:spLocks noGrp="1" noChangeArrowheads="1"/>
          </p:cNvSpPr>
          <p:nvPr>
            <p:ph type="title" idx="4294967295"/>
          </p:nvPr>
        </p:nvSpPr>
        <p:spPr>
          <a:xfrm>
            <a:off x="0" y="0"/>
            <a:ext cx="7775575" cy="1143000"/>
          </a:xfrm>
        </p:spPr>
        <p:txBody>
          <a:bodyPr wrap="square" lIns="91440" tIns="45720" rIns="91440" bIns="45720" numCol="1" anchorCtr="0" compatLnSpc="1">
            <a:prstTxWarp prst="textNoShape">
              <a:avLst/>
            </a:prstTxWarp>
          </a:bodyPr>
          <a:lstStyle/>
          <a:p>
            <a:r>
              <a:rPr lang="hu-HU" sz="2400" b="1" dirty="0" smtClean="0">
                <a:solidFill>
                  <a:srgbClr val="FF6600"/>
                </a:solidFill>
                <a:latin typeface="Arial" pitchFamily="34" charset="0"/>
              </a:rPr>
              <a:t>A főbb energiahordozók belföldi termelői árának (árszínvonalának) a világpiaci árakhoz viszonyított százalékos aránya</a:t>
            </a:r>
          </a:p>
        </p:txBody>
      </p:sp>
      <p:graphicFrame>
        <p:nvGraphicFramePr>
          <p:cNvPr id="399684" name="Group 324"/>
          <p:cNvGraphicFramePr>
            <a:graphicFrameLocks noGrp="1"/>
          </p:cNvGraphicFramePr>
          <p:nvPr/>
        </p:nvGraphicFramePr>
        <p:xfrm>
          <a:off x="395288" y="1628775"/>
          <a:ext cx="8062912" cy="4111627"/>
        </p:xfrm>
        <a:graphic>
          <a:graphicData uri="http://schemas.openxmlformats.org/drawingml/2006/table">
            <a:tbl>
              <a:tblPr firstRow="1">
                <a:tableStyleId>{17292A2E-F333-43FB-9621-5CBBE7FDCDCB}</a:tableStyleId>
              </a:tblPr>
              <a:tblGrid>
                <a:gridCol w="1716087"/>
                <a:gridCol w="1116013"/>
                <a:gridCol w="1308100"/>
                <a:gridCol w="1308100"/>
                <a:gridCol w="1306512"/>
                <a:gridCol w="1308100"/>
              </a:tblGrid>
              <a:tr h="4445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dirty="0" smtClean="0">
                          <a:ln>
                            <a:noFill/>
                          </a:ln>
                          <a:effectLst/>
                        </a:rPr>
                        <a:t> </a:t>
                      </a:r>
                      <a:endParaRPr kumimoji="0" lang="hu-HU" sz="2000" b="0" i="0" u="none" strike="noStrike" cap="none" normalizeH="0" baseline="0" dirty="0" smtClean="0">
                        <a:ln>
                          <a:noFill/>
                        </a:ln>
                        <a:solidFill>
                          <a:srgbClr val="FF3300"/>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outerShdw blurRad="38100" dist="38100" dir="2700000" algn="tl">
                              <a:srgbClr val="000000"/>
                            </a:outerShdw>
                          </a:effectLst>
                        </a:rPr>
                        <a:t>1971</a:t>
                      </a:r>
                      <a:endParaRPr kumimoji="0" lang="hu-HU" sz="2000" b="1" i="0" u="none" strike="noStrike" cap="none" normalizeH="0" baseline="0" smtClean="0">
                        <a:ln>
                          <a:noFill/>
                        </a:ln>
                        <a:solidFill>
                          <a:schemeClr val="accent2"/>
                        </a:solidFill>
                        <a:effectLst>
                          <a:outerShdw blurRad="38100" dist="38100" dir="2700000" algn="tl">
                            <a:srgbClr val="000000"/>
                          </a:outerShdw>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outerShdw blurRad="38100" dist="38100" dir="2700000" algn="tl">
                              <a:srgbClr val="000000"/>
                            </a:outerShdw>
                          </a:effectLst>
                        </a:rPr>
                        <a:t>1974</a:t>
                      </a:r>
                      <a:endParaRPr kumimoji="0" lang="hu-HU" sz="2000" b="1" i="0" u="none" strike="noStrike" cap="none" normalizeH="0" baseline="0" smtClean="0">
                        <a:ln>
                          <a:noFill/>
                        </a:ln>
                        <a:solidFill>
                          <a:schemeClr val="accent2"/>
                        </a:solidFill>
                        <a:effectLst>
                          <a:outerShdw blurRad="38100" dist="38100" dir="2700000" algn="tl">
                            <a:srgbClr val="000000"/>
                          </a:outerShdw>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outerShdw blurRad="38100" dist="38100" dir="2700000" algn="tl">
                              <a:srgbClr val="000000"/>
                            </a:outerShdw>
                          </a:effectLst>
                        </a:rPr>
                        <a:t>1979</a:t>
                      </a:r>
                      <a:endParaRPr kumimoji="0" lang="hu-HU" sz="2000" b="1" i="0" u="none" strike="noStrike" cap="none" normalizeH="0" baseline="0" smtClean="0">
                        <a:ln>
                          <a:noFill/>
                        </a:ln>
                        <a:solidFill>
                          <a:schemeClr val="accent2"/>
                        </a:solidFill>
                        <a:effectLst>
                          <a:outerShdw blurRad="38100" dist="38100" dir="2700000" algn="tl">
                            <a:srgbClr val="000000"/>
                          </a:outerShdw>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outerShdw blurRad="38100" dist="38100" dir="2700000" algn="tl">
                              <a:srgbClr val="000000"/>
                            </a:outerShdw>
                          </a:effectLst>
                        </a:rPr>
                        <a:t>1985</a:t>
                      </a:r>
                      <a:endParaRPr kumimoji="0" lang="hu-HU" sz="2000" b="1" i="0" u="none" strike="noStrike" cap="none" normalizeH="0" baseline="0" smtClean="0">
                        <a:ln>
                          <a:noFill/>
                        </a:ln>
                        <a:solidFill>
                          <a:schemeClr val="accent2"/>
                        </a:solidFill>
                        <a:effectLst>
                          <a:outerShdw blurRad="38100" dist="38100" dir="2700000" algn="tl">
                            <a:srgbClr val="000000"/>
                          </a:outerShdw>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outerShdw blurRad="38100" dist="38100" dir="2700000" algn="tl">
                              <a:srgbClr val="000000"/>
                            </a:outerShdw>
                          </a:effectLst>
                        </a:rPr>
                        <a:t>1987</a:t>
                      </a:r>
                      <a:endParaRPr kumimoji="0" lang="hu-HU" sz="2000" b="1" i="0" u="none" strike="noStrike" cap="none" normalizeH="0" baseline="0" smtClean="0">
                        <a:ln>
                          <a:noFill/>
                        </a:ln>
                        <a:solidFill>
                          <a:schemeClr val="accent2"/>
                        </a:solidFill>
                        <a:effectLst>
                          <a:outerShdw blurRad="38100" dist="38100" dir="2700000" algn="tl">
                            <a:srgbClr val="000000"/>
                          </a:outerShdw>
                        </a:effectLst>
                        <a:latin typeface="Arial" pitchFamily="34" charset="0"/>
                      </a:endParaRPr>
                    </a:p>
                  </a:txBody>
                  <a:tcPr marL="92075" marR="92075" marT="46037" marB="46037" anchor="b" horzOverflow="overflow"/>
                </a:tc>
              </a:tr>
              <a:tr h="4460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Kőolaj</a:t>
                      </a:r>
                      <a:endParaRPr kumimoji="0" lang="hu-HU" sz="2000" b="1"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dirty="0" smtClean="0">
                          <a:ln>
                            <a:noFill/>
                          </a:ln>
                          <a:effectLst/>
                        </a:rPr>
                        <a:t>71,9</a:t>
                      </a:r>
                      <a:endParaRPr kumimoji="0" lang="hu-HU" sz="2000" b="0" i="0" u="none" strike="noStrike" cap="none" normalizeH="0" baseline="0" dirty="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18,0</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45,0</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80,0</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82,0</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r>
              <a:tr h="4429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Benzin</a:t>
                      </a:r>
                      <a:endParaRPr kumimoji="0" lang="hu-HU" sz="2000" b="1"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393,2</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96,2</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102,4</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210,1</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348,5</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r>
              <a:tr h="4445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Gázolaj</a:t>
                      </a:r>
                      <a:endParaRPr kumimoji="0" lang="hu-HU" sz="2000" b="1"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161,0</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57,5</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41,8</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92,7</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166,7</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r>
              <a:tr h="4460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Fűtőolaj</a:t>
                      </a:r>
                      <a:endParaRPr kumimoji="0" lang="hu-HU" sz="2000" b="1"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82,0</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26,0</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35,2</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92,0</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100,0</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r>
              <a:tr h="4445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Földgáz</a:t>
                      </a:r>
                      <a:endParaRPr kumimoji="0" lang="hu-HU" sz="2000" b="1"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dirty="0" smtClean="0">
                          <a:ln>
                            <a:noFill/>
                          </a:ln>
                          <a:effectLst/>
                        </a:rPr>
                        <a:t> -</a:t>
                      </a:r>
                      <a:endParaRPr kumimoji="0" lang="hu-HU" sz="2000" b="0" i="0" u="none" strike="noStrike" cap="none" normalizeH="0" baseline="0" dirty="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dirty="0" smtClean="0">
                          <a:ln>
                            <a:noFill/>
                          </a:ln>
                          <a:effectLst/>
                        </a:rPr>
                        <a:t> -</a:t>
                      </a:r>
                      <a:endParaRPr kumimoji="0" lang="hu-HU" sz="2000" b="0" i="0" u="none" strike="noStrike" cap="none" normalizeH="0" baseline="0" dirty="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40,0</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49,0</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90,0</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r>
              <a:tr h="4429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 </a:t>
                      </a:r>
                      <a:endParaRPr kumimoji="0" lang="hu-HU" sz="2000" b="1"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 </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 </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 </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 </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 </a:t>
                      </a:r>
                      <a:endParaRPr kumimoji="0" lang="hu-HU" sz="2000" b="0" i="0" u="none" strike="noStrike" cap="none" normalizeH="0" baseline="0" smtClean="0">
                        <a:ln>
                          <a:noFill/>
                        </a:ln>
                        <a:solidFill>
                          <a:schemeClr val="tx1"/>
                        </a:solidFill>
                        <a:effectLst/>
                        <a:latin typeface="Arial" pitchFamily="34" charset="0"/>
                      </a:endParaRPr>
                    </a:p>
                  </a:txBody>
                  <a:tcPr marL="92075" marR="92075" marT="46037" marB="46037" anchor="b" horzOverflow="overflow"/>
                </a:tc>
              </a:tr>
              <a:tr h="10001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dirty="0" smtClean="0">
                          <a:ln>
                            <a:noFill/>
                          </a:ln>
                          <a:effectLst/>
                        </a:rPr>
                        <a:t>Széntermék átlagos</a:t>
                      </a:r>
                      <a:endParaRPr kumimoji="0" lang="hu-HU" sz="2000" b="1" i="0" u="none" strike="noStrike" cap="none" normalizeH="0" baseline="0" dirty="0" smtClean="0">
                        <a:ln>
                          <a:noFill/>
                        </a:ln>
                        <a:solidFill>
                          <a:srgbClr val="99CCFF"/>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48,7</a:t>
                      </a:r>
                      <a:endParaRPr kumimoji="0" lang="hu-HU" sz="2000" b="0" i="0" u="none" strike="noStrike" cap="none" normalizeH="0" baseline="0" smtClean="0">
                        <a:ln>
                          <a:noFill/>
                        </a:ln>
                        <a:solidFill>
                          <a:srgbClr val="99CCFF"/>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21,0</a:t>
                      </a:r>
                      <a:endParaRPr kumimoji="0" lang="hu-HU" sz="2000" b="0" i="0" u="none" strike="noStrike" cap="none" normalizeH="0" baseline="0" smtClean="0">
                        <a:ln>
                          <a:noFill/>
                        </a:ln>
                        <a:solidFill>
                          <a:srgbClr val="99CCFF"/>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37,7</a:t>
                      </a:r>
                      <a:endParaRPr kumimoji="0" lang="hu-HU" sz="2000" b="0" i="0" u="none" strike="noStrike" cap="none" normalizeH="0" baseline="0" smtClean="0">
                        <a:ln>
                          <a:noFill/>
                        </a:ln>
                        <a:solidFill>
                          <a:srgbClr val="99CCFF"/>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smtClean="0">
                          <a:ln>
                            <a:noFill/>
                          </a:ln>
                          <a:effectLst/>
                        </a:rPr>
                        <a:t>45,0</a:t>
                      </a:r>
                      <a:endParaRPr kumimoji="0" lang="hu-HU" sz="2000" b="0" i="0" u="none" strike="noStrike" cap="none" normalizeH="0" baseline="0" smtClean="0">
                        <a:ln>
                          <a:noFill/>
                        </a:ln>
                        <a:solidFill>
                          <a:srgbClr val="99CCFF"/>
                        </a:solidFill>
                        <a:effectLst/>
                        <a:latin typeface="Arial" pitchFamily="34" charset="0"/>
                      </a:endParaRPr>
                    </a:p>
                  </a:txBody>
                  <a:tcPr marL="92075" marR="92075" marT="46037" marB="46037"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hu-HU" sz="2000" u="none" strike="noStrike" cap="none" normalizeH="0" baseline="0" dirty="0" smtClean="0">
                          <a:ln>
                            <a:noFill/>
                          </a:ln>
                          <a:effectLst/>
                        </a:rPr>
                        <a:t>87,1</a:t>
                      </a:r>
                      <a:endParaRPr kumimoji="0" lang="hu-HU" sz="2000" b="0" i="0" u="none" strike="noStrike" cap="none" normalizeH="0" baseline="0" dirty="0" smtClean="0">
                        <a:ln>
                          <a:noFill/>
                        </a:ln>
                        <a:solidFill>
                          <a:srgbClr val="99CCFF"/>
                        </a:solidFill>
                        <a:effectLst/>
                        <a:latin typeface="Arial" pitchFamily="34" charset="0"/>
                      </a:endParaRPr>
                    </a:p>
                  </a:txBody>
                  <a:tcPr marL="92075" marR="92075" marT="46037" marB="46037" anchor="b" horzOverflow="overflow"/>
                </a:tc>
              </a:tr>
            </a:tbl>
          </a:graphicData>
        </a:graphic>
      </p:graphicFrame>
      <p:pic>
        <p:nvPicPr>
          <p:cNvPr id="458819"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
        <p:nvSpPr>
          <p:cNvPr id="399686" name="Text Box 326"/>
          <p:cNvSpPr txBox="1">
            <a:spLocks noChangeArrowheads="1"/>
          </p:cNvSpPr>
          <p:nvPr/>
        </p:nvSpPr>
        <p:spPr bwMode="auto">
          <a:xfrm>
            <a:off x="2051050" y="6092825"/>
            <a:ext cx="6840538" cy="549275"/>
          </a:xfrm>
          <a:prstGeom prst="rect">
            <a:avLst/>
          </a:prstGeom>
          <a:noFill/>
          <a:ln w="9525" algn="ctr">
            <a:noFill/>
            <a:miter lim="800000"/>
            <a:headEnd/>
            <a:tailEnd/>
          </a:ln>
          <a:effectLst/>
        </p:spPr>
        <p:txBody>
          <a:bodyPr lIns="92075" tIns="46037" rIns="92075" bIns="46037">
            <a:spAutoFit/>
          </a:bodyPr>
          <a:lstStyle/>
          <a:p>
            <a:pPr>
              <a:spcBef>
                <a:spcPct val="50000"/>
              </a:spcBef>
            </a:pPr>
            <a:r>
              <a:rPr lang="hu-HU" sz="1200" dirty="0">
                <a:solidFill>
                  <a:srgbClr val="FFFF00"/>
                </a:solidFill>
                <a:effectLst/>
              </a:rPr>
              <a:t>Forrás: Az eocén program keretében létesített széntermelő kapacitások helyzetéről 1988. </a:t>
            </a:r>
          </a:p>
          <a:p>
            <a:pPr>
              <a:spcBef>
                <a:spcPct val="50000"/>
              </a:spcBef>
            </a:pPr>
            <a:r>
              <a:rPr lang="hu-HU" sz="1200" dirty="0">
                <a:solidFill>
                  <a:srgbClr val="FFFF00"/>
                </a:solidFill>
                <a:effectLst/>
              </a:rPr>
              <a:t>            Megtárgyalta ezen anyagot az Országgyűlés Gazdasági Bizottsága 1988. november 16-án.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3"/>
          <p:cNvSpPr>
            <a:spLocks noGrp="1" noChangeArrowheads="1"/>
          </p:cNvSpPr>
          <p:nvPr>
            <p:ph idx="4294967295"/>
          </p:nvPr>
        </p:nvSpPr>
        <p:spPr>
          <a:xfrm>
            <a:off x="0" y="1052513"/>
            <a:ext cx="7772400" cy="5472112"/>
          </a:xfrm>
          <a:solidFill>
            <a:schemeClr val="bg2">
              <a:alpha val="50195"/>
            </a:schemeClr>
          </a:solidFill>
          <a:scene3d>
            <a:camera prst="orthographicFront"/>
            <a:lightRig rig="threePt" dir="t"/>
          </a:scene3d>
          <a:sp3d>
            <a:bevelT prst="relaxedInset"/>
          </a:sp3d>
        </p:spPr>
        <p:txBody>
          <a:bodyPr/>
          <a:lstStyle/>
          <a:p>
            <a:pPr algn="ctr">
              <a:lnSpc>
                <a:spcPct val="80000"/>
              </a:lnSpc>
              <a:buFontTx/>
              <a:buNone/>
            </a:pPr>
            <a:endParaRPr lang="hu-HU" sz="1000" b="1" dirty="0" smtClean="0">
              <a:solidFill>
                <a:srgbClr val="00FFFF"/>
              </a:solidFill>
            </a:endParaRPr>
          </a:p>
          <a:p>
            <a:pPr algn="ctr">
              <a:lnSpc>
                <a:spcPct val="80000"/>
              </a:lnSpc>
              <a:buFontTx/>
              <a:buNone/>
            </a:pPr>
            <a:r>
              <a:rPr lang="hu-HU" sz="2400" b="1" dirty="0" smtClean="0">
                <a:solidFill>
                  <a:schemeClr val="accent2"/>
                </a:solidFill>
              </a:rPr>
              <a:t>UTOLSÓ BÁNYABEZÁRÁSOK ÉVE</a:t>
            </a:r>
          </a:p>
          <a:p>
            <a:pPr>
              <a:lnSpc>
                <a:spcPct val="80000"/>
              </a:lnSpc>
              <a:buFontTx/>
              <a:buNone/>
            </a:pPr>
            <a:endParaRPr lang="hu-HU" sz="2400" b="1" dirty="0" smtClean="0"/>
          </a:p>
          <a:p>
            <a:pPr>
              <a:lnSpc>
                <a:spcPct val="80000"/>
              </a:lnSpc>
              <a:buFontTx/>
              <a:buNone/>
            </a:pPr>
            <a:r>
              <a:rPr lang="hu-HU" sz="2400" b="1" dirty="0" smtClean="0"/>
              <a:t>HOLLANDIA      			1974</a:t>
            </a:r>
          </a:p>
          <a:p>
            <a:pPr>
              <a:lnSpc>
                <a:spcPct val="80000"/>
              </a:lnSpc>
              <a:buFontTx/>
              <a:buNone/>
            </a:pPr>
            <a:r>
              <a:rPr lang="hu-HU" sz="2400" b="1" dirty="0" smtClean="0"/>
              <a:t>BELGIUM				1992</a:t>
            </a:r>
          </a:p>
          <a:p>
            <a:pPr>
              <a:lnSpc>
                <a:spcPct val="80000"/>
              </a:lnSpc>
              <a:buFontTx/>
              <a:buNone/>
            </a:pPr>
            <a:r>
              <a:rPr lang="hu-HU" sz="2400" b="1" dirty="0" smtClean="0"/>
              <a:t>ÍRORSZÁG				1992</a:t>
            </a:r>
          </a:p>
          <a:p>
            <a:pPr>
              <a:lnSpc>
                <a:spcPct val="80000"/>
              </a:lnSpc>
              <a:buFontTx/>
              <a:buNone/>
            </a:pPr>
            <a:r>
              <a:rPr lang="hu-HU" sz="2400" b="1" dirty="0" smtClean="0"/>
              <a:t>SVÉDORSZÁG			1993</a:t>
            </a:r>
          </a:p>
          <a:p>
            <a:pPr>
              <a:lnSpc>
                <a:spcPct val="80000"/>
              </a:lnSpc>
              <a:buFontTx/>
              <a:buNone/>
            </a:pPr>
            <a:r>
              <a:rPr lang="hu-HU" sz="2400" b="1" dirty="0" smtClean="0"/>
              <a:t>OLASZORSZÁG			1994</a:t>
            </a:r>
          </a:p>
          <a:p>
            <a:pPr>
              <a:lnSpc>
                <a:spcPct val="80000"/>
              </a:lnSpc>
              <a:buFontTx/>
              <a:buNone/>
            </a:pPr>
            <a:r>
              <a:rPr lang="hu-HU" sz="2400" b="1" dirty="0" smtClean="0"/>
              <a:t>PORTUGÁLIA			1994</a:t>
            </a:r>
          </a:p>
          <a:p>
            <a:pPr>
              <a:lnSpc>
                <a:spcPct val="80000"/>
              </a:lnSpc>
              <a:buFontTx/>
              <a:buNone/>
            </a:pPr>
            <a:r>
              <a:rPr lang="hu-HU" sz="2400" b="1" dirty="0" smtClean="0"/>
              <a:t>FRANCIAORSZÁG			2004</a:t>
            </a:r>
          </a:p>
          <a:p>
            <a:pPr>
              <a:lnSpc>
                <a:spcPct val="80000"/>
              </a:lnSpc>
              <a:buFontTx/>
              <a:buNone/>
            </a:pPr>
            <a:endParaRPr lang="hu-HU" sz="2400" b="1" dirty="0" smtClean="0"/>
          </a:p>
          <a:p>
            <a:pPr algn="ctr">
              <a:lnSpc>
                <a:spcPct val="80000"/>
              </a:lnSpc>
              <a:buFontTx/>
              <a:buNone/>
            </a:pPr>
            <a:r>
              <a:rPr lang="hu-HU" sz="2400" b="1" dirty="0" smtClean="0">
                <a:solidFill>
                  <a:schemeClr val="accent2"/>
                </a:solidFill>
              </a:rPr>
              <a:t>MA MÉG MŰKÖDŐ</a:t>
            </a:r>
          </a:p>
          <a:p>
            <a:pPr>
              <a:lnSpc>
                <a:spcPct val="80000"/>
              </a:lnSpc>
              <a:buFontTx/>
              <a:buNone/>
            </a:pPr>
            <a:endParaRPr lang="hu-HU" sz="2400" b="1" dirty="0" smtClean="0"/>
          </a:p>
          <a:p>
            <a:pPr>
              <a:lnSpc>
                <a:spcPct val="80000"/>
              </a:lnSpc>
              <a:buFontTx/>
              <a:buNone/>
            </a:pPr>
            <a:r>
              <a:rPr lang="hu-HU" sz="2400" b="1" dirty="0" smtClean="0"/>
              <a:t>Anglia, Németország, Norvégia, Spanyolország</a:t>
            </a:r>
          </a:p>
        </p:txBody>
      </p:sp>
      <p:pic>
        <p:nvPicPr>
          <p:cNvPr id="459779"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
        <p:nvSpPr>
          <p:cNvPr id="459781" name="Text Box 5"/>
          <p:cNvSpPr txBox="1">
            <a:spLocks noChangeArrowheads="1"/>
          </p:cNvSpPr>
          <p:nvPr/>
        </p:nvSpPr>
        <p:spPr bwMode="auto">
          <a:xfrm>
            <a:off x="646113" y="188640"/>
            <a:ext cx="8497887" cy="579438"/>
          </a:xfrm>
          <a:prstGeom prst="rect">
            <a:avLst/>
          </a:prstGeom>
          <a:noFill/>
          <a:ln w="9525">
            <a:noFill/>
            <a:miter lim="800000"/>
            <a:headEnd/>
            <a:tailEnd/>
          </a:ln>
          <a:effectLst/>
        </p:spPr>
        <p:txBody>
          <a:bodyPr>
            <a:spAutoFit/>
          </a:bodyPr>
          <a:lstStyle/>
          <a:p>
            <a:pPr>
              <a:spcBef>
                <a:spcPct val="50000"/>
              </a:spcBef>
            </a:pPr>
            <a:r>
              <a:rPr lang="hu-HU" b="1" dirty="0">
                <a:solidFill>
                  <a:srgbClr val="FF6600"/>
                </a:solidFill>
                <a:effectLst/>
              </a:rPr>
              <a:t>SZÉNBÁNYÁSZAT NYUGAT-EURÓPÁBAN</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descr="vadló"/>
          <p:cNvPicPr>
            <a:picLocks noChangeAspect="1" noChangeArrowheads="1"/>
          </p:cNvPicPr>
          <p:nvPr/>
        </p:nvPicPr>
        <p:blipFill>
          <a:blip r:embed="rId2" cstate="print"/>
          <a:srcRect/>
          <a:stretch>
            <a:fillRect/>
          </a:stretch>
        </p:blipFill>
        <p:spPr bwMode="auto">
          <a:xfrm>
            <a:off x="827584" y="332656"/>
            <a:ext cx="7380806" cy="5535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fade">
                                      <p:cBhvr>
                                        <p:cTn id="7" dur="100"/>
                                        <p:tgtEl>
                                          <p:spTgt spid="80900"/>
                                        </p:tgtEl>
                                      </p:cBhvr>
                                    </p:animEffect>
                                    <p:anim calcmode="lin" valueType="num">
                                      <p:cBhvr>
                                        <p:cTn id="8" dur="400" fill="hold"/>
                                        <p:tgtEl>
                                          <p:spTgt spid="80900"/>
                                        </p:tgtEl>
                                        <p:attrNameLst>
                                          <p:attrName>ppt_x</p:attrName>
                                        </p:attrNameLst>
                                      </p:cBhvr>
                                      <p:tavLst>
                                        <p:tav tm="0">
                                          <p:val>
                                            <p:strVal val="#ppt_x"/>
                                          </p:val>
                                        </p:tav>
                                        <p:tav tm="100000">
                                          <p:val>
                                            <p:strVal val="#ppt_x"/>
                                          </p:val>
                                        </p:tav>
                                      </p:tavLst>
                                    </p:anim>
                                    <p:anim calcmode="lin" valueType="num">
                                      <p:cBhvr>
                                        <p:cTn id="9" dur="400" fill="hold"/>
                                        <p:tgtEl>
                                          <p:spTgt spid="8090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090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090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idx="4294967295"/>
          </p:nvPr>
        </p:nvSpPr>
        <p:spPr>
          <a:xfrm>
            <a:off x="0" y="0"/>
            <a:ext cx="7161213" cy="908050"/>
          </a:xfrm>
        </p:spPr>
        <p:txBody>
          <a:bodyPr wrap="square" lIns="91440" tIns="45720" rIns="91440" bIns="45720" numCol="1" anchorCtr="0" compatLnSpc="1">
            <a:prstTxWarp prst="textNoShape">
              <a:avLst/>
            </a:prstTxWarp>
          </a:bodyPr>
          <a:lstStyle/>
          <a:p>
            <a:r>
              <a:rPr lang="hu-HU" sz="3200" b="1" dirty="0" err="1" smtClean="0">
                <a:solidFill>
                  <a:srgbClr val="FF6600"/>
                </a:solidFill>
                <a:latin typeface="Arial" pitchFamily="34" charset="0"/>
              </a:rPr>
              <a:t>Wildhorse</a:t>
            </a:r>
            <a:r>
              <a:rPr lang="hu-HU" sz="3200" b="1" dirty="0" smtClean="0">
                <a:solidFill>
                  <a:srgbClr val="FF6600"/>
                </a:solidFill>
                <a:latin typeface="Arial" pitchFamily="34" charset="0"/>
              </a:rPr>
              <a:t> </a:t>
            </a:r>
            <a:r>
              <a:rPr lang="hu-HU" sz="3200" b="1" dirty="0" err="1" smtClean="0">
                <a:solidFill>
                  <a:srgbClr val="FF6600"/>
                </a:solidFill>
                <a:latin typeface="Arial" pitchFamily="34" charset="0"/>
              </a:rPr>
              <a:t>Energy</a:t>
            </a:r>
            <a:r>
              <a:rPr lang="hu-HU" sz="3200" b="1" dirty="0" smtClean="0">
                <a:solidFill>
                  <a:srgbClr val="FF6600"/>
                </a:solidFill>
                <a:latin typeface="Arial" pitchFamily="34" charset="0"/>
              </a:rPr>
              <a:t> (WHE)</a:t>
            </a:r>
          </a:p>
        </p:txBody>
      </p:sp>
      <p:sp>
        <p:nvSpPr>
          <p:cNvPr id="461826" name="Rectangle 3"/>
          <p:cNvSpPr>
            <a:spLocks noGrp="1" noChangeArrowheads="1"/>
          </p:cNvSpPr>
          <p:nvPr>
            <p:ph idx="4294967295"/>
          </p:nvPr>
        </p:nvSpPr>
        <p:spPr>
          <a:xfrm>
            <a:off x="611188" y="476250"/>
            <a:ext cx="8532812" cy="6381750"/>
          </a:xfrm>
          <a:solidFill>
            <a:schemeClr val="bg2">
              <a:alpha val="59999"/>
            </a:schemeClr>
          </a:solidFill>
          <a:ln w="57150" cmpd="thickThin">
            <a:noFill/>
          </a:ln>
          <a:scene3d>
            <a:camera prst="perspectiveRelaxedModerately" fov="1200000"/>
            <a:lightRig rig="threePt" dir="t"/>
          </a:scene3d>
          <a:sp3d>
            <a:bevelT prst="relaxedInset"/>
            <a:bevelB prst="relaxedInset"/>
          </a:sp3d>
        </p:spPr>
        <p:txBody>
          <a:bodyPr/>
          <a:lstStyle/>
          <a:p>
            <a:pPr>
              <a:lnSpc>
                <a:spcPct val="80000"/>
              </a:lnSpc>
              <a:buFontTx/>
              <a:buNone/>
            </a:pPr>
            <a:r>
              <a:rPr lang="hu-HU" sz="2000" b="1" dirty="0" smtClean="0">
                <a:latin typeface="Arial" pitchFamily="34" charset="0"/>
                <a:cs typeface="Arial" pitchFamily="34" charset="0"/>
              </a:rPr>
              <a:t>	</a:t>
            </a:r>
          </a:p>
          <a:p>
            <a:pPr>
              <a:lnSpc>
                <a:spcPct val="80000"/>
              </a:lnSpc>
              <a:buFontTx/>
              <a:buNone/>
            </a:pPr>
            <a:r>
              <a:rPr lang="hu-HU" sz="2000" b="1" dirty="0" smtClean="0">
                <a:latin typeface="Arial" pitchFamily="34" charset="0"/>
                <a:cs typeface="Arial" pitchFamily="34" charset="0"/>
              </a:rPr>
              <a:t>Az Ausztrál tulajdonban lévő </a:t>
            </a:r>
            <a:r>
              <a:rPr lang="hu-HU" sz="2000" b="1" dirty="0" err="1" smtClean="0">
                <a:latin typeface="Arial" pitchFamily="34" charset="0"/>
                <a:cs typeface="Arial" pitchFamily="34" charset="0"/>
              </a:rPr>
              <a:t>Wildhorse</a:t>
            </a:r>
            <a:r>
              <a:rPr lang="hu-HU" sz="2000" b="1" dirty="0" smtClean="0">
                <a:latin typeface="Arial" pitchFamily="34" charset="0"/>
                <a:cs typeface="Arial" pitchFamily="34" charset="0"/>
              </a:rPr>
              <a:t> </a:t>
            </a:r>
            <a:r>
              <a:rPr lang="hu-HU" sz="2000" b="1" dirty="0" err="1" smtClean="0">
                <a:latin typeface="Arial" pitchFamily="34" charset="0"/>
                <a:cs typeface="Arial" pitchFamily="34" charset="0"/>
              </a:rPr>
              <a:t>Energy</a:t>
            </a:r>
            <a:r>
              <a:rPr lang="hu-HU" sz="2000" b="1" dirty="0" smtClean="0">
                <a:latin typeface="Arial" pitchFamily="34" charset="0"/>
                <a:cs typeface="Arial" pitchFamily="34" charset="0"/>
              </a:rPr>
              <a:t> ( WHE ) két nagy projekttel van jelen Magyarországon:</a:t>
            </a:r>
          </a:p>
          <a:p>
            <a:pPr>
              <a:lnSpc>
                <a:spcPct val="80000"/>
              </a:lnSpc>
              <a:buFontTx/>
              <a:buNone/>
            </a:pPr>
            <a:endParaRPr lang="hu-HU" sz="2000" b="1" dirty="0" smtClean="0">
              <a:latin typeface="Arial" pitchFamily="34" charset="0"/>
              <a:cs typeface="Arial" pitchFamily="34" charset="0"/>
            </a:endParaRPr>
          </a:p>
          <a:p>
            <a:pPr>
              <a:lnSpc>
                <a:spcPct val="80000"/>
              </a:lnSpc>
              <a:buFontTx/>
              <a:buNone/>
            </a:pPr>
            <a:r>
              <a:rPr lang="hu-HU" sz="2000" dirty="0" smtClean="0">
                <a:latin typeface="Arial" pitchFamily="34" charset="0"/>
                <a:cs typeface="Arial" pitchFamily="34" charset="0"/>
              </a:rPr>
              <a:t>1. 	Széntermelés előkészítése UCG módszer ( földalatti </a:t>
            </a:r>
            <a:r>
              <a:rPr lang="hu-HU" sz="2000" dirty="0" err="1" smtClean="0">
                <a:latin typeface="Arial" pitchFamily="34" charset="0"/>
                <a:cs typeface="Arial" pitchFamily="34" charset="0"/>
              </a:rPr>
              <a:t>in</a:t>
            </a:r>
            <a:r>
              <a:rPr lang="hu-HU" sz="2000" dirty="0" smtClean="0">
                <a:latin typeface="Arial" pitchFamily="34" charset="0"/>
                <a:cs typeface="Arial" pitchFamily="34" charset="0"/>
              </a:rPr>
              <a:t> situ elgázosítás alkalmazásával.   A kitermelt </a:t>
            </a:r>
            <a:r>
              <a:rPr lang="hu-HU" sz="2000" dirty="0" err="1" smtClean="0">
                <a:latin typeface="Arial" pitchFamily="34" charset="0"/>
                <a:cs typeface="Arial" pitchFamily="34" charset="0"/>
              </a:rPr>
              <a:t>syngáz</a:t>
            </a:r>
            <a:r>
              <a:rPr lang="hu-HU" sz="2000" dirty="0" smtClean="0">
                <a:latin typeface="Arial" pitchFamily="34" charset="0"/>
                <a:cs typeface="Arial" pitchFamily="34" charset="0"/>
              </a:rPr>
              <a:t> energetikai célra és/vagy vegyi alapanyagként kerül hasznosításra. Engedélyes WHE kutatási területek:</a:t>
            </a:r>
          </a:p>
          <a:p>
            <a:pPr lvl="1">
              <a:lnSpc>
                <a:spcPct val="80000"/>
              </a:lnSpc>
              <a:buFont typeface="Wingdings" pitchFamily="2" charset="2"/>
              <a:buChar char="§"/>
            </a:pPr>
            <a:r>
              <a:rPr lang="hu-HU" sz="2000" dirty="0" smtClean="0">
                <a:latin typeface="Arial" pitchFamily="34" charset="0"/>
                <a:cs typeface="Arial" pitchFamily="34" charset="0"/>
              </a:rPr>
              <a:t>Kelet Mecsek ( feketekőszén)</a:t>
            </a:r>
          </a:p>
          <a:p>
            <a:pPr lvl="1">
              <a:lnSpc>
                <a:spcPct val="80000"/>
              </a:lnSpc>
              <a:buFont typeface="Wingdings" pitchFamily="2" charset="2"/>
              <a:buChar char="§"/>
            </a:pPr>
            <a:r>
              <a:rPr lang="hu-HU" sz="2000" dirty="0" smtClean="0">
                <a:latin typeface="Arial" pitchFamily="34" charset="0"/>
                <a:cs typeface="Arial" pitchFamily="34" charset="0"/>
              </a:rPr>
              <a:t>Dorog Nyugat ( barnakőszén)</a:t>
            </a:r>
          </a:p>
          <a:p>
            <a:pPr lvl="1">
              <a:lnSpc>
                <a:spcPct val="80000"/>
              </a:lnSpc>
              <a:buFont typeface="Wingdings" pitchFamily="2" charset="2"/>
              <a:buChar char="§"/>
            </a:pPr>
            <a:r>
              <a:rPr lang="hu-HU" sz="2000" dirty="0" smtClean="0">
                <a:latin typeface="Arial" pitchFamily="34" charset="0"/>
                <a:cs typeface="Arial" pitchFamily="34" charset="0"/>
              </a:rPr>
              <a:t>Ajka II ( barnakőszén)</a:t>
            </a:r>
          </a:p>
          <a:p>
            <a:pPr lvl="1">
              <a:lnSpc>
                <a:spcPct val="80000"/>
              </a:lnSpc>
              <a:buFont typeface="Wingdings" pitchFamily="2" charset="2"/>
              <a:buChar char="§"/>
            </a:pPr>
            <a:r>
              <a:rPr lang="hu-HU" sz="2000" dirty="0" smtClean="0">
                <a:latin typeface="Arial" pitchFamily="34" charset="0"/>
                <a:cs typeface="Arial" pitchFamily="34" charset="0"/>
              </a:rPr>
              <a:t>Sajómercse – Putnok ( barnakőszén )</a:t>
            </a:r>
          </a:p>
          <a:p>
            <a:pPr>
              <a:lnSpc>
                <a:spcPct val="80000"/>
              </a:lnSpc>
              <a:buFontTx/>
              <a:buNone/>
            </a:pPr>
            <a:r>
              <a:rPr lang="hu-HU" sz="2000" dirty="0" smtClean="0">
                <a:latin typeface="Arial" pitchFamily="34" charset="0"/>
                <a:cs typeface="Arial" pitchFamily="34" charset="0"/>
              </a:rPr>
              <a:t>	</a:t>
            </a:r>
          </a:p>
          <a:p>
            <a:pPr>
              <a:lnSpc>
                <a:spcPct val="80000"/>
              </a:lnSpc>
              <a:buFontTx/>
              <a:buNone/>
            </a:pPr>
            <a:r>
              <a:rPr lang="hu-HU" sz="2000" dirty="0" smtClean="0">
                <a:latin typeface="Arial" pitchFamily="34" charset="0"/>
                <a:cs typeface="Arial" pitchFamily="34" charset="0"/>
              </a:rPr>
              <a:t>2.  Uránérc-vagyon kutatás/termelés előkészítése Mecsek hegység és környéke. A korábban feltárt állami tulajdonban lévő uránérc-előfordulások és kitermelésére váró készleteinek környezetében a WHE engedélyes kutatási területein további jelentős uránérc készleteket azonosított. A bányatelkek egyesítésével és      szükséges bányanyitási tanulmányok, vizsgálatok stb. engedélyek         megszerzése után a WHE a hazai uránérc termelés újraindítását tervezik Pécs város környezetében.</a:t>
            </a:r>
          </a:p>
        </p:txBody>
      </p:sp>
      <p:pic>
        <p:nvPicPr>
          <p:cNvPr id="461827"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a:xfrm>
            <a:off x="0" y="0"/>
            <a:ext cx="7088188" cy="1052513"/>
          </a:xfrm>
        </p:spPr>
        <p:txBody>
          <a:bodyPr wrap="square" lIns="91440" tIns="45720" rIns="91440" bIns="45720" numCol="1" anchorCtr="0" compatLnSpc="1">
            <a:prstTxWarp prst="textNoShape">
              <a:avLst/>
            </a:prstTxWarp>
          </a:bodyPr>
          <a:lstStyle/>
          <a:p>
            <a:r>
              <a:rPr lang="hu-HU" sz="2800" b="1" dirty="0" smtClean="0">
                <a:solidFill>
                  <a:srgbClr val="FF6600"/>
                </a:solidFill>
                <a:latin typeface="Arial" pitchFamily="34" charset="0"/>
              </a:rPr>
              <a:t>Globális ellátottság „igazolt” készletekkel</a:t>
            </a:r>
            <a:r>
              <a:rPr lang="hu-HU" sz="2800" b="1" u="sng" dirty="0" smtClean="0">
                <a:solidFill>
                  <a:srgbClr val="FF6600"/>
                </a:solidFill>
                <a:latin typeface="Arial" pitchFamily="34" charset="0"/>
              </a:rPr>
              <a:t> </a:t>
            </a:r>
            <a:br>
              <a:rPr lang="hu-HU" sz="2800" b="1" u="sng" dirty="0" smtClean="0">
                <a:solidFill>
                  <a:srgbClr val="FF6600"/>
                </a:solidFill>
                <a:latin typeface="Arial" pitchFamily="34" charset="0"/>
              </a:rPr>
            </a:br>
            <a:r>
              <a:rPr lang="hu-HU" sz="2800" b="1" dirty="0" smtClean="0">
                <a:solidFill>
                  <a:srgbClr val="FF6600"/>
                </a:solidFill>
                <a:latin typeface="Arial" pitchFamily="34" charset="0"/>
              </a:rPr>
              <a:t>2007 évi termelési szinten</a:t>
            </a:r>
          </a:p>
        </p:txBody>
      </p:sp>
      <p:sp useBgFill="1">
        <p:nvSpPr>
          <p:cNvPr id="157699" name="Tartalom helye 2"/>
          <p:cNvSpPr>
            <a:spLocks/>
          </p:cNvSpPr>
          <p:nvPr/>
        </p:nvSpPr>
        <p:spPr bwMode="auto">
          <a:xfrm>
            <a:off x="539552" y="1340768"/>
            <a:ext cx="8229600" cy="4210050"/>
          </a:xfrm>
          <a:prstGeom prst="rect">
            <a:avLst/>
          </a:prstGeom>
          <a:ln w="57150" cmpd="thickThin">
            <a:noFill/>
            <a:miter lim="800000"/>
            <a:headEnd/>
            <a:tailEnd/>
          </a:ln>
          <a:effectLst>
            <a:outerShdw blurRad="76200" dist="12700" dir="8100000" sy="-23000" kx="800400" algn="br" rotWithShape="0">
              <a:prstClr val="black">
                <a:alpha val="20000"/>
              </a:prstClr>
            </a:outerShdw>
          </a:effectLst>
          <a:scene3d>
            <a:camera prst="orthographicFront"/>
            <a:lightRig rig="threePt" dir="t"/>
          </a:scene3d>
          <a:sp3d>
            <a:bevelT prst="relaxedInset"/>
          </a:sp3d>
        </p:spPr>
        <p:txBody>
          <a:bodyPr/>
          <a:lstStyle/>
          <a:p>
            <a:pPr marL="342900" indent="-342900">
              <a:spcBef>
                <a:spcPct val="20000"/>
              </a:spcBef>
              <a:buClr>
                <a:schemeClr val="accent2"/>
              </a:buClr>
            </a:pPr>
            <a:r>
              <a:rPr lang="hu-HU" sz="2800" b="1" dirty="0">
                <a:solidFill>
                  <a:schemeClr val="tx1"/>
                </a:solidFill>
                <a:effectLst/>
                <a:latin typeface="Times New Roman" pitchFamily="18" charset="0"/>
              </a:rPr>
              <a:t>&lt; 40 $/ kg U árszinten		kb.   30 év</a:t>
            </a:r>
          </a:p>
          <a:p>
            <a:pPr marL="342900" indent="-342900">
              <a:spcBef>
                <a:spcPct val="20000"/>
              </a:spcBef>
              <a:buClr>
                <a:schemeClr val="accent2"/>
              </a:buClr>
            </a:pPr>
            <a:r>
              <a:rPr lang="hu-HU" sz="2800" b="1" dirty="0">
                <a:solidFill>
                  <a:schemeClr val="tx1"/>
                </a:solidFill>
                <a:effectLst/>
                <a:latin typeface="Times New Roman" pitchFamily="18" charset="0"/>
              </a:rPr>
              <a:t>&lt; 130 $/ kg U árszinten  	kb. 100 év  </a:t>
            </a:r>
          </a:p>
          <a:p>
            <a:pPr marL="342900" indent="-342900">
              <a:spcBef>
                <a:spcPct val="20000"/>
              </a:spcBef>
              <a:buClr>
                <a:schemeClr val="accent2"/>
              </a:buClr>
            </a:pPr>
            <a:r>
              <a:rPr lang="hu-HU" sz="2800" b="1" dirty="0">
                <a:solidFill>
                  <a:schemeClr val="tx1"/>
                </a:solidFill>
                <a:effectLst/>
                <a:latin typeface="Times New Roman" pitchFamily="18" charset="0"/>
              </a:rPr>
              <a:t>&lt; 165 $/ kg U árszinten 		kb. 230 év</a:t>
            </a:r>
          </a:p>
          <a:p>
            <a:pPr marL="342900" indent="-342900">
              <a:spcBef>
                <a:spcPct val="20000"/>
              </a:spcBef>
              <a:buClr>
                <a:schemeClr val="accent2"/>
              </a:buClr>
            </a:pPr>
            <a:endParaRPr lang="hu-HU" sz="2800" b="1" dirty="0">
              <a:solidFill>
                <a:schemeClr val="tx1"/>
              </a:solidFill>
              <a:effectLst/>
              <a:latin typeface="Times New Roman" pitchFamily="18" charset="0"/>
            </a:endParaRPr>
          </a:p>
          <a:p>
            <a:pPr marL="342900" indent="-342900">
              <a:spcBef>
                <a:spcPct val="20000"/>
              </a:spcBef>
              <a:buClr>
                <a:schemeClr val="accent2"/>
              </a:buClr>
            </a:pPr>
            <a:r>
              <a:rPr lang="hu-HU" sz="2800" b="1" i="1" dirty="0">
                <a:solidFill>
                  <a:srgbClr val="FF0000"/>
                </a:solidFill>
                <a:effectLst/>
                <a:latin typeface="Times New Roman" pitchFamily="18" charset="0"/>
              </a:rPr>
              <a:t>    </a:t>
            </a:r>
            <a:r>
              <a:rPr lang="hu-HU" sz="2800" b="1" i="1" dirty="0">
                <a:solidFill>
                  <a:srgbClr val="CCFF33"/>
                </a:solidFill>
                <a:effectLst/>
                <a:latin typeface="Times New Roman" pitchFamily="18" charset="0"/>
              </a:rPr>
              <a:t>Jelenleg a kutatás és</a:t>
            </a:r>
            <a:r>
              <a:rPr lang="hu-HU" sz="2800" b="1" dirty="0">
                <a:solidFill>
                  <a:srgbClr val="CCFF33"/>
                </a:solidFill>
                <a:effectLst/>
                <a:latin typeface="Times New Roman" pitchFamily="18" charset="0"/>
              </a:rPr>
              <a:t>  a kitermelés  a villamos </a:t>
            </a:r>
            <a:r>
              <a:rPr lang="hu-HU" sz="2800" b="1" dirty="0" err="1">
                <a:solidFill>
                  <a:srgbClr val="CCFF33"/>
                </a:solidFill>
                <a:effectLst/>
                <a:latin typeface="Times New Roman" pitchFamily="18" charset="0"/>
              </a:rPr>
              <a:t>energiaelőállítás</a:t>
            </a:r>
            <a:r>
              <a:rPr lang="hu-HU" sz="2800" b="1" dirty="0">
                <a:solidFill>
                  <a:srgbClr val="CCFF33"/>
                </a:solidFill>
                <a:effectLst/>
                <a:latin typeface="Times New Roman" pitchFamily="18" charset="0"/>
              </a:rPr>
              <a:t> költségének 2-5 %-át teszi ki</a:t>
            </a:r>
            <a:r>
              <a:rPr lang="hu-HU" sz="2800" b="1" dirty="0">
                <a:solidFill>
                  <a:srgbClr val="FF0000"/>
                </a:solidFill>
                <a:effectLst/>
                <a:latin typeface="Times New Roman" pitchFamily="18" charset="0"/>
              </a:rPr>
              <a:t> </a:t>
            </a:r>
          </a:p>
          <a:p>
            <a:pPr marL="342900" indent="-342900">
              <a:spcBef>
                <a:spcPct val="20000"/>
              </a:spcBef>
              <a:buClr>
                <a:schemeClr val="accent2"/>
              </a:buClr>
            </a:pPr>
            <a:r>
              <a:rPr lang="hu-HU" sz="2400" b="1" dirty="0">
                <a:solidFill>
                  <a:schemeClr val="tx1"/>
                </a:solidFill>
                <a:effectLst/>
                <a:latin typeface="Times New Roman" pitchFamily="18" charset="0"/>
              </a:rPr>
              <a:t>     Forrás: OECD-NEA „ </a:t>
            </a:r>
            <a:r>
              <a:rPr lang="hu-HU" sz="2400" b="1" dirty="0" err="1">
                <a:solidFill>
                  <a:schemeClr val="tx1"/>
                </a:solidFill>
                <a:effectLst/>
                <a:latin typeface="Times New Roman" pitchFamily="18" charset="0"/>
              </a:rPr>
              <a:t>Uranium</a:t>
            </a:r>
            <a:r>
              <a:rPr lang="hu-HU" sz="2400" b="1" dirty="0">
                <a:solidFill>
                  <a:schemeClr val="tx1"/>
                </a:solidFill>
                <a:effectLst/>
                <a:latin typeface="Times New Roman" pitchFamily="18" charset="0"/>
              </a:rPr>
              <a:t> 2007 </a:t>
            </a:r>
            <a:r>
              <a:rPr lang="hu-HU" sz="2400" b="1" dirty="0" err="1">
                <a:solidFill>
                  <a:schemeClr val="tx1"/>
                </a:solidFill>
                <a:effectLst/>
                <a:latin typeface="Times New Roman" pitchFamily="18" charset="0"/>
              </a:rPr>
              <a:t>Resources</a:t>
            </a:r>
            <a:r>
              <a:rPr lang="hu-HU" sz="2400" b="1" dirty="0">
                <a:solidFill>
                  <a:schemeClr val="tx1"/>
                </a:solidFill>
                <a:effectLst/>
                <a:latin typeface="Times New Roman" pitchFamily="18" charset="0"/>
              </a:rPr>
              <a:t>, </a:t>
            </a:r>
            <a:r>
              <a:rPr lang="hu-HU" sz="2400" b="1" dirty="0" err="1">
                <a:solidFill>
                  <a:schemeClr val="tx1"/>
                </a:solidFill>
                <a:effectLst/>
                <a:latin typeface="Times New Roman" pitchFamily="18" charset="0"/>
              </a:rPr>
              <a:t>Production</a:t>
            </a:r>
            <a:r>
              <a:rPr lang="hu-HU" sz="2400" b="1" dirty="0">
                <a:solidFill>
                  <a:srgbClr val="FF0000"/>
                </a:solidFill>
                <a:effectLst/>
                <a:latin typeface="Times New Roman" pitchFamily="18" charset="0"/>
              </a:rPr>
              <a:t> </a:t>
            </a:r>
            <a:r>
              <a:rPr lang="hu-HU" sz="2400" b="1" dirty="0">
                <a:solidFill>
                  <a:schemeClr val="tx1"/>
                </a:solidFill>
                <a:effectLst/>
                <a:latin typeface="Times New Roman" pitchFamily="18" charset="0"/>
              </a:rPr>
              <a:t>and </a:t>
            </a:r>
            <a:r>
              <a:rPr lang="hu-HU" sz="2400" b="1" dirty="0" err="1">
                <a:solidFill>
                  <a:schemeClr val="tx1"/>
                </a:solidFill>
                <a:effectLst/>
                <a:latin typeface="Times New Roman" pitchFamily="18" charset="0"/>
              </a:rPr>
              <a:t>Demand</a:t>
            </a:r>
            <a:r>
              <a:rPr lang="hu-HU" sz="2400" b="1" dirty="0">
                <a:solidFill>
                  <a:schemeClr val="tx1"/>
                </a:solidFill>
                <a:effectLst/>
                <a:latin typeface="Times New Roman" pitchFamily="18" charset="0"/>
              </a:rPr>
              <a:t> „ kötet (2008)</a:t>
            </a:r>
            <a:r>
              <a:rPr lang="hu-HU" b="1" dirty="0">
                <a:solidFill>
                  <a:schemeClr val="tx1"/>
                </a:solidFill>
                <a:effectLst/>
                <a:latin typeface="Times New Roman" pitchFamily="18" charset="0"/>
              </a:rPr>
              <a:t>      </a:t>
            </a:r>
          </a:p>
        </p:txBody>
      </p:sp>
      <p:pic>
        <p:nvPicPr>
          <p:cNvPr id="462851"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57699"/>
                                        </p:tgtEl>
                                        <p:attrNameLst>
                                          <p:attrName>style.visibility</p:attrName>
                                        </p:attrNameLst>
                                      </p:cBhvr>
                                      <p:to>
                                        <p:strVal val="visible"/>
                                      </p:to>
                                    </p:set>
                                    <p:anim calcmode="lin" valueType="num">
                                      <p:cBhvr>
                                        <p:cTn id="7" dur="500" fill="hold"/>
                                        <p:tgtEl>
                                          <p:spTgt spid="15769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5769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5769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576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idx="4294967295"/>
          </p:nvPr>
        </p:nvSpPr>
        <p:spPr>
          <a:xfrm>
            <a:off x="539750" y="115888"/>
            <a:ext cx="8604250" cy="838200"/>
          </a:xfrm>
        </p:spPr>
        <p:txBody>
          <a:bodyPr wrap="square" lIns="91440" tIns="45720" rIns="91440" bIns="45720" numCol="1" anchorCtr="1" compatLnSpc="1">
            <a:prstTxWarp prst="textNoShape">
              <a:avLst/>
            </a:prstTxWarp>
          </a:bodyPr>
          <a:lstStyle/>
          <a:p>
            <a:r>
              <a:rPr lang="hu-HU" sz="3600" b="1" dirty="0" smtClean="0">
                <a:solidFill>
                  <a:srgbClr val="FF6600"/>
                </a:solidFill>
                <a:latin typeface="Arial" pitchFamily="34" charset="0"/>
              </a:rPr>
              <a:t>A világ jelenlegi energiafelhasználása</a:t>
            </a:r>
          </a:p>
        </p:txBody>
      </p:sp>
      <p:sp>
        <p:nvSpPr>
          <p:cNvPr id="278531" name="Rectangle 3"/>
          <p:cNvSpPr>
            <a:spLocks noGrp="1" noChangeArrowheads="1"/>
          </p:cNvSpPr>
          <p:nvPr>
            <p:ph type="body" idx="4294967295"/>
          </p:nvPr>
        </p:nvSpPr>
        <p:spPr>
          <a:xfrm>
            <a:off x="647700" y="1268413"/>
            <a:ext cx="8496300" cy="4176712"/>
          </a:xfrm>
          <a:solidFill>
            <a:schemeClr val="bg2">
              <a:alpha val="42000"/>
            </a:schemeClr>
          </a:solidFill>
          <a:ln w="57150" cmpd="thickThin">
            <a:noFill/>
          </a:ln>
          <a:effectLst>
            <a:glow rad="63500">
              <a:schemeClr val="accent4">
                <a:satMod val="175000"/>
                <a:alpha val="40000"/>
              </a:schemeClr>
            </a:glow>
            <a:outerShdw blurRad="76200" dist="12700" dir="8100000" sy="-23000" kx="800400" algn="br" rotWithShape="0">
              <a:prstClr val="black">
                <a:alpha val="20000"/>
              </a:prstClr>
            </a:outerShdw>
          </a:effectLst>
          <a:scene3d>
            <a:camera prst="orthographicFront"/>
            <a:lightRig rig="threePt" dir="t"/>
          </a:scene3d>
          <a:sp3d>
            <a:bevelT prst="relaxedInset"/>
            <a:bevelB prst="relaxedInset"/>
          </a:sp3d>
        </p:spPr>
        <p:txBody>
          <a:bodyPr>
            <a:normAutofit/>
          </a:bodyPr>
          <a:lstStyle/>
          <a:p>
            <a:pPr>
              <a:buSzPct val="70000"/>
              <a:buFont typeface="Wingdings" pitchFamily="2" charset="2"/>
              <a:buChar char="Ø"/>
            </a:pPr>
            <a:r>
              <a:rPr lang="hu-HU" sz="2800" dirty="0" smtClean="0">
                <a:effectLst>
                  <a:outerShdw blurRad="38100" dist="38100" dir="2700000" algn="tl">
                    <a:srgbClr val="000000"/>
                  </a:outerShdw>
                </a:effectLst>
              </a:rPr>
              <a:t>87% Fosszilis energiahordozók</a:t>
            </a:r>
          </a:p>
          <a:p>
            <a:pPr>
              <a:buSzPct val="70000"/>
              <a:buFont typeface="Wingdings" pitchFamily="2" charset="2"/>
              <a:buChar char="Ø"/>
            </a:pPr>
            <a:r>
              <a:rPr lang="hu-HU" sz="2800" dirty="0" smtClean="0">
                <a:effectLst>
                  <a:outerShdw blurRad="38100" dist="38100" dir="2700000" algn="tl">
                    <a:srgbClr val="000000"/>
                  </a:outerShdw>
                </a:effectLst>
              </a:rPr>
              <a:t>  6% Vízerőművek</a:t>
            </a:r>
          </a:p>
          <a:p>
            <a:pPr>
              <a:buSzPct val="70000"/>
              <a:buFont typeface="Wingdings" pitchFamily="2" charset="2"/>
              <a:buChar char="Ø"/>
            </a:pPr>
            <a:r>
              <a:rPr lang="hu-HU" sz="2800" dirty="0" smtClean="0">
                <a:effectLst>
                  <a:outerShdw blurRad="38100" dist="38100" dir="2700000" algn="tl">
                    <a:srgbClr val="000000"/>
                  </a:outerShdw>
                </a:effectLst>
              </a:rPr>
              <a:t>  6% Atomerőművek</a:t>
            </a:r>
          </a:p>
          <a:p>
            <a:pPr>
              <a:buSzPct val="70000"/>
              <a:buFont typeface="Wingdings" pitchFamily="2" charset="2"/>
              <a:buChar char="Ø"/>
            </a:pPr>
            <a:r>
              <a:rPr lang="hu-HU" sz="2800" dirty="0" smtClean="0">
                <a:effectLst>
                  <a:outerShdw blurRad="38100" dist="38100" dir="2700000" algn="tl">
                    <a:srgbClr val="000000"/>
                  </a:outerShdw>
                </a:effectLst>
              </a:rPr>
              <a:t>  1% Megújuló energiaforrások</a:t>
            </a:r>
          </a:p>
          <a:p>
            <a:pPr>
              <a:buFontTx/>
              <a:buNone/>
            </a:pPr>
            <a:endParaRPr lang="hu-HU" sz="2800" dirty="0" smtClean="0">
              <a:effectLst>
                <a:outerShdw blurRad="38100" dist="38100" dir="2700000" algn="tl">
                  <a:srgbClr val="000000"/>
                </a:outerShdw>
              </a:effectLst>
            </a:endParaRPr>
          </a:p>
          <a:p>
            <a:pPr>
              <a:buFontTx/>
              <a:buNone/>
            </a:pPr>
            <a:r>
              <a:rPr lang="hu-HU" sz="2800" dirty="0" smtClean="0">
                <a:effectLst>
                  <a:outerShdw blurRad="38100" dist="38100" dir="2700000" algn="tl">
                    <a:srgbClr val="000000"/>
                  </a:outerShdw>
                </a:effectLst>
              </a:rPr>
              <a:t>     A </a:t>
            </a:r>
            <a:r>
              <a:rPr lang="hu-HU" sz="2800" dirty="0" smtClean="0">
                <a:effectLst>
                  <a:outerShdw blurRad="38100" dist="38100" dir="2700000" algn="tl">
                    <a:srgbClr val="000000"/>
                  </a:outerShdw>
                </a:effectLst>
                <a:latin typeface="Arial" pitchFamily="34" charset="0"/>
                <a:cs typeface="Arial" pitchFamily="34" charset="0"/>
              </a:rPr>
              <a:t>hagyományos</a:t>
            </a:r>
            <a:r>
              <a:rPr lang="hu-HU" sz="2800" dirty="0" smtClean="0">
                <a:effectLst>
                  <a:outerShdw blurRad="38100" dist="38100" dir="2700000" algn="tl">
                    <a:srgbClr val="000000"/>
                  </a:outerShdw>
                </a:effectLst>
              </a:rPr>
              <a:t> módon kitermelhető kőolajkészletek fele elfogyott – egyre nehezebben kitermelhető mezőkre tolódik át a termelés.</a:t>
            </a:r>
          </a:p>
        </p:txBody>
      </p:sp>
      <p:pic>
        <p:nvPicPr>
          <p:cNvPr id="463875"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755650" y="0"/>
            <a:ext cx="8388350" cy="836613"/>
          </a:xfrm>
        </p:spPr>
        <p:txBody>
          <a:bodyPr/>
          <a:lstStyle/>
          <a:p>
            <a:pPr fontAlgn="auto">
              <a:spcAft>
                <a:spcPts val="0"/>
              </a:spcAft>
              <a:defRPr/>
            </a:pPr>
            <a:r>
              <a:rPr lang="hu-HU" sz="2800" b="1">
                <a:solidFill>
                  <a:srgbClr val="FF6600"/>
                </a:solidFill>
              </a:rPr>
              <a:t>A VILÁG ÁSVÁNYI NYERSANYAG  FELHASZNÁLÁSA</a:t>
            </a:r>
          </a:p>
        </p:txBody>
      </p:sp>
      <p:sp>
        <p:nvSpPr>
          <p:cNvPr id="28675" name="Rectangle 3"/>
          <p:cNvSpPr>
            <a:spLocks noGrp="1" noChangeArrowheads="1"/>
          </p:cNvSpPr>
          <p:nvPr>
            <p:ph type="body" sz="half" idx="4294967295"/>
          </p:nvPr>
        </p:nvSpPr>
        <p:spPr>
          <a:xfrm>
            <a:off x="1081088" y="852488"/>
            <a:ext cx="8062912" cy="1008062"/>
          </a:xfrm>
          <a:solidFill>
            <a:schemeClr val="bg2">
              <a:alpha val="50195"/>
            </a:schemeClr>
          </a:solidFill>
          <a:ln/>
          <a:scene3d>
            <a:camera prst="orthographicFront"/>
            <a:lightRig rig="threePt" dir="t"/>
          </a:scene3d>
          <a:sp3d>
            <a:bevelT w="152400" h="50800" prst="softRound"/>
          </a:sp3d>
        </p:spPr>
        <p:txBody>
          <a:bodyPr>
            <a:normAutofit/>
          </a:bodyPr>
          <a:lstStyle/>
          <a:p>
            <a:pPr algn="ctr" fontAlgn="auto">
              <a:spcAft>
                <a:spcPts val="0"/>
              </a:spcAft>
              <a:buFontTx/>
              <a:buNone/>
              <a:defRPr/>
            </a:pPr>
            <a:r>
              <a:rPr lang="hu-HU" sz="1700" b="1" dirty="0"/>
              <a:t>	</a:t>
            </a:r>
            <a:r>
              <a:rPr lang="hu-HU" sz="1800" b="1" dirty="0"/>
              <a:t>INDIA ÉS KINA NYERSANYAG FELHASZNÁLÁSA A VILÁG ÁTLAGRA  NŐNE, AKKOR A VILÁG BÁNYÁSZATÁNAK 50 ÉVES FEJLŐDÉSE LENNE SZÜKSÉGES</a:t>
            </a:r>
          </a:p>
        </p:txBody>
      </p:sp>
      <p:graphicFrame>
        <p:nvGraphicFramePr>
          <p:cNvPr id="6" name="Object 2"/>
          <p:cNvGraphicFramePr>
            <a:graphicFrameLocks noGrp="1" noChangeAspect="1"/>
          </p:cNvGraphicFramePr>
          <p:nvPr>
            <p:ph type="chart" sz="half" idx="4294967295"/>
          </p:nvPr>
        </p:nvGraphicFramePr>
        <p:xfrm>
          <a:off x="2036763" y="2111375"/>
          <a:ext cx="7107237" cy="4341813"/>
        </p:xfrm>
        <a:graphic>
          <a:graphicData uri="http://schemas.openxmlformats.org/drawingml/2006/chart">
            <c:chart xmlns:c="http://schemas.openxmlformats.org/drawingml/2006/chart" xmlns:r="http://schemas.openxmlformats.org/officeDocument/2006/relationships" r:id="rId2"/>
          </a:graphicData>
        </a:graphic>
      </p:graphicFrame>
      <p:pic>
        <p:nvPicPr>
          <p:cNvPr id="391177" name="Picture 5" descr="logokicsibb"/>
          <p:cNvPicPr>
            <a:picLocks noChangeAspect="1" noChangeArrowheads="1"/>
          </p:cNvPicPr>
          <p:nvPr/>
        </p:nvPicPr>
        <p:blipFill>
          <a:blip r:embed="rId3"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8675">
                                            <p:bg/>
                                          </p:spTgt>
                                        </p:tgtEl>
                                        <p:attrNameLst>
                                          <p:attrName>style.visibility</p:attrName>
                                        </p:attrNameLst>
                                      </p:cBhvr>
                                      <p:to>
                                        <p:strVal val="visible"/>
                                      </p:to>
                                    </p:set>
                                    <p:anim calcmode="lin" valueType="num">
                                      <p:cBhvr>
                                        <p:cTn id="7" dur="1000" fill="hold"/>
                                        <p:tgtEl>
                                          <p:spTgt spid="28675">
                                            <p:bg/>
                                          </p:spTgt>
                                        </p:tgtEl>
                                        <p:attrNameLst>
                                          <p:attrName>ppt_w</p:attrName>
                                        </p:attrNameLst>
                                      </p:cBhvr>
                                      <p:tavLst>
                                        <p:tav tm="0">
                                          <p:val>
                                            <p:strVal val="#ppt_w*0.70"/>
                                          </p:val>
                                        </p:tav>
                                        <p:tav tm="100000">
                                          <p:val>
                                            <p:strVal val="#ppt_w"/>
                                          </p:val>
                                        </p:tav>
                                      </p:tavLst>
                                    </p:anim>
                                    <p:anim calcmode="lin" valueType="num">
                                      <p:cBhvr>
                                        <p:cTn id="8" dur="1000" fill="hold"/>
                                        <p:tgtEl>
                                          <p:spTgt spid="28675">
                                            <p:bg/>
                                          </p:spTgt>
                                        </p:tgtEl>
                                        <p:attrNameLst>
                                          <p:attrName>ppt_h</p:attrName>
                                        </p:attrNameLst>
                                      </p:cBhvr>
                                      <p:tavLst>
                                        <p:tav tm="0">
                                          <p:val>
                                            <p:strVal val="#ppt_h"/>
                                          </p:val>
                                        </p:tav>
                                        <p:tav tm="100000">
                                          <p:val>
                                            <p:strVal val="#ppt_h"/>
                                          </p:val>
                                        </p:tav>
                                      </p:tavLst>
                                    </p:anim>
                                    <p:animEffect transition="in" filter="fade">
                                      <p:cBhvr>
                                        <p:cTn id="9" dur="1000"/>
                                        <p:tgtEl>
                                          <p:spTgt spid="28675">
                                            <p:bg/>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8675">
                                            <p:txEl>
                                              <p:pRg st="0" end="0"/>
                                            </p:txEl>
                                          </p:spTgt>
                                        </p:tgtEl>
                                        <p:attrNameLst>
                                          <p:attrName>style.visibility</p:attrName>
                                        </p:attrNameLst>
                                      </p:cBhvr>
                                      <p:to>
                                        <p:strVal val="visible"/>
                                      </p:to>
                                    </p:set>
                                    <p:anim calcmode="lin" valueType="num">
                                      <p:cBhvr>
                                        <p:cTn id="13" dur="1000" fill="hold"/>
                                        <p:tgtEl>
                                          <p:spTgt spid="2867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2867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28675">
                                            <p:txEl>
                                              <p:pRg st="0" end="0"/>
                                            </p:txEl>
                                          </p:spTgt>
                                        </p:tgtEl>
                                      </p:cBhvr>
                                    </p:animEffect>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nimBg="1"/>
      <p:bldGraphic spid="6" grpId="0">
        <p:bldAsOne/>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Rectangle 2"/>
          <p:cNvSpPr>
            <a:spLocks noChangeArrowheads="1"/>
          </p:cNvSpPr>
          <p:nvPr/>
        </p:nvSpPr>
        <p:spPr bwMode="auto">
          <a:xfrm>
            <a:off x="539552" y="1052736"/>
            <a:ext cx="8353425" cy="4960938"/>
          </a:xfrm>
          <a:prstGeom prst="rect">
            <a:avLst/>
          </a:prstGeom>
          <a:solidFill>
            <a:schemeClr val="bg2"/>
          </a:solidFill>
          <a:ln w="57150" cmpd="thickThin">
            <a:noFill/>
            <a:miter lim="800000"/>
            <a:headEnd/>
            <a:tailEnd/>
          </a:ln>
          <a:effectLst>
            <a:outerShdw blurRad="76200" dist="12700" dir="8100000" sy="-23000" kx="800400" algn="br" rotWithShape="0">
              <a:prstClr val="black">
                <a:alpha val="20000"/>
              </a:prstClr>
            </a:outerShdw>
          </a:effectLst>
          <a:scene3d>
            <a:camera prst="orthographicFront"/>
            <a:lightRig rig="threePt" dir="t"/>
          </a:scene3d>
          <a:sp3d>
            <a:bevelT prst="relaxedInset"/>
            <a:bevelB prst="relaxedInset"/>
          </a:sp3d>
        </p:spPr>
        <p:txBody>
          <a:bodyPr anchor="ctr">
            <a:spAutoFit/>
          </a:bodyPr>
          <a:lstStyle/>
          <a:p>
            <a:r>
              <a:rPr lang="hu-HU" sz="2400" b="1" dirty="0">
                <a:solidFill>
                  <a:srgbClr val="FF0000"/>
                </a:solidFill>
                <a:effectLst/>
              </a:rPr>
              <a:t>Amiből sok van:</a:t>
            </a:r>
          </a:p>
          <a:p>
            <a:r>
              <a:rPr lang="hu-HU" sz="2400" b="1" dirty="0">
                <a:solidFill>
                  <a:srgbClr val="FFFF00"/>
                </a:solidFill>
                <a:effectLst/>
              </a:rPr>
              <a:t>Bauxit</a:t>
            </a:r>
            <a:r>
              <a:rPr lang="hu-HU" sz="2400" b="1" dirty="0">
                <a:solidFill>
                  <a:schemeClr val="tx1"/>
                </a:solidFill>
                <a:effectLst/>
              </a:rPr>
              <a:t>	38 </a:t>
            </a:r>
            <a:r>
              <a:rPr lang="hu-HU" sz="2400" b="1" dirty="0" err="1">
                <a:solidFill>
                  <a:schemeClr val="tx1"/>
                </a:solidFill>
                <a:effectLst/>
              </a:rPr>
              <a:t>Mt</a:t>
            </a:r>
            <a:r>
              <a:rPr lang="hu-HU" sz="2400" b="1" dirty="0">
                <a:solidFill>
                  <a:schemeClr val="tx1"/>
                </a:solidFill>
                <a:effectLst/>
              </a:rPr>
              <a:t>,           éves termelés 	0,5 </a:t>
            </a:r>
            <a:r>
              <a:rPr lang="hu-HU" sz="2400" b="1" dirty="0" err="1">
                <a:solidFill>
                  <a:schemeClr val="tx1"/>
                </a:solidFill>
                <a:effectLst/>
              </a:rPr>
              <a:t>Mt</a:t>
            </a:r>
            <a:endParaRPr lang="hu-HU" sz="2400" b="1" dirty="0">
              <a:solidFill>
                <a:schemeClr val="tx1"/>
              </a:solidFill>
              <a:effectLst/>
            </a:endParaRPr>
          </a:p>
          <a:p>
            <a:r>
              <a:rPr lang="hu-HU" sz="2400" b="1" dirty="0">
                <a:solidFill>
                  <a:srgbClr val="FFFF00"/>
                </a:solidFill>
                <a:effectLst/>
              </a:rPr>
              <a:t>Mangánérc</a:t>
            </a:r>
            <a:r>
              <a:rPr lang="hu-HU" sz="2400" b="1" dirty="0">
                <a:solidFill>
                  <a:schemeClr val="tx1"/>
                </a:solidFill>
                <a:effectLst/>
              </a:rPr>
              <a:t>	  3 </a:t>
            </a:r>
            <a:r>
              <a:rPr lang="hu-HU" sz="2400" b="1" dirty="0" err="1">
                <a:solidFill>
                  <a:schemeClr val="tx1"/>
                </a:solidFill>
                <a:effectLst/>
              </a:rPr>
              <a:t>Mt</a:t>
            </a:r>
            <a:r>
              <a:rPr lang="hu-HU" sz="2400" b="1" dirty="0">
                <a:solidFill>
                  <a:schemeClr val="tx1"/>
                </a:solidFill>
                <a:effectLst/>
              </a:rPr>
              <a:t>,		éves termelés 	0,05 </a:t>
            </a:r>
            <a:r>
              <a:rPr lang="hu-HU" sz="2400" b="1" dirty="0" err="1">
                <a:solidFill>
                  <a:schemeClr val="tx1"/>
                </a:solidFill>
                <a:effectLst/>
              </a:rPr>
              <a:t>Mt</a:t>
            </a:r>
            <a:endParaRPr lang="hu-HU" sz="2400" b="1" dirty="0">
              <a:solidFill>
                <a:schemeClr val="tx1"/>
              </a:solidFill>
              <a:effectLst/>
            </a:endParaRPr>
          </a:p>
          <a:p>
            <a:r>
              <a:rPr lang="en-US" sz="2400" b="1" dirty="0">
                <a:solidFill>
                  <a:schemeClr val="tx1"/>
                </a:solidFill>
                <a:effectLst/>
                <a:cs typeface="Arial" pitchFamily="34" charset="0"/>
              </a:rPr>
              <a:t>[</a:t>
            </a:r>
            <a:r>
              <a:rPr lang="hu-HU" sz="2400" b="1" i="1" dirty="0">
                <a:solidFill>
                  <a:srgbClr val="FFFF00"/>
                </a:solidFill>
                <a:effectLst/>
              </a:rPr>
              <a:t>Uránérc</a:t>
            </a:r>
            <a:r>
              <a:rPr lang="hu-HU" sz="2400" b="1" i="1" dirty="0">
                <a:solidFill>
                  <a:schemeClr val="tx1"/>
                </a:solidFill>
                <a:effectLst/>
              </a:rPr>
              <a:t> (bezárt (27 Mt.)+reménybeli (62 Mt.), kitermelhető</a:t>
            </a:r>
            <a:r>
              <a:rPr lang="en-US" sz="2400" b="1" dirty="0">
                <a:solidFill>
                  <a:schemeClr val="tx1"/>
                </a:solidFill>
                <a:effectLst/>
                <a:cs typeface="Arial" pitchFamily="34" charset="0"/>
              </a:rPr>
              <a:t>]</a:t>
            </a:r>
          </a:p>
          <a:p>
            <a:endParaRPr lang="hu-HU" sz="2400" b="1" dirty="0">
              <a:solidFill>
                <a:schemeClr val="tx1"/>
              </a:solidFill>
              <a:effectLst/>
            </a:endParaRPr>
          </a:p>
          <a:p>
            <a:r>
              <a:rPr lang="hu-HU" sz="2400" b="1" dirty="0">
                <a:solidFill>
                  <a:srgbClr val="FF0000"/>
                </a:solidFill>
                <a:effectLst/>
              </a:rPr>
              <a:t>Közepes ellátottság:</a:t>
            </a:r>
          </a:p>
          <a:p>
            <a:r>
              <a:rPr lang="hu-HU" sz="2400" b="1" dirty="0">
                <a:solidFill>
                  <a:srgbClr val="FFFF00"/>
                </a:solidFill>
                <a:effectLst/>
              </a:rPr>
              <a:t>Rézérc</a:t>
            </a:r>
            <a:r>
              <a:rPr lang="hu-HU" sz="2400" b="1" dirty="0">
                <a:solidFill>
                  <a:schemeClr val="tx1"/>
                </a:solidFill>
                <a:effectLst/>
              </a:rPr>
              <a:t>  36 </a:t>
            </a:r>
            <a:r>
              <a:rPr lang="hu-HU" sz="2400" b="1" dirty="0" err="1">
                <a:solidFill>
                  <a:schemeClr val="tx1"/>
                </a:solidFill>
                <a:effectLst/>
              </a:rPr>
              <a:t>Mt</a:t>
            </a:r>
            <a:r>
              <a:rPr lang="hu-HU" sz="2400" b="1" dirty="0">
                <a:solidFill>
                  <a:schemeClr val="tx1"/>
                </a:solidFill>
                <a:effectLst/>
              </a:rPr>
              <a:t>  2,19% </a:t>
            </a:r>
            <a:r>
              <a:rPr lang="hu-HU" sz="2400" b="1" dirty="0" err="1">
                <a:solidFill>
                  <a:schemeClr val="tx1"/>
                </a:solidFill>
                <a:effectLst/>
              </a:rPr>
              <a:t>Cu</a:t>
            </a:r>
            <a:r>
              <a:rPr lang="hu-HU" sz="2400" b="1" dirty="0">
                <a:solidFill>
                  <a:schemeClr val="tx1"/>
                </a:solidFill>
                <a:effectLst/>
              </a:rPr>
              <a:t>    (780 </a:t>
            </a:r>
            <a:r>
              <a:rPr lang="hu-HU" sz="2400" b="1" dirty="0" err="1">
                <a:solidFill>
                  <a:schemeClr val="tx1"/>
                </a:solidFill>
                <a:effectLst/>
              </a:rPr>
              <a:t>Mt</a:t>
            </a:r>
            <a:r>
              <a:rPr lang="hu-HU" sz="2400" b="1" dirty="0">
                <a:solidFill>
                  <a:schemeClr val="tx1"/>
                </a:solidFill>
                <a:effectLst/>
              </a:rPr>
              <a:t>  0,65% </a:t>
            </a:r>
            <a:r>
              <a:rPr lang="hu-HU" sz="2400" b="1" dirty="0" err="1">
                <a:solidFill>
                  <a:schemeClr val="tx1"/>
                </a:solidFill>
                <a:effectLst/>
              </a:rPr>
              <a:t>Cu</a:t>
            </a:r>
            <a:r>
              <a:rPr lang="hu-HU" sz="2400" b="1" dirty="0">
                <a:solidFill>
                  <a:schemeClr val="tx1"/>
                </a:solidFill>
                <a:effectLst/>
              </a:rPr>
              <a:t>) </a:t>
            </a:r>
          </a:p>
          <a:p>
            <a:r>
              <a:rPr lang="hu-HU" sz="2400" b="1" dirty="0">
                <a:solidFill>
                  <a:schemeClr val="tx1"/>
                </a:solidFill>
                <a:effectLst/>
              </a:rPr>
              <a:t>nincs termelés</a:t>
            </a:r>
          </a:p>
          <a:p>
            <a:r>
              <a:rPr lang="hu-HU" sz="2400" b="1" dirty="0">
                <a:solidFill>
                  <a:srgbClr val="FFFF00"/>
                </a:solidFill>
                <a:effectLst/>
              </a:rPr>
              <a:t>Cinkérc</a:t>
            </a:r>
            <a:r>
              <a:rPr lang="hu-HU" sz="2400" b="1" dirty="0">
                <a:solidFill>
                  <a:schemeClr val="tx1"/>
                </a:solidFill>
                <a:effectLst/>
              </a:rPr>
              <a:t> 12 </a:t>
            </a:r>
            <a:r>
              <a:rPr lang="hu-HU" sz="2400" b="1" dirty="0" err="1">
                <a:solidFill>
                  <a:schemeClr val="tx1"/>
                </a:solidFill>
                <a:effectLst/>
              </a:rPr>
              <a:t>Mt</a:t>
            </a:r>
            <a:r>
              <a:rPr lang="hu-HU" sz="2400" b="1" dirty="0">
                <a:solidFill>
                  <a:schemeClr val="tx1"/>
                </a:solidFill>
                <a:effectLst/>
              </a:rPr>
              <a:t>  4,98% </a:t>
            </a:r>
            <a:r>
              <a:rPr lang="hu-HU" sz="2400" b="1" dirty="0" err="1">
                <a:solidFill>
                  <a:schemeClr val="tx1"/>
                </a:solidFill>
                <a:effectLst/>
              </a:rPr>
              <a:t>Zn</a:t>
            </a:r>
            <a:r>
              <a:rPr lang="hu-HU" sz="2400" b="1" dirty="0">
                <a:solidFill>
                  <a:schemeClr val="tx1"/>
                </a:solidFill>
                <a:effectLst/>
              </a:rPr>
              <a:t>     (85 </a:t>
            </a:r>
            <a:r>
              <a:rPr lang="hu-HU" sz="2400" b="1" dirty="0" err="1">
                <a:solidFill>
                  <a:schemeClr val="tx1"/>
                </a:solidFill>
                <a:effectLst/>
              </a:rPr>
              <a:t>Mt</a:t>
            </a:r>
            <a:r>
              <a:rPr lang="hu-HU" sz="2400" b="1" dirty="0">
                <a:solidFill>
                  <a:schemeClr val="tx1"/>
                </a:solidFill>
                <a:effectLst/>
              </a:rPr>
              <a:t>  2,68% </a:t>
            </a:r>
            <a:r>
              <a:rPr lang="hu-HU" sz="2400" b="1" dirty="0" err="1">
                <a:solidFill>
                  <a:schemeClr val="tx1"/>
                </a:solidFill>
                <a:effectLst/>
              </a:rPr>
              <a:t>Zn</a:t>
            </a:r>
            <a:r>
              <a:rPr lang="hu-HU" sz="2400" b="1" dirty="0">
                <a:solidFill>
                  <a:schemeClr val="tx1"/>
                </a:solidFill>
                <a:effectLst/>
              </a:rPr>
              <a:t>)</a:t>
            </a:r>
          </a:p>
          <a:p>
            <a:r>
              <a:rPr lang="hu-HU" sz="2400" b="1" dirty="0">
                <a:solidFill>
                  <a:schemeClr val="tx1"/>
                </a:solidFill>
                <a:effectLst/>
              </a:rPr>
              <a:t>nincs termelés</a:t>
            </a:r>
          </a:p>
          <a:p>
            <a:pPr>
              <a:lnSpc>
                <a:spcPct val="150000"/>
              </a:lnSpc>
            </a:pPr>
            <a:r>
              <a:rPr lang="hu-HU" sz="2400" b="1" dirty="0">
                <a:solidFill>
                  <a:schemeClr val="tx1"/>
                </a:solidFill>
                <a:effectLst/>
              </a:rPr>
              <a:t>              </a:t>
            </a:r>
            <a:r>
              <a:rPr lang="hu-HU" sz="2000" b="1" dirty="0">
                <a:solidFill>
                  <a:schemeClr val="tx1"/>
                </a:solidFill>
                <a:effectLst/>
              </a:rPr>
              <a:t>(</a:t>
            </a:r>
            <a:r>
              <a:rPr lang="hu-HU" sz="2000" b="1" i="1" dirty="0">
                <a:solidFill>
                  <a:schemeClr val="tx1"/>
                </a:solidFill>
                <a:effectLst/>
              </a:rPr>
              <a:t>Az adatok az ipari vagyonra vonatkoznak</a:t>
            </a:r>
            <a:r>
              <a:rPr lang="hu-HU" sz="2000" b="1" dirty="0">
                <a:solidFill>
                  <a:schemeClr val="tx1"/>
                </a:solidFill>
                <a:effectLst/>
              </a:rPr>
              <a:t>)</a:t>
            </a:r>
          </a:p>
          <a:p>
            <a:endParaRPr lang="hu-HU" sz="2000" b="1" dirty="0">
              <a:solidFill>
                <a:schemeClr val="tx1"/>
              </a:solidFill>
              <a:effectLst/>
            </a:endParaRPr>
          </a:p>
        </p:txBody>
      </p:sp>
      <p:sp>
        <p:nvSpPr>
          <p:cNvPr id="305156" name="Rectangle 4"/>
          <p:cNvSpPr>
            <a:spLocks noChangeArrowheads="1"/>
          </p:cNvSpPr>
          <p:nvPr/>
        </p:nvSpPr>
        <p:spPr bwMode="auto">
          <a:xfrm>
            <a:off x="755650" y="0"/>
            <a:ext cx="7772400" cy="908050"/>
          </a:xfrm>
          <a:prstGeom prst="rect">
            <a:avLst/>
          </a:prstGeom>
          <a:noFill/>
          <a:ln w="9525">
            <a:noFill/>
            <a:miter lim="800000"/>
            <a:headEnd/>
            <a:tailEnd/>
          </a:ln>
          <a:effectLst/>
        </p:spPr>
        <p:txBody>
          <a:bodyPr lIns="92075" tIns="46037" rIns="92075" bIns="46037" anchor="ctr"/>
          <a:lstStyle/>
          <a:p>
            <a:r>
              <a:rPr lang="hu-HU" b="1" dirty="0">
                <a:solidFill>
                  <a:srgbClr val="FF6600"/>
                </a:solidFill>
                <a:effectLst/>
              </a:rPr>
              <a:t>É R C E K</a:t>
            </a:r>
          </a:p>
        </p:txBody>
      </p:sp>
      <p:pic>
        <p:nvPicPr>
          <p:cNvPr id="464899" name="Picture 5" descr="logokicsibb"/>
          <p:cNvPicPr>
            <a:picLocks noChangeAspect="1" noChangeArrowheads="1"/>
          </p:cNvPicPr>
          <p:nvPr/>
        </p:nvPicPr>
        <p:blipFill>
          <a:blip r:embed="rId3"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idx="4294967295"/>
          </p:nvPr>
        </p:nvSpPr>
        <p:spPr>
          <a:xfrm>
            <a:off x="684213" y="0"/>
            <a:ext cx="8459787" cy="1152525"/>
          </a:xfrm>
        </p:spPr>
        <p:txBody>
          <a:bodyPr wrap="square" lIns="91440" tIns="45720" rIns="91440" bIns="45720" numCol="1" anchorCtr="0" compatLnSpc="1">
            <a:prstTxWarp prst="textNoShape">
              <a:avLst/>
            </a:prstTxWarp>
          </a:bodyPr>
          <a:lstStyle/>
          <a:p>
            <a:r>
              <a:rPr lang="hu-HU" sz="3200" b="1" dirty="0" smtClean="0">
                <a:solidFill>
                  <a:srgbClr val="FF6600"/>
                </a:solidFill>
                <a:latin typeface="Arial" pitchFamily="34" charset="0"/>
              </a:rPr>
              <a:t>RECSKI NAGYMÉLYSÉGŰ SZINESFÉMÉRC LELŐHELY</a:t>
            </a:r>
          </a:p>
        </p:txBody>
      </p:sp>
      <p:sp>
        <p:nvSpPr>
          <p:cNvPr id="307203" name="Rectangle 3"/>
          <p:cNvSpPr>
            <a:spLocks noGrp="1" noChangeArrowheads="1"/>
          </p:cNvSpPr>
          <p:nvPr>
            <p:ph idx="4294967295"/>
          </p:nvPr>
        </p:nvSpPr>
        <p:spPr>
          <a:xfrm>
            <a:off x="0" y="1628775"/>
            <a:ext cx="8424863" cy="4114800"/>
          </a:xfrm>
          <a:solidFill>
            <a:schemeClr val="bg2"/>
          </a:solidFill>
          <a:ln w="57150" cmpd="thickThin">
            <a:noFill/>
          </a:ln>
          <a:effectLst>
            <a:outerShdw blurRad="76200" dist="177800" dir="8100000" sy="-23000" kx="800400" algn="br" rotWithShape="0">
              <a:prstClr val="black">
                <a:alpha val="45000"/>
              </a:prstClr>
            </a:outerShdw>
          </a:effectLst>
          <a:scene3d>
            <a:camera prst="orthographicFront"/>
            <a:lightRig rig="threePt" dir="t"/>
          </a:scene3d>
          <a:sp3d>
            <a:bevelT prst="relaxedInset"/>
          </a:sp3d>
        </p:spPr>
        <p:txBody>
          <a:bodyPr/>
          <a:lstStyle/>
          <a:p>
            <a:pPr>
              <a:buFontTx/>
              <a:buNone/>
            </a:pPr>
            <a:r>
              <a:rPr lang="hu-HU" b="1" dirty="0" smtClean="0">
                <a:latin typeface="Arial" pitchFamily="34" charset="0"/>
                <a:cs typeface="Arial" pitchFamily="34" charset="0"/>
              </a:rPr>
              <a:t>   </a:t>
            </a:r>
          </a:p>
          <a:p>
            <a:pPr algn="ctr">
              <a:lnSpc>
                <a:spcPct val="150000"/>
              </a:lnSpc>
              <a:buFontTx/>
              <a:buNone/>
            </a:pPr>
            <a:r>
              <a:rPr lang="hu-HU" b="1" dirty="0" smtClean="0">
                <a:latin typeface="Arial" pitchFamily="34" charset="0"/>
                <a:cs typeface="Arial" pitchFamily="34" charset="0"/>
              </a:rPr>
              <a:t>	</a:t>
            </a:r>
            <a:r>
              <a:rPr lang="hu-HU" sz="2800" b="1" dirty="0" smtClean="0">
                <a:latin typeface="Arial" pitchFamily="34" charset="0"/>
                <a:cs typeface="Arial" pitchFamily="34" charset="0"/>
              </a:rPr>
              <a:t>A KINYERHETŐ / KITERMELHETŐ FÉMEK ÖSSZÉRTÉKE </a:t>
            </a:r>
            <a:r>
              <a:rPr lang="hu-HU" sz="2800" b="1" dirty="0" smtClean="0">
                <a:solidFill>
                  <a:schemeClr val="accent2">
                    <a:lumMod val="60000"/>
                    <a:lumOff val="40000"/>
                  </a:schemeClr>
                </a:solidFill>
                <a:latin typeface="Arial" pitchFamily="34" charset="0"/>
                <a:cs typeface="Arial" pitchFamily="34" charset="0"/>
              </a:rPr>
              <a:t>10 MILLIÁRD USA $ </a:t>
            </a:r>
            <a:r>
              <a:rPr lang="hu-HU" sz="2800" b="1" dirty="0" smtClean="0">
                <a:latin typeface="Arial" pitchFamily="34" charset="0"/>
                <a:cs typeface="Arial" pitchFamily="34" charset="0"/>
              </a:rPr>
              <a:t>NAGYSÁGRENDŰ  </a:t>
            </a:r>
            <a:r>
              <a:rPr lang="hu-HU" sz="2800" b="1" dirty="0" smtClean="0">
                <a:solidFill>
                  <a:schemeClr val="accent2">
                    <a:lumMod val="60000"/>
                    <a:lumOff val="40000"/>
                  </a:schemeClr>
                </a:solidFill>
                <a:latin typeface="Arial" pitchFamily="34" charset="0"/>
                <a:cs typeface="Arial" pitchFamily="34" charset="0"/>
              </a:rPr>
              <a:t>+2 – 3000 FŐ </a:t>
            </a:r>
            <a:r>
              <a:rPr lang="hu-HU" sz="2800" b="1" dirty="0" smtClean="0">
                <a:latin typeface="Arial" pitchFamily="34" charset="0"/>
                <a:cs typeface="Arial" pitchFamily="34" charset="0"/>
              </a:rPr>
              <a:t>FOGLALKOZTATÁSÁT BIZTOSÍTHATNÁ.</a:t>
            </a:r>
          </a:p>
        </p:txBody>
      </p:sp>
      <p:pic>
        <p:nvPicPr>
          <p:cNvPr id="466947"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07203">
                                            <p:bg/>
                                          </p:spTgt>
                                        </p:tgtEl>
                                        <p:attrNameLst>
                                          <p:attrName>style.visibility</p:attrName>
                                        </p:attrNameLst>
                                      </p:cBhvr>
                                      <p:to>
                                        <p:strVal val="visible"/>
                                      </p:to>
                                    </p:set>
                                    <p:anim calcmode="lin" valueType="num">
                                      <p:cBhvr>
                                        <p:cTn id="7" dur="500" fill="hold"/>
                                        <p:tgtEl>
                                          <p:spTgt spid="307203">
                                            <p:bg/>
                                          </p:spTgt>
                                        </p:tgtEl>
                                        <p:attrNameLst>
                                          <p:attrName>ppt_w</p:attrName>
                                        </p:attrNameLst>
                                      </p:cBhvr>
                                      <p:tavLst>
                                        <p:tav tm="0">
                                          <p:val>
                                            <p:fltVal val="0"/>
                                          </p:val>
                                        </p:tav>
                                        <p:tav tm="100000">
                                          <p:val>
                                            <p:strVal val="#ppt_w"/>
                                          </p:val>
                                        </p:tav>
                                      </p:tavLst>
                                    </p:anim>
                                    <p:anim calcmode="lin" valueType="num">
                                      <p:cBhvr>
                                        <p:cTn id="8" dur="500" fill="hold"/>
                                        <p:tgtEl>
                                          <p:spTgt spid="307203">
                                            <p:bg/>
                                          </p:spTgt>
                                        </p:tgtEl>
                                        <p:attrNameLst>
                                          <p:attrName>ppt_h</p:attrName>
                                        </p:attrNameLst>
                                      </p:cBhvr>
                                      <p:tavLst>
                                        <p:tav tm="0">
                                          <p:val>
                                            <p:fltVal val="0"/>
                                          </p:val>
                                        </p:tav>
                                        <p:tav tm="100000">
                                          <p:val>
                                            <p:strVal val="#ppt_h"/>
                                          </p:val>
                                        </p:tav>
                                      </p:tavLst>
                                    </p:anim>
                                    <p:animEffect transition="in" filter="fade">
                                      <p:cBhvr>
                                        <p:cTn id="9" dur="500"/>
                                        <p:tgtEl>
                                          <p:spTgt spid="307203">
                                            <p:bg/>
                                          </p:spTgt>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07203">
                                            <p:txEl>
                                              <p:pRg st="0" end="0"/>
                                            </p:txEl>
                                          </p:spTgt>
                                        </p:tgtEl>
                                        <p:attrNameLst>
                                          <p:attrName>style.visibility</p:attrName>
                                        </p:attrNameLst>
                                      </p:cBhvr>
                                      <p:to>
                                        <p:strVal val="visible"/>
                                      </p:to>
                                    </p:set>
                                    <p:anim calcmode="lin" valueType="num">
                                      <p:cBhvr>
                                        <p:cTn id="13" dur="500" fill="hold"/>
                                        <p:tgtEl>
                                          <p:spTgt spid="30720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0720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07203">
                                            <p:txEl>
                                              <p:pRg st="0" end="0"/>
                                            </p:txEl>
                                          </p:spTgt>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07203">
                                            <p:txEl>
                                              <p:pRg st="1" end="1"/>
                                            </p:txEl>
                                          </p:spTgt>
                                        </p:tgtEl>
                                        <p:attrNameLst>
                                          <p:attrName>style.visibility</p:attrName>
                                        </p:attrNameLst>
                                      </p:cBhvr>
                                      <p:to>
                                        <p:strVal val="visible"/>
                                      </p:to>
                                    </p:set>
                                    <p:anim calcmode="lin" valueType="num">
                                      <p:cBhvr>
                                        <p:cTn id="19" dur="500" fill="hold"/>
                                        <p:tgtEl>
                                          <p:spTgt spid="30720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0720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07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uiExpand="1" build="p"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008063" y="0"/>
            <a:ext cx="8135937" cy="692150"/>
          </a:xfrm>
        </p:spPr>
        <p:txBody>
          <a:bodyPr wrap="square" lIns="91440" tIns="45720" rIns="91440" bIns="45720" numCol="1" anchorCtr="0" compatLnSpc="1">
            <a:prstTxWarp prst="textNoShape">
              <a:avLst/>
            </a:prstTxWarp>
          </a:bodyPr>
          <a:lstStyle/>
          <a:p>
            <a:r>
              <a:rPr lang="hu-HU" sz="2000" b="1" dirty="0" smtClean="0">
                <a:solidFill>
                  <a:srgbClr val="FF6600"/>
                </a:solidFill>
                <a:latin typeface="Arial" pitchFamily="34" charset="0"/>
              </a:rPr>
              <a:t>Amiből gazdagok vagyunk: nemfémes ásványi nyersanyagok (kitermelhető vagyon)</a:t>
            </a:r>
          </a:p>
        </p:txBody>
      </p:sp>
      <p:graphicFrame>
        <p:nvGraphicFramePr>
          <p:cNvPr id="5" name="Object 3"/>
          <p:cNvGraphicFramePr>
            <a:graphicFrameLocks noGrp="1" noChangeAspect="1"/>
          </p:cNvGraphicFramePr>
          <p:nvPr>
            <p:ph idx="4294967295"/>
          </p:nvPr>
        </p:nvGraphicFramePr>
        <p:xfrm>
          <a:off x="517525" y="836613"/>
          <a:ext cx="8626475" cy="5432425"/>
        </p:xfrm>
        <a:graphic>
          <a:graphicData uri="http://schemas.openxmlformats.org/drawingml/2006/chart">
            <c:chart xmlns:c="http://schemas.openxmlformats.org/drawingml/2006/chart" xmlns:r="http://schemas.openxmlformats.org/officeDocument/2006/relationships" r:id="rId3"/>
          </a:graphicData>
        </a:graphic>
      </p:graphicFrame>
      <p:pic>
        <p:nvPicPr>
          <p:cNvPr id="308229" name="Picture 5" descr="logokicsibb"/>
          <p:cNvPicPr>
            <a:picLocks noChangeAspect="1" noChangeArrowheads="1"/>
          </p:cNvPicPr>
          <p:nvPr/>
        </p:nvPicPr>
        <p:blipFill>
          <a:blip r:embed="rId4"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idx="4294967295"/>
          </p:nvPr>
        </p:nvSpPr>
        <p:spPr>
          <a:xfrm>
            <a:off x="755650" y="0"/>
            <a:ext cx="8388350" cy="731838"/>
          </a:xfrm>
        </p:spPr>
        <p:txBody>
          <a:bodyPr wrap="square" lIns="91440" tIns="45720" rIns="91440" bIns="45720" numCol="1" anchorCtr="0" compatLnSpc="1">
            <a:prstTxWarp prst="textNoShape">
              <a:avLst/>
            </a:prstTxWarp>
          </a:bodyPr>
          <a:lstStyle/>
          <a:p>
            <a:r>
              <a:rPr lang="hu-HU" sz="3200" b="1" dirty="0" smtClean="0">
                <a:solidFill>
                  <a:srgbClr val="FF6600"/>
                </a:solidFill>
                <a:latin typeface="Arial" pitchFamily="34" charset="0"/>
              </a:rPr>
              <a:t>ERŐMŰ GÉPNAGYSÁGOK</a:t>
            </a:r>
          </a:p>
        </p:txBody>
      </p:sp>
      <p:sp>
        <p:nvSpPr>
          <p:cNvPr id="470018" name="Rectangle 3"/>
          <p:cNvSpPr>
            <a:spLocks noGrp="1" noChangeArrowheads="1"/>
          </p:cNvSpPr>
          <p:nvPr>
            <p:ph idx="4294967295"/>
          </p:nvPr>
        </p:nvSpPr>
        <p:spPr>
          <a:xfrm>
            <a:off x="865188" y="1412875"/>
            <a:ext cx="8278812" cy="3240088"/>
          </a:xfrm>
          <a:solidFill>
            <a:schemeClr val="bg2">
              <a:alpha val="50195"/>
            </a:schemeClr>
          </a:solidFill>
          <a:effectLst>
            <a:reflection blurRad="6350" stA="52000" endA="300" endPos="35000" dir="5400000" sy="-100000" algn="bl" rotWithShape="0"/>
          </a:effectLst>
          <a:scene3d>
            <a:camera prst="orthographicFront"/>
            <a:lightRig rig="threePt" dir="t"/>
          </a:scene3d>
          <a:sp3d>
            <a:bevelT prst="relaxedInset"/>
            <a:bevelB prst="relaxedInset"/>
          </a:sp3d>
        </p:spPr>
        <p:txBody>
          <a:bodyPr/>
          <a:lstStyle/>
          <a:p>
            <a:pPr>
              <a:lnSpc>
                <a:spcPct val="90000"/>
              </a:lnSpc>
              <a:buFontTx/>
              <a:buNone/>
            </a:pPr>
            <a:endParaRPr lang="hu-HU" sz="2400" b="1" dirty="0" smtClean="0">
              <a:latin typeface="Arial" pitchFamily="34" charset="0"/>
              <a:cs typeface="Arial" pitchFamily="34" charset="0"/>
            </a:endParaRPr>
          </a:p>
          <a:p>
            <a:pPr>
              <a:lnSpc>
                <a:spcPct val="90000"/>
              </a:lnSpc>
              <a:buFontTx/>
              <a:buNone/>
            </a:pPr>
            <a:r>
              <a:rPr lang="hu-HU" sz="2400" b="1" dirty="0" smtClean="0">
                <a:latin typeface="Arial" pitchFamily="34" charset="0"/>
                <a:cs typeface="Arial" pitchFamily="34" charset="0"/>
              </a:rPr>
              <a:t>GÉPNAGYSÁG      DARAB   MW      %        ÁTLAG MW</a:t>
            </a:r>
          </a:p>
          <a:p>
            <a:pPr>
              <a:lnSpc>
                <a:spcPct val="90000"/>
              </a:lnSpc>
              <a:buFontTx/>
              <a:buNone/>
            </a:pPr>
            <a:endParaRPr lang="hu-HU" sz="2400" b="1" dirty="0" smtClean="0">
              <a:latin typeface="Arial" pitchFamily="34" charset="0"/>
              <a:cs typeface="Arial" pitchFamily="34" charset="0"/>
            </a:endParaRPr>
          </a:p>
          <a:p>
            <a:pPr>
              <a:lnSpc>
                <a:spcPct val="90000"/>
              </a:lnSpc>
              <a:buFontTx/>
              <a:buNone/>
            </a:pPr>
            <a:r>
              <a:rPr lang="hu-HU" sz="2400" b="1" dirty="0" smtClean="0">
                <a:latin typeface="Arial" pitchFamily="34" charset="0"/>
                <a:cs typeface="Arial" pitchFamily="34" charset="0"/>
              </a:rPr>
              <a:t>50 MW alatt               529        2088       22,8                3,9</a:t>
            </a:r>
          </a:p>
          <a:p>
            <a:pPr>
              <a:lnSpc>
                <a:spcPct val="90000"/>
              </a:lnSpc>
              <a:buFontTx/>
              <a:buNone/>
            </a:pPr>
            <a:r>
              <a:rPr lang="hu-HU" sz="2400" b="1" dirty="0" smtClean="0">
                <a:latin typeface="Arial" pitchFamily="34" charset="0"/>
                <a:cs typeface="Arial" pitchFamily="34" charset="0"/>
              </a:rPr>
              <a:t>51 – 100 MW               15         1033       11,3              68,9</a:t>
            </a:r>
          </a:p>
          <a:p>
            <a:pPr>
              <a:lnSpc>
                <a:spcPct val="90000"/>
              </a:lnSpc>
              <a:buFontTx/>
              <a:buNone/>
            </a:pPr>
            <a:r>
              <a:rPr lang="hu-HU" sz="2400" b="1" dirty="0" smtClean="0">
                <a:latin typeface="Arial" pitchFamily="34" charset="0"/>
                <a:cs typeface="Arial" pitchFamily="34" charset="0"/>
              </a:rPr>
              <a:t>100 MW felett             30         6019       65,9             200,6</a:t>
            </a:r>
          </a:p>
          <a:p>
            <a:pPr>
              <a:lnSpc>
                <a:spcPct val="90000"/>
              </a:lnSpc>
              <a:buFontTx/>
              <a:buNone/>
            </a:pPr>
            <a:r>
              <a:rPr lang="hu-HU" sz="2400" b="1" dirty="0" smtClean="0">
                <a:latin typeface="Arial" pitchFamily="34" charset="0"/>
                <a:cs typeface="Arial" pitchFamily="34" charset="0"/>
              </a:rPr>
              <a:t>VER összesen          574         9140    100,0               15,9</a:t>
            </a:r>
          </a:p>
          <a:p>
            <a:pPr>
              <a:lnSpc>
                <a:spcPct val="90000"/>
              </a:lnSpc>
              <a:buFontTx/>
              <a:buNone/>
            </a:pPr>
            <a:endParaRPr lang="hu-HU" sz="2400" b="1" dirty="0" smtClean="0">
              <a:latin typeface="Arial" pitchFamily="34" charset="0"/>
              <a:cs typeface="Arial" pitchFamily="34" charset="0"/>
            </a:endParaRPr>
          </a:p>
          <a:p>
            <a:pPr algn="r">
              <a:lnSpc>
                <a:spcPct val="90000"/>
              </a:lnSpc>
              <a:buFontTx/>
              <a:buNone/>
            </a:pPr>
            <a:endParaRPr lang="hu-HU" sz="2400" dirty="0" smtClean="0">
              <a:latin typeface="Arial" pitchFamily="34" charset="0"/>
              <a:cs typeface="Arial" pitchFamily="34" charset="0"/>
            </a:endParaRPr>
          </a:p>
        </p:txBody>
      </p:sp>
      <p:pic>
        <p:nvPicPr>
          <p:cNvPr id="470019"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
        <p:nvSpPr>
          <p:cNvPr id="470021" name="Text Box 5"/>
          <p:cNvSpPr txBox="1">
            <a:spLocks noChangeArrowheads="1"/>
          </p:cNvSpPr>
          <p:nvPr/>
        </p:nvSpPr>
        <p:spPr bwMode="auto">
          <a:xfrm>
            <a:off x="6948488" y="5949950"/>
            <a:ext cx="1584325" cy="274638"/>
          </a:xfrm>
          <a:prstGeom prst="rect">
            <a:avLst/>
          </a:prstGeom>
          <a:noFill/>
          <a:ln w="9525">
            <a:noFill/>
            <a:miter lim="800000"/>
            <a:headEnd/>
            <a:tailEnd/>
          </a:ln>
          <a:effectLst/>
        </p:spPr>
        <p:txBody>
          <a:bodyPr>
            <a:spAutoFit/>
          </a:bodyPr>
          <a:lstStyle/>
          <a:p>
            <a:pPr>
              <a:spcBef>
                <a:spcPct val="50000"/>
              </a:spcBef>
            </a:pPr>
            <a:r>
              <a:rPr lang="hu-HU" sz="1200" dirty="0">
                <a:solidFill>
                  <a:srgbClr val="FFFF00"/>
                </a:solidFill>
                <a:effectLst/>
              </a:rPr>
              <a:t>Forrás : MVM </a:t>
            </a:r>
            <a:r>
              <a:rPr lang="hu-HU" sz="1200" dirty="0" err="1" smtClean="0">
                <a:solidFill>
                  <a:srgbClr val="FFFF00"/>
                </a:solidFill>
                <a:effectLst/>
              </a:rPr>
              <a:t>Zrt</a:t>
            </a:r>
            <a:r>
              <a:rPr lang="hu-HU" sz="1200" dirty="0" smtClean="0">
                <a:solidFill>
                  <a:srgbClr val="FFFF00"/>
                </a:solidFill>
                <a:effectLst/>
              </a:rPr>
              <a:t>.</a:t>
            </a:r>
            <a:endParaRPr lang="hu-HU" sz="1200" dirty="0">
              <a:solidFill>
                <a:srgbClr val="FFFF00"/>
              </a:solidFill>
              <a:effectLs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6" name="Rectangle 16"/>
          <p:cNvSpPr>
            <a:spLocks noChangeArrowheads="1"/>
          </p:cNvSpPr>
          <p:nvPr/>
        </p:nvSpPr>
        <p:spPr bwMode="auto">
          <a:xfrm>
            <a:off x="684213" y="0"/>
            <a:ext cx="7786687" cy="685800"/>
          </a:xfrm>
          <a:prstGeom prst="rect">
            <a:avLst/>
          </a:prstGeom>
          <a:noFill/>
          <a:ln w="9525">
            <a:noFill/>
            <a:miter lim="800000"/>
            <a:headEnd/>
            <a:tailEnd/>
          </a:ln>
        </p:spPr>
        <p:txBody>
          <a:bodyPr lIns="80135" tIns="40068" rIns="80135" bIns="40068"/>
          <a:lstStyle/>
          <a:p>
            <a:pPr defTabSz="912813"/>
            <a:r>
              <a:rPr lang="hu-HU" b="1">
                <a:solidFill>
                  <a:srgbClr val="FF6600"/>
                </a:solidFill>
                <a:effectLst/>
              </a:rPr>
              <a:t>Hazai erőművek életkora 2009-ben</a:t>
            </a:r>
            <a:endParaRPr lang="en-US">
              <a:solidFill>
                <a:srgbClr val="FF6600"/>
              </a:solidFill>
              <a:effectLst/>
            </a:endParaRPr>
          </a:p>
        </p:txBody>
      </p:sp>
      <p:graphicFrame>
        <p:nvGraphicFramePr>
          <p:cNvPr id="9" name="Object 2"/>
          <p:cNvGraphicFramePr>
            <a:graphicFrameLocks noGrp="1" noChangeAspect="1"/>
          </p:cNvGraphicFramePr>
          <p:nvPr>
            <p:ph idx="4294967295"/>
          </p:nvPr>
        </p:nvGraphicFramePr>
        <p:xfrm>
          <a:off x="0" y="908050"/>
          <a:ext cx="7815263" cy="4406900"/>
        </p:xfrm>
        <a:graphic>
          <a:graphicData uri="http://schemas.openxmlformats.org/drawingml/2006/chart">
            <c:chart xmlns:c="http://schemas.openxmlformats.org/drawingml/2006/chart" xmlns:r="http://schemas.openxmlformats.org/officeDocument/2006/relationships" r:id="rId2"/>
          </a:graphicData>
        </a:graphic>
      </p:graphicFrame>
      <p:sp>
        <p:nvSpPr>
          <p:cNvPr id="310277" name="Text Box 3"/>
          <p:cNvSpPr txBox="1">
            <a:spLocks noChangeArrowheads="1"/>
          </p:cNvSpPr>
          <p:nvPr/>
        </p:nvSpPr>
        <p:spPr bwMode="auto">
          <a:xfrm>
            <a:off x="971600" y="5301208"/>
            <a:ext cx="3802063" cy="380516"/>
          </a:xfrm>
          <a:prstGeom prst="rect">
            <a:avLst/>
          </a:prstGeom>
          <a:noFill/>
          <a:ln w="9525">
            <a:noFill/>
            <a:miter lim="800000"/>
            <a:headEnd/>
            <a:tailEnd/>
          </a:ln>
        </p:spPr>
        <p:txBody>
          <a:bodyPr lIns="87276" tIns="43638" rIns="87276" bIns="43638">
            <a:spAutoFit/>
          </a:bodyPr>
          <a:lstStyle/>
          <a:p>
            <a:pPr defTabSz="871538">
              <a:spcBef>
                <a:spcPct val="50000"/>
              </a:spcBef>
            </a:pPr>
            <a:r>
              <a:rPr lang="hu-HU" sz="1900" b="1" dirty="0">
                <a:solidFill>
                  <a:srgbClr val="92D050"/>
                </a:solidFill>
                <a:effectLst/>
              </a:rPr>
              <a:t>Nagyerőművek átlaga:  23,9 év</a:t>
            </a:r>
          </a:p>
        </p:txBody>
      </p:sp>
      <p:sp>
        <p:nvSpPr>
          <p:cNvPr id="310278" name="Text Box 13"/>
          <p:cNvSpPr txBox="1">
            <a:spLocks noChangeArrowheads="1"/>
          </p:cNvSpPr>
          <p:nvPr/>
        </p:nvSpPr>
        <p:spPr bwMode="auto">
          <a:xfrm>
            <a:off x="1043608" y="5733256"/>
            <a:ext cx="3816350" cy="380516"/>
          </a:xfrm>
          <a:prstGeom prst="rect">
            <a:avLst/>
          </a:prstGeom>
          <a:noFill/>
          <a:ln w="9525">
            <a:noFill/>
            <a:miter lim="800000"/>
            <a:headEnd/>
            <a:tailEnd/>
          </a:ln>
        </p:spPr>
        <p:txBody>
          <a:bodyPr lIns="87276" tIns="43638" rIns="87276" bIns="43638">
            <a:spAutoFit/>
          </a:bodyPr>
          <a:lstStyle/>
          <a:p>
            <a:pPr defTabSz="871538">
              <a:spcBef>
                <a:spcPct val="50000"/>
              </a:spcBef>
            </a:pPr>
            <a:r>
              <a:rPr lang="hu-HU" sz="1900" b="1" dirty="0">
                <a:solidFill>
                  <a:schemeClr val="accent2"/>
                </a:solidFill>
                <a:effectLst/>
              </a:rPr>
              <a:t>Kiserőművek átlaga:     10,3 év</a:t>
            </a:r>
          </a:p>
        </p:txBody>
      </p:sp>
      <p:sp>
        <p:nvSpPr>
          <p:cNvPr id="310279" name="Text Box 14"/>
          <p:cNvSpPr txBox="1">
            <a:spLocks noChangeArrowheads="1"/>
          </p:cNvSpPr>
          <p:nvPr/>
        </p:nvSpPr>
        <p:spPr bwMode="auto">
          <a:xfrm>
            <a:off x="4860032" y="5373216"/>
            <a:ext cx="3744913" cy="488238"/>
          </a:xfrm>
          <a:prstGeom prst="rect">
            <a:avLst/>
          </a:prstGeom>
          <a:noFill/>
          <a:ln w="9525">
            <a:noFill/>
            <a:miter lim="800000"/>
            <a:headEnd/>
            <a:tailEnd/>
          </a:ln>
        </p:spPr>
        <p:txBody>
          <a:bodyPr lIns="87276" tIns="43638" rIns="87276" bIns="43638">
            <a:spAutoFit/>
          </a:bodyPr>
          <a:lstStyle/>
          <a:p>
            <a:pPr algn="ctr" defTabSz="871538">
              <a:spcBef>
                <a:spcPct val="50000"/>
              </a:spcBef>
            </a:pPr>
            <a:r>
              <a:rPr lang="hu-HU" sz="2600" b="1" dirty="0">
                <a:solidFill>
                  <a:schemeClr val="accent3">
                    <a:lumMod val="40000"/>
                    <a:lumOff val="60000"/>
                  </a:schemeClr>
                </a:solidFill>
                <a:effectLst/>
              </a:rPr>
              <a:t>Erőműátlag: 22,1 év</a:t>
            </a:r>
            <a:endParaRPr lang="hu-HU" sz="2600" dirty="0">
              <a:solidFill>
                <a:schemeClr val="accent3">
                  <a:lumMod val="40000"/>
                  <a:lumOff val="60000"/>
                </a:schemeClr>
              </a:solidFill>
              <a:effectLst/>
            </a:endParaRPr>
          </a:p>
        </p:txBody>
      </p:sp>
      <p:sp>
        <p:nvSpPr>
          <p:cNvPr id="310280" name="Text Box 18"/>
          <p:cNvSpPr txBox="1">
            <a:spLocks noChangeArrowheads="1"/>
          </p:cNvSpPr>
          <p:nvPr/>
        </p:nvSpPr>
        <p:spPr bwMode="auto">
          <a:xfrm>
            <a:off x="6877050" y="6381750"/>
            <a:ext cx="2016125" cy="287338"/>
          </a:xfrm>
          <a:prstGeom prst="rect">
            <a:avLst/>
          </a:prstGeom>
          <a:noFill/>
          <a:ln w="9525" algn="ctr">
            <a:noFill/>
            <a:miter lim="800000"/>
            <a:headEnd/>
            <a:tailEnd/>
          </a:ln>
        </p:spPr>
        <p:txBody>
          <a:bodyPr lIns="80165" tIns="40083" rIns="80165" bIns="40083"/>
          <a:lstStyle/>
          <a:p>
            <a:pPr>
              <a:spcBef>
                <a:spcPct val="50000"/>
              </a:spcBef>
            </a:pPr>
            <a:r>
              <a:rPr lang="hu-HU" sz="1200" dirty="0">
                <a:solidFill>
                  <a:srgbClr val="FFFF00"/>
                </a:solidFill>
                <a:effectLst/>
              </a:rPr>
              <a:t>Forrás: Dr. Stróbl Alajos</a:t>
            </a:r>
            <a:endParaRPr lang="en-GB" sz="1200" dirty="0">
              <a:solidFill>
                <a:srgbClr val="FFFF00"/>
              </a:solidFill>
              <a:effectLst/>
            </a:endParaRPr>
          </a:p>
        </p:txBody>
      </p:sp>
      <p:pic>
        <p:nvPicPr>
          <p:cNvPr id="310281" name="Picture 5" descr="logokicsibb"/>
          <p:cNvPicPr>
            <a:picLocks noChangeAspect="1" noChangeArrowheads="1"/>
          </p:cNvPicPr>
          <p:nvPr/>
        </p:nvPicPr>
        <p:blipFill>
          <a:blip r:embed="rId3"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4" name="Picture 2"/>
          <p:cNvPicPr>
            <a:picLocks noChangeAspect="1" noChangeArrowheads="1"/>
          </p:cNvPicPr>
          <p:nvPr/>
        </p:nvPicPr>
        <p:blipFill>
          <a:blip r:embed="rId3" cstate="print"/>
          <a:srcRect/>
          <a:stretch>
            <a:fillRect/>
          </a:stretch>
        </p:blipFill>
        <p:spPr bwMode="auto">
          <a:xfrm>
            <a:off x="179512" y="1412776"/>
            <a:ext cx="5212804" cy="40394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72066" name="Rectangle 3"/>
          <p:cNvSpPr>
            <a:spLocks noChangeArrowheads="1"/>
          </p:cNvSpPr>
          <p:nvPr/>
        </p:nvSpPr>
        <p:spPr bwMode="auto">
          <a:xfrm>
            <a:off x="827088" y="0"/>
            <a:ext cx="8316912" cy="519113"/>
          </a:xfrm>
          <a:prstGeom prst="rect">
            <a:avLst/>
          </a:prstGeom>
          <a:noFill/>
          <a:ln w="9525">
            <a:noFill/>
            <a:miter lim="800000"/>
            <a:headEnd/>
            <a:tailEnd/>
          </a:ln>
        </p:spPr>
        <p:txBody>
          <a:bodyPr>
            <a:spAutoFit/>
          </a:bodyPr>
          <a:lstStyle/>
          <a:p>
            <a:r>
              <a:rPr lang="hu-HU" sz="2800" b="1">
                <a:solidFill>
                  <a:srgbClr val="FF6600"/>
                </a:solidFill>
                <a:effectLst/>
                <a:cs typeface="Arial" pitchFamily="34" charset="0"/>
              </a:rPr>
              <a:t>Miért is van szükség új erőművi forrásokra?</a:t>
            </a:r>
          </a:p>
        </p:txBody>
      </p:sp>
      <p:sp>
        <p:nvSpPr>
          <p:cNvPr id="472067" name="Text Box 4"/>
          <p:cNvSpPr txBox="1">
            <a:spLocks noChangeArrowheads="1"/>
          </p:cNvSpPr>
          <p:nvPr/>
        </p:nvSpPr>
        <p:spPr bwMode="auto">
          <a:xfrm>
            <a:off x="395536" y="836712"/>
            <a:ext cx="8569325" cy="525401"/>
          </a:xfrm>
          <a:prstGeom prst="rect">
            <a:avLst/>
          </a:prstGeom>
          <a:noFill/>
          <a:ln w="12700">
            <a:noFill/>
            <a:miter lim="800000"/>
            <a:headEnd/>
            <a:tailEnd/>
          </a:ln>
        </p:spPr>
        <p:txBody>
          <a:bodyPr lIns="90000" tIns="46800" rIns="90000" bIns="46800">
            <a:spAutoFit/>
          </a:bodyPr>
          <a:lstStyle/>
          <a:p>
            <a:pPr eaLnBrk="0" hangingPunct="0">
              <a:spcBef>
                <a:spcPct val="50000"/>
              </a:spcBef>
            </a:pPr>
            <a:r>
              <a:rPr lang="hu-HU" sz="2400" b="1" dirty="0">
                <a:solidFill>
                  <a:schemeClr val="accent3"/>
                </a:solidFill>
                <a:effectLst/>
                <a:cs typeface="Arial" pitchFamily="34" charset="0"/>
              </a:rPr>
              <a:t>Összes újonnan létesítendő erőmű 2025-ig 	+ </a:t>
            </a:r>
            <a:r>
              <a:rPr lang="hu-HU" sz="2800" b="1" dirty="0">
                <a:solidFill>
                  <a:schemeClr val="accent3"/>
                </a:solidFill>
                <a:effectLst/>
                <a:cs typeface="Arial" pitchFamily="34" charset="0"/>
              </a:rPr>
              <a:t>6000 MW</a:t>
            </a:r>
          </a:p>
        </p:txBody>
      </p:sp>
      <p:sp>
        <p:nvSpPr>
          <p:cNvPr id="472068" name="Rectangle 5"/>
          <p:cNvSpPr>
            <a:spLocks noChangeArrowheads="1"/>
          </p:cNvSpPr>
          <p:nvPr/>
        </p:nvSpPr>
        <p:spPr bwMode="auto">
          <a:xfrm>
            <a:off x="5364088" y="3284984"/>
            <a:ext cx="3600525" cy="1815882"/>
          </a:xfrm>
          <a:prstGeom prst="rect">
            <a:avLst/>
          </a:prstGeom>
          <a:noFill/>
          <a:ln w="9525">
            <a:noFill/>
            <a:miter lim="800000"/>
            <a:headEnd/>
            <a:tailEnd/>
          </a:ln>
        </p:spPr>
        <p:txBody>
          <a:bodyPr wrap="square">
            <a:spAutoFit/>
          </a:bodyPr>
          <a:lstStyle/>
          <a:p>
            <a:pPr marL="342900" indent="-342900"/>
            <a:r>
              <a:rPr lang="hu-HU" sz="1400" b="1" dirty="0">
                <a:solidFill>
                  <a:schemeClr val="tx1"/>
                </a:solidFill>
                <a:effectLst/>
                <a:cs typeface="Arial" pitchFamily="34" charset="0"/>
              </a:rPr>
              <a:t>Terhelésnövekedésből (~100 MW/a)</a:t>
            </a:r>
            <a:r>
              <a:rPr lang="hu-HU" sz="1400" b="1" dirty="0">
                <a:solidFill>
                  <a:srgbClr val="660066"/>
                </a:solidFill>
                <a:effectLst/>
                <a:cs typeface="Arial" pitchFamily="34" charset="0"/>
              </a:rPr>
              <a:t>	</a:t>
            </a:r>
            <a:r>
              <a:rPr lang="hu-HU" sz="1400" b="1" dirty="0">
                <a:solidFill>
                  <a:schemeClr val="accent2"/>
                </a:solidFill>
                <a:effectLst/>
                <a:cs typeface="Arial" pitchFamily="34" charset="0"/>
              </a:rPr>
              <a:t>+ 1500 MW</a:t>
            </a:r>
          </a:p>
          <a:p>
            <a:pPr marL="342900" indent="-342900"/>
            <a:endParaRPr lang="hu-HU" sz="1400" b="1" dirty="0">
              <a:solidFill>
                <a:schemeClr val="accent2"/>
              </a:solidFill>
              <a:effectLst/>
              <a:cs typeface="Arial" pitchFamily="34" charset="0"/>
            </a:endParaRPr>
          </a:p>
          <a:p>
            <a:pPr marL="342900" indent="-342900"/>
            <a:r>
              <a:rPr lang="hu-HU" sz="1400" b="1" dirty="0">
                <a:solidFill>
                  <a:schemeClr val="tx1"/>
                </a:solidFill>
                <a:effectLst/>
                <a:cs typeface="Arial" pitchFamily="34" charset="0"/>
              </a:rPr>
              <a:t>Erőmű-leállításokból (9000 </a:t>
            </a:r>
            <a:r>
              <a:rPr lang="hu-HU" sz="1400" b="1" dirty="0">
                <a:solidFill>
                  <a:schemeClr val="tx1"/>
                </a:solidFill>
                <a:effectLst/>
                <a:cs typeface="Arial" pitchFamily="34" charset="0"/>
                <a:sym typeface="Arial Narrow" pitchFamily="34" charset="0"/>
              </a:rPr>
              <a:t></a:t>
            </a:r>
            <a:r>
              <a:rPr lang="hu-HU" sz="1400" b="1" dirty="0">
                <a:solidFill>
                  <a:schemeClr val="tx1"/>
                </a:solidFill>
                <a:effectLst/>
                <a:cs typeface="Arial" pitchFamily="34" charset="0"/>
              </a:rPr>
              <a:t> 5000 MW)</a:t>
            </a:r>
            <a:r>
              <a:rPr lang="hu-HU" sz="1400" b="1" dirty="0">
                <a:solidFill>
                  <a:srgbClr val="660066"/>
                </a:solidFill>
                <a:effectLst/>
                <a:cs typeface="Arial" pitchFamily="34" charset="0"/>
              </a:rPr>
              <a:t>	</a:t>
            </a:r>
            <a:r>
              <a:rPr lang="hu-HU" sz="1400" b="1" dirty="0">
                <a:solidFill>
                  <a:schemeClr val="accent2"/>
                </a:solidFill>
                <a:effectLst/>
                <a:cs typeface="Arial" pitchFamily="34" charset="0"/>
              </a:rPr>
              <a:t>+ 4000 MW</a:t>
            </a:r>
          </a:p>
          <a:p>
            <a:pPr marL="342900" indent="-342900"/>
            <a:endParaRPr lang="hu-HU" sz="1400" b="1" dirty="0">
              <a:solidFill>
                <a:schemeClr val="accent2"/>
              </a:solidFill>
              <a:effectLst/>
              <a:cs typeface="Arial" pitchFamily="34" charset="0"/>
            </a:endParaRPr>
          </a:p>
          <a:p>
            <a:pPr marL="342900" indent="-342900"/>
            <a:r>
              <a:rPr lang="hu-HU" sz="1400" b="1" dirty="0">
                <a:solidFill>
                  <a:schemeClr val="tx1"/>
                </a:solidFill>
                <a:effectLst/>
                <a:cs typeface="Arial" pitchFamily="34" charset="0"/>
              </a:rPr>
              <a:t>Import-csökkenésből (500 </a:t>
            </a:r>
            <a:r>
              <a:rPr lang="hu-HU" sz="1400" b="1" dirty="0">
                <a:solidFill>
                  <a:schemeClr val="tx1"/>
                </a:solidFill>
                <a:effectLst/>
                <a:cs typeface="Arial" pitchFamily="34" charset="0"/>
                <a:sym typeface="Arial Narrow" pitchFamily="34" charset="0"/>
              </a:rPr>
              <a:t></a:t>
            </a:r>
            <a:r>
              <a:rPr lang="hu-HU" sz="1400" b="1" dirty="0">
                <a:solidFill>
                  <a:schemeClr val="tx1"/>
                </a:solidFill>
                <a:effectLst/>
                <a:cs typeface="Arial" pitchFamily="34" charset="0"/>
              </a:rPr>
              <a:t> 0 MW)</a:t>
            </a:r>
            <a:r>
              <a:rPr lang="hu-HU" sz="1400" b="1" dirty="0">
                <a:solidFill>
                  <a:srgbClr val="660066"/>
                </a:solidFill>
                <a:effectLst/>
                <a:cs typeface="Arial" pitchFamily="34" charset="0"/>
              </a:rPr>
              <a:t>	</a:t>
            </a:r>
            <a:r>
              <a:rPr lang="hu-HU" sz="1400" b="1" dirty="0">
                <a:solidFill>
                  <a:schemeClr val="accent2"/>
                </a:solidFill>
                <a:effectLst/>
                <a:cs typeface="Arial" pitchFamily="34" charset="0"/>
              </a:rPr>
              <a:t>+ 500 MW</a:t>
            </a:r>
          </a:p>
        </p:txBody>
      </p:sp>
      <p:sp>
        <p:nvSpPr>
          <p:cNvPr id="472069" name="Text Box 6"/>
          <p:cNvSpPr txBox="1">
            <a:spLocks noChangeArrowheads="1"/>
          </p:cNvSpPr>
          <p:nvPr/>
        </p:nvSpPr>
        <p:spPr bwMode="auto">
          <a:xfrm>
            <a:off x="5724128" y="1700213"/>
            <a:ext cx="3419872" cy="1069975"/>
          </a:xfrm>
          <a:prstGeom prst="rect">
            <a:avLst/>
          </a:prstGeom>
          <a:noFill/>
          <a:ln w="9525">
            <a:noFill/>
            <a:miter lim="800000"/>
            <a:headEnd/>
            <a:tailEnd/>
          </a:ln>
        </p:spPr>
        <p:txBody>
          <a:bodyPr wrap="square">
            <a:spAutoFit/>
          </a:bodyPr>
          <a:lstStyle/>
          <a:p>
            <a:pPr marL="342900" indent="-342900">
              <a:spcBef>
                <a:spcPct val="50000"/>
              </a:spcBef>
              <a:buFontTx/>
              <a:buAutoNum type="arabicPeriod"/>
            </a:pPr>
            <a:r>
              <a:rPr lang="hu-HU" sz="1600" b="1" dirty="0">
                <a:solidFill>
                  <a:schemeClr val="accent2"/>
                </a:solidFill>
                <a:effectLst/>
                <a:cs typeface="Arial" pitchFamily="34" charset="0"/>
              </a:rPr>
              <a:t>Igénynövekedés miatt…</a:t>
            </a:r>
          </a:p>
          <a:p>
            <a:pPr marL="342900" indent="-342900">
              <a:spcBef>
                <a:spcPct val="50000"/>
              </a:spcBef>
              <a:buFontTx/>
              <a:buAutoNum type="arabicPeriod"/>
            </a:pPr>
            <a:r>
              <a:rPr lang="hu-HU" sz="1600" b="1" dirty="0">
                <a:solidFill>
                  <a:schemeClr val="accent2"/>
                </a:solidFill>
                <a:effectLst/>
                <a:cs typeface="Arial" pitchFamily="34" charset="0"/>
              </a:rPr>
              <a:t>Pótlási igény miatt…</a:t>
            </a:r>
          </a:p>
          <a:p>
            <a:pPr marL="342900" indent="-342900">
              <a:spcBef>
                <a:spcPct val="50000"/>
              </a:spcBef>
              <a:buFontTx/>
              <a:buAutoNum type="arabicPeriod"/>
            </a:pPr>
            <a:r>
              <a:rPr lang="hu-HU" sz="1600" b="1" dirty="0">
                <a:solidFill>
                  <a:schemeClr val="accent2"/>
                </a:solidFill>
                <a:effectLst/>
                <a:cs typeface="Arial" pitchFamily="34" charset="0"/>
              </a:rPr>
              <a:t>Importcsökkenés miatt…</a:t>
            </a:r>
          </a:p>
        </p:txBody>
      </p:sp>
      <p:pic>
        <p:nvPicPr>
          <p:cNvPr id="472070" name="Picture 5" descr="logokicsibb"/>
          <p:cNvPicPr>
            <a:picLocks noChangeAspect="1" noChangeArrowheads="1"/>
          </p:cNvPicPr>
          <p:nvPr/>
        </p:nvPicPr>
        <p:blipFill>
          <a:blip r:embed="rId4"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3" name="Rectangle 2"/>
          <p:cNvSpPr>
            <a:spLocks noChangeArrowheads="1"/>
          </p:cNvSpPr>
          <p:nvPr/>
        </p:nvSpPr>
        <p:spPr bwMode="auto">
          <a:xfrm>
            <a:off x="323850" y="981075"/>
            <a:ext cx="8569325" cy="5178425"/>
          </a:xfrm>
          <a:prstGeom prst="rect">
            <a:avLst/>
          </a:prstGeom>
          <a:solidFill>
            <a:srgbClr val="990000">
              <a:alpha val="34000"/>
            </a:srgbClr>
          </a:solidFill>
          <a:ln w="9525">
            <a:solidFill>
              <a:srgbClr val="FF0000"/>
            </a:solidFill>
            <a:miter lim="800000"/>
            <a:headEnd/>
            <a:tailEnd/>
          </a:ln>
          <a:effectLst>
            <a:outerShdw blurRad="76200" dist="12700" dir="2700000" sy="-23000" kx="-800400" algn="bl" rotWithShape="0">
              <a:prstClr val="black">
                <a:alpha val="20000"/>
              </a:prstClr>
            </a:outerShdw>
          </a:effectLst>
          <a:scene3d>
            <a:camera prst="orthographicFront"/>
            <a:lightRig rig="threePt" dir="t"/>
          </a:scene3d>
          <a:sp3d>
            <a:bevelT w="139700" h="139700" prst="divot"/>
          </a:sp3d>
        </p:spPr>
        <p:txBody>
          <a:bodyPr>
            <a:spAutoFit/>
          </a:bodyPr>
          <a:lstStyle/>
          <a:p>
            <a:pPr marL="444500" indent="-444500" algn="ctr"/>
            <a:r>
              <a:rPr lang="hu-HU" sz="2400" b="1" dirty="0">
                <a:solidFill>
                  <a:schemeClr val="accent2"/>
                </a:solidFill>
                <a:effectLst/>
                <a:cs typeface="Arial" pitchFamily="34" charset="0"/>
              </a:rPr>
              <a:t>Szén:</a:t>
            </a:r>
          </a:p>
          <a:p>
            <a:pPr marL="444500" indent="-444500" algn="ctr"/>
            <a:r>
              <a:rPr lang="hu-HU" sz="2400" b="1" dirty="0">
                <a:solidFill>
                  <a:schemeClr val="accent2"/>
                </a:solidFill>
                <a:effectLst/>
                <a:cs typeface="Arial" pitchFamily="34" charset="0"/>
              </a:rPr>
              <a:t>  hazai lignitre, barna kőszénre és fekete kőszénre</a:t>
            </a:r>
          </a:p>
          <a:p>
            <a:pPr marL="444500" indent="-444500" algn="ctr"/>
            <a:endParaRPr lang="hu-HU" sz="2400" b="1" dirty="0">
              <a:solidFill>
                <a:schemeClr val="accent2"/>
              </a:solidFill>
              <a:effectLst/>
              <a:cs typeface="Arial" pitchFamily="34" charset="0"/>
            </a:endParaRPr>
          </a:p>
          <a:p>
            <a:pPr marL="444500" indent="-444500" algn="ctr"/>
            <a:r>
              <a:rPr lang="hu-HU" sz="2400" b="1" dirty="0">
                <a:solidFill>
                  <a:schemeClr val="accent2"/>
                </a:solidFill>
                <a:effectLst/>
                <a:cs typeface="Arial" pitchFamily="34" charset="0"/>
              </a:rPr>
              <a:t>Atom </a:t>
            </a:r>
          </a:p>
          <a:p>
            <a:pPr marL="444500" indent="-444500" algn="ctr"/>
            <a:r>
              <a:rPr lang="hu-HU" sz="2400" b="1" dirty="0">
                <a:solidFill>
                  <a:schemeClr val="accent2"/>
                </a:solidFill>
                <a:effectLst/>
                <a:cs typeface="Arial" pitchFamily="34" charset="0"/>
              </a:rPr>
              <a:t>a Paksi Atomerőmű bővítése (1000-1600 MW-os blokkok), kapacitásnövelés és üzemidő-hosszabbítás</a:t>
            </a:r>
          </a:p>
          <a:p>
            <a:pPr marL="444500" indent="-444500" algn="just"/>
            <a:endParaRPr lang="hu-HU" sz="1200" b="1" dirty="0">
              <a:solidFill>
                <a:schemeClr val="tx1"/>
              </a:solidFill>
              <a:effectLst/>
              <a:cs typeface="Arial" pitchFamily="34" charset="0"/>
            </a:endParaRPr>
          </a:p>
          <a:p>
            <a:pPr marL="444500" indent="-444500" algn="ctr"/>
            <a:r>
              <a:rPr lang="hu-HU" sz="1800" b="1" dirty="0">
                <a:solidFill>
                  <a:srgbClr val="00CC00"/>
                </a:solidFill>
                <a:effectLst/>
                <a:cs typeface="Arial" pitchFamily="34" charset="0"/>
              </a:rPr>
              <a:t>Megújuló forrás</a:t>
            </a:r>
          </a:p>
          <a:p>
            <a:pPr marL="444500" indent="-444500" algn="ctr"/>
            <a:r>
              <a:rPr lang="hu-HU" sz="1800" b="1" dirty="0">
                <a:solidFill>
                  <a:srgbClr val="00CC00"/>
                </a:solidFill>
                <a:effectLst/>
                <a:cs typeface="Arial" pitchFamily="34" charset="0"/>
              </a:rPr>
              <a:t>szilárd biomassza, biogáz, szél, nap, </a:t>
            </a:r>
            <a:r>
              <a:rPr lang="hu-HU" sz="2400" b="1" dirty="0">
                <a:solidFill>
                  <a:schemeClr val="accent2"/>
                </a:solidFill>
                <a:effectLst/>
                <a:cs typeface="Arial" pitchFamily="34" charset="0"/>
              </a:rPr>
              <a:t>víz</a:t>
            </a:r>
            <a:r>
              <a:rPr lang="hu-HU" sz="1800" b="1" dirty="0">
                <a:solidFill>
                  <a:srgbClr val="00CC00"/>
                </a:solidFill>
                <a:effectLst/>
                <a:cs typeface="Arial" pitchFamily="34" charset="0"/>
              </a:rPr>
              <a:t>, hulladék és geotermikus energia</a:t>
            </a:r>
          </a:p>
          <a:p>
            <a:pPr marL="444500" indent="-444500" algn="ctr"/>
            <a:endParaRPr lang="hu-HU" sz="1800" b="1" dirty="0">
              <a:solidFill>
                <a:schemeClr val="tx1"/>
              </a:solidFill>
              <a:effectLst/>
              <a:cs typeface="Arial" pitchFamily="34" charset="0"/>
            </a:endParaRPr>
          </a:p>
          <a:p>
            <a:pPr marL="444500" indent="-444500" algn="ctr"/>
            <a:r>
              <a:rPr lang="hu-HU" sz="1800" b="1" dirty="0">
                <a:solidFill>
                  <a:schemeClr val="tx1"/>
                </a:solidFill>
                <a:effectLst/>
                <a:cs typeface="Arial" pitchFamily="34" charset="0"/>
              </a:rPr>
              <a:t>Gáz</a:t>
            </a:r>
          </a:p>
          <a:p>
            <a:pPr marL="444500" indent="-444500" algn="ctr"/>
            <a:r>
              <a:rPr lang="hu-HU" sz="1800" b="1" dirty="0">
                <a:solidFill>
                  <a:schemeClr val="tx1"/>
                </a:solidFill>
                <a:effectLst/>
                <a:cs typeface="Arial" pitchFamily="34" charset="0"/>
              </a:rPr>
              <a:t>  </a:t>
            </a:r>
            <a:r>
              <a:rPr lang="hu-HU" sz="1800" b="1" dirty="0" err="1">
                <a:solidFill>
                  <a:schemeClr val="tx1"/>
                </a:solidFill>
                <a:effectLst/>
                <a:cs typeface="Arial" pitchFamily="34" charset="0"/>
              </a:rPr>
              <a:t>kondezációsak</a:t>
            </a:r>
            <a:r>
              <a:rPr lang="hu-HU" sz="1800" b="1" dirty="0">
                <a:solidFill>
                  <a:schemeClr val="tx1"/>
                </a:solidFill>
                <a:effectLst/>
                <a:cs typeface="Arial" pitchFamily="34" charset="0"/>
              </a:rPr>
              <a:t>, 420-460 MW-os blokkok </a:t>
            </a:r>
          </a:p>
          <a:p>
            <a:pPr marL="444500" indent="-444500" algn="ctr"/>
            <a:r>
              <a:rPr lang="hu-HU" sz="1800" b="1" dirty="0">
                <a:solidFill>
                  <a:schemeClr val="tx1"/>
                </a:solidFill>
                <a:effectLst/>
                <a:cs typeface="Arial" pitchFamily="34" charset="0"/>
              </a:rPr>
              <a:t>       (pl. Százhalombatta, Gönyű, Tiszaújváros), kis kapcsolt  berendezések</a:t>
            </a:r>
          </a:p>
          <a:p>
            <a:pPr marL="444500" indent="-444500" algn="just"/>
            <a:endParaRPr lang="hu-HU" sz="1400" b="1" dirty="0">
              <a:solidFill>
                <a:schemeClr val="tx1"/>
              </a:solidFill>
              <a:effectLst/>
              <a:cs typeface="Arial" pitchFamily="34" charset="0"/>
            </a:endParaRPr>
          </a:p>
          <a:p>
            <a:pPr marL="444500" indent="-444500" algn="ctr"/>
            <a:r>
              <a:rPr lang="hu-HU" sz="1800" b="1" dirty="0">
                <a:solidFill>
                  <a:schemeClr val="tx1"/>
                </a:solidFill>
                <a:effectLst/>
                <a:cs typeface="Arial" pitchFamily="34" charset="0"/>
              </a:rPr>
              <a:t>Olaj</a:t>
            </a:r>
          </a:p>
          <a:p>
            <a:pPr marL="444500" indent="-444500" algn="ctr"/>
            <a:r>
              <a:rPr lang="hu-HU" sz="1800" b="1" dirty="0">
                <a:solidFill>
                  <a:schemeClr val="tx1"/>
                </a:solidFill>
                <a:effectLst/>
                <a:cs typeface="Arial" pitchFamily="34" charset="0"/>
              </a:rPr>
              <a:t>  csak tartalékként a nyílt ciklusú gázturbinákhoz</a:t>
            </a:r>
          </a:p>
          <a:p>
            <a:pPr marL="444500" indent="-444500" algn="just"/>
            <a:endParaRPr lang="hu-HU" sz="1400" b="1" dirty="0">
              <a:solidFill>
                <a:schemeClr val="tx1"/>
              </a:solidFill>
              <a:effectLst/>
              <a:cs typeface="Arial" pitchFamily="34" charset="0"/>
            </a:endParaRPr>
          </a:p>
        </p:txBody>
      </p:sp>
      <p:sp>
        <p:nvSpPr>
          <p:cNvPr id="474114" name="Rectangle 3"/>
          <p:cNvSpPr>
            <a:spLocks noChangeArrowheads="1"/>
          </p:cNvSpPr>
          <p:nvPr/>
        </p:nvSpPr>
        <p:spPr bwMode="auto">
          <a:xfrm>
            <a:off x="755576" y="0"/>
            <a:ext cx="7200974" cy="584775"/>
          </a:xfrm>
          <a:prstGeom prst="rect">
            <a:avLst/>
          </a:prstGeom>
          <a:noFill/>
          <a:ln w="9525">
            <a:noFill/>
            <a:miter lim="800000"/>
            <a:headEnd/>
            <a:tailEnd/>
          </a:ln>
        </p:spPr>
        <p:txBody>
          <a:bodyPr wrap="square">
            <a:spAutoFit/>
          </a:bodyPr>
          <a:lstStyle/>
          <a:p>
            <a:r>
              <a:rPr lang="hu-HU" b="1" dirty="0">
                <a:solidFill>
                  <a:srgbClr val="FF6600"/>
                </a:solidFill>
                <a:effectLst/>
                <a:cs typeface="Arial" pitchFamily="34" charset="0"/>
              </a:rPr>
              <a:t>Új erőmű építési lehetőségek</a:t>
            </a:r>
          </a:p>
        </p:txBody>
      </p:sp>
      <p:pic>
        <p:nvPicPr>
          <p:cNvPr id="474115" name="Picture 5" descr="logokicsibb"/>
          <p:cNvPicPr>
            <a:picLocks noChangeAspect="1" noChangeArrowheads="1"/>
          </p:cNvPicPr>
          <p:nvPr/>
        </p:nvPicPr>
        <p:blipFill>
          <a:blip r:embed="rId3"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a:xfrm>
            <a:off x="3387725" y="476250"/>
            <a:ext cx="5756275" cy="730250"/>
          </a:xfrm>
        </p:spPr>
        <p:txBody>
          <a:bodyPr/>
          <a:lstStyle/>
          <a:p>
            <a:pPr fontAlgn="auto">
              <a:spcAft>
                <a:spcPts val="0"/>
              </a:spcAft>
              <a:defRPr/>
            </a:pPr>
            <a:r>
              <a:rPr lang="hu-HU" b="1" dirty="0">
                <a:solidFill>
                  <a:srgbClr val="FF6600"/>
                </a:solidFill>
              </a:rPr>
              <a:t>Bányajáradék</a:t>
            </a:r>
          </a:p>
        </p:txBody>
      </p:sp>
      <p:graphicFrame>
        <p:nvGraphicFramePr>
          <p:cNvPr id="170111" name="Group 127"/>
          <p:cNvGraphicFramePr>
            <a:graphicFrameLocks noGrp="1"/>
          </p:cNvGraphicFramePr>
          <p:nvPr>
            <p:ph type="tbl" idx="4294967295"/>
          </p:nvPr>
        </p:nvGraphicFramePr>
        <p:xfrm>
          <a:off x="0" y="1557338"/>
          <a:ext cx="8061325" cy="2062796"/>
        </p:xfrm>
        <a:graphic>
          <a:graphicData uri="http://schemas.openxmlformats.org/drawingml/2006/table">
            <a:tbl>
              <a:tblPr firstRow="1" firstCol="1">
                <a:tableStyleId>{284E427A-3D55-4303-BF80-6455036E1DE7}</a:tableStyleId>
              </a:tblPr>
              <a:tblGrid>
                <a:gridCol w="4013200"/>
                <a:gridCol w="809625"/>
                <a:gridCol w="809625"/>
                <a:gridCol w="808037"/>
                <a:gridCol w="811213"/>
                <a:gridCol w="809625"/>
              </a:tblGrid>
              <a:tr h="4524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600" u="none" strike="noStrike" cap="none" normalizeH="0" baseline="0" dirty="0" smtClean="0">
                          <a:ln>
                            <a:noFill/>
                          </a:ln>
                          <a:effectLst/>
                          <a:latin typeface="Arial" pitchFamily="34" charset="0"/>
                          <a:cs typeface="Arial" pitchFamily="34" charset="0"/>
                        </a:rPr>
                        <a:t> </a:t>
                      </a:r>
                      <a:endParaRPr kumimoji="0" lang="hu-HU" sz="16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7" marB="46037" anchor="b"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600" u="none" strike="noStrike" cap="none" normalizeH="0" baseline="0" smtClean="0">
                          <a:ln>
                            <a:noFill/>
                          </a:ln>
                          <a:effectLst/>
                          <a:latin typeface="Arial" pitchFamily="34" charset="0"/>
                          <a:cs typeface="Arial" pitchFamily="34" charset="0"/>
                        </a:rPr>
                        <a:t>2005</a:t>
                      </a:r>
                      <a:endParaRPr kumimoji="0" lang="hu-HU" sz="1600" b="0" i="0" u="none" strike="noStrike" cap="none" normalizeH="0" baseline="0" smtClean="0">
                        <a:ln>
                          <a:noFill/>
                        </a:ln>
                        <a:solidFill>
                          <a:schemeClr val="tx1"/>
                        </a:solidFill>
                        <a:effectLst/>
                        <a:latin typeface="Arial" pitchFamily="34" charset="0"/>
                        <a:cs typeface="Arial" pitchFamily="34" charset="0"/>
                      </a:endParaRPr>
                    </a:p>
                  </a:txBody>
                  <a:tcPr marL="92075" marR="92075" marT="46037" marB="46037" anchor="b"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600" u="none" strike="noStrike" cap="none" normalizeH="0" baseline="0" smtClean="0">
                          <a:ln>
                            <a:noFill/>
                          </a:ln>
                          <a:effectLst/>
                          <a:latin typeface="Arial" pitchFamily="34" charset="0"/>
                          <a:cs typeface="Arial" pitchFamily="34" charset="0"/>
                        </a:rPr>
                        <a:t>2006</a:t>
                      </a:r>
                      <a:endParaRPr kumimoji="0" lang="hu-HU" sz="1600" b="0" i="0" u="none" strike="noStrike" cap="none" normalizeH="0" baseline="0" smtClean="0">
                        <a:ln>
                          <a:noFill/>
                        </a:ln>
                        <a:solidFill>
                          <a:schemeClr val="tx1"/>
                        </a:solidFill>
                        <a:effectLst/>
                        <a:latin typeface="Arial" pitchFamily="34" charset="0"/>
                        <a:cs typeface="Arial" pitchFamily="34" charset="0"/>
                      </a:endParaRPr>
                    </a:p>
                  </a:txBody>
                  <a:tcPr marL="92075" marR="92075" marT="46037" marB="46037" anchor="b"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600" u="none" strike="noStrike" cap="none" normalizeH="0" baseline="0" smtClean="0">
                          <a:ln>
                            <a:noFill/>
                          </a:ln>
                          <a:effectLst/>
                          <a:latin typeface="Arial" pitchFamily="34" charset="0"/>
                          <a:cs typeface="Arial" pitchFamily="34" charset="0"/>
                        </a:rPr>
                        <a:t>2007</a:t>
                      </a:r>
                      <a:endParaRPr kumimoji="0" lang="hu-HU" sz="1600" b="0" i="0" u="none" strike="noStrike" cap="none" normalizeH="0" baseline="0" smtClean="0">
                        <a:ln>
                          <a:noFill/>
                        </a:ln>
                        <a:solidFill>
                          <a:schemeClr val="tx1"/>
                        </a:solidFill>
                        <a:effectLst/>
                        <a:latin typeface="Arial" pitchFamily="34" charset="0"/>
                        <a:cs typeface="Arial" pitchFamily="34" charset="0"/>
                      </a:endParaRPr>
                    </a:p>
                  </a:txBody>
                  <a:tcPr marL="92075" marR="92075" marT="46037" marB="46037" anchor="b"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600" u="none" strike="noStrike" cap="none" normalizeH="0" baseline="0" smtClean="0">
                          <a:ln>
                            <a:noFill/>
                          </a:ln>
                          <a:effectLst/>
                          <a:latin typeface="Arial" pitchFamily="34" charset="0"/>
                          <a:cs typeface="Arial" pitchFamily="34" charset="0"/>
                        </a:rPr>
                        <a:t>2008</a:t>
                      </a:r>
                      <a:endParaRPr kumimoji="0" lang="hu-HU" sz="1600" b="0" i="0" u="none" strike="noStrike" cap="none" normalizeH="0" baseline="0" smtClean="0">
                        <a:ln>
                          <a:noFill/>
                        </a:ln>
                        <a:solidFill>
                          <a:schemeClr val="tx1"/>
                        </a:solidFill>
                        <a:effectLst/>
                        <a:latin typeface="Arial" pitchFamily="34" charset="0"/>
                        <a:cs typeface="Arial" pitchFamily="34" charset="0"/>
                      </a:endParaRPr>
                    </a:p>
                  </a:txBody>
                  <a:tcPr marL="92075" marR="92075" marT="46037" marB="46037"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600" u="none" strike="noStrike" cap="none" normalizeH="0" baseline="0" smtClean="0">
                          <a:ln>
                            <a:noFill/>
                          </a:ln>
                          <a:effectLst/>
                          <a:latin typeface="Arial" pitchFamily="34" charset="0"/>
                          <a:cs typeface="Arial" pitchFamily="34" charset="0"/>
                        </a:rPr>
                        <a:t>2009</a:t>
                      </a:r>
                      <a:endParaRPr kumimoji="0" lang="hu-HU" sz="1600" b="0" i="0" u="none" strike="noStrike" cap="none" normalizeH="0" baseline="0" smtClean="0">
                        <a:ln>
                          <a:noFill/>
                        </a:ln>
                        <a:solidFill>
                          <a:schemeClr val="tx1"/>
                        </a:solidFill>
                        <a:effectLst/>
                        <a:latin typeface="Arial" pitchFamily="34" charset="0"/>
                        <a:cs typeface="Arial" pitchFamily="34" charset="0"/>
                      </a:endParaRPr>
                    </a:p>
                  </a:txBody>
                  <a:tcPr marL="92075" marR="92075" marT="46037" marB="46037" anchor="b" horzOverflow="overflow"/>
                </a:tc>
              </a:tr>
              <a:tr h="450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u="none" strike="noStrike" cap="none" normalizeH="0" baseline="0" dirty="0" smtClean="0">
                          <a:ln>
                            <a:noFill/>
                          </a:ln>
                          <a:effectLst/>
                          <a:latin typeface="Arial" pitchFamily="34" charset="0"/>
                          <a:cs typeface="Arial" pitchFamily="34" charset="0"/>
                        </a:rPr>
                        <a:t>Befizetett bányajáradék (milliárd Ft)</a:t>
                      </a:r>
                      <a:endParaRPr kumimoji="0" lang="hu-HU" sz="16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7" marB="46037" anchor="b"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600" u="none" strike="noStrike" cap="none" normalizeH="0" baseline="0" smtClean="0">
                          <a:ln>
                            <a:noFill/>
                          </a:ln>
                          <a:effectLst/>
                          <a:latin typeface="Arial" pitchFamily="34" charset="0"/>
                          <a:cs typeface="Arial" pitchFamily="34" charset="0"/>
                        </a:rPr>
                        <a:t>132,5</a:t>
                      </a:r>
                      <a:endParaRPr kumimoji="0" lang="hu-HU" sz="1600" b="0" i="0" u="none" strike="noStrike" cap="none" normalizeH="0" baseline="0" smtClean="0">
                        <a:ln>
                          <a:noFill/>
                        </a:ln>
                        <a:solidFill>
                          <a:schemeClr val="tx1"/>
                        </a:solidFill>
                        <a:effectLst/>
                        <a:latin typeface="Arial" pitchFamily="34" charset="0"/>
                        <a:cs typeface="Arial" pitchFamily="34" charset="0"/>
                      </a:endParaRPr>
                    </a:p>
                  </a:txBody>
                  <a:tcPr marL="92075" marR="92075" marT="46037" marB="46037" anchor="b"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600" u="none" strike="noStrike" cap="none" normalizeH="0" baseline="0" smtClean="0">
                          <a:ln>
                            <a:noFill/>
                          </a:ln>
                          <a:effectLst/>
                          <a:latin typeface="Arial" pitchFamily="34" charset="0"/>
                          <a:cs typeface="Arial" pitchFamily="34" charset="0"/>
                        </a:rPr>
                        <a:t>120,2</a:t>
                      </a:r>
                      <a:endParaRPr kumimoji="0" lang="hu-HU" sz="1600" b="0" i="0" u="none" strike="noStrike" cap="none" normalizeH="0" baseline="0" smtClean="0">
                        <a:ln>
                          <a:noFill/>
                        </a:ln>
                        <a:solidFill>
                          <a:schemeClr val="tx1"/>
                        </a:solidFill>
                        <a:effectLst/>
                        <a:latin typeface="Arial" pitchFamily="34" charset="0"/>
                        <a:cs typeface="Arial" pitchFamily="34" charset="0"/>
                      </a:endParaRPr>
                    </a:p>
                  </a:txBody>
                  <a:tcPr marL="92075" marR="92075" marT="46037" marB="46037" anchor="b"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600" u="none" strike="noStrike" cap="none" normalizeH="0" baseline="0" smtClean="0">
                          <a:ln>
                            <a:noFill/>
                          </a:ln>
                          <a:effectLst/>
                          <a:latin typeface="Arial" pitchFamily="34" charset="0"/>
                          <a:cs typeface="Arial" pitchFamily="34" charset="0"/>
                        </a:rPr>
                        <a:t>100,3</a:t>
                      </a:r>
                      <a:endParaRPr kumimoji="0" lang="hu-HU" sz="1600" b="0" i="0" u="none" strike="noStrike" cap="none" normalizeH="0" baseline="0" smtClean="0">
                        <a:ln>
                          <a:noFill/>
                        </a:ln>
                        <a:solidFill>
                          <a:schemeClr val="tx1"/>
                        </a:solidFill>
                        <a:effectLst/>
                        <a:latin typeface="Arial" pitchFamily="34" charset="0"/>
                        <a:cs typeface="Arial" pitchFamily="34" charset="0"/>
                      </a:endParaRPr>
                    </a:p>
                  </a:txBody>
                  <a:tcPr marL="92075" marR="92075" marT="46037" marB="46037" anchor="b"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600" u="none" strike="noStrike" cap="none" normalizeH="0" baseline="0" smtClean="0">
                          <a:ln>
                            <a:noFill/>
                          </a:ln>
                          <a:effectLst/>
                          <a:latin typeface="Arial" pitchFamily="34" charset="0"/>
                          <a:cs typeface="Arial" pitchFamily="34" charset="0"/>
                        </a:rPr>
                        <a:t>116,8</a:t>
                      </a:r>
                      <a:endParaRPr kumimoji="0" lang="hu-HU" sz="1600" b="0" i="0" u="none" strike="noStrike" cap="none" normalizeH="0" baseline="0" smtClean="0">
                        <a:ln>
                          <a:noFill/>
                        </a:ln>
                        <a:solidFill>
                          <a:schemeClr val="tx1"/>
                        </a:solidFill>
                        <a:effectLst/>
                        <a:latin typeface="Arial" pitchFamily="34" charset="0"/>
                        <a:cs typeface="Arial" pitchFamily="34" charset="0"/>
                      </a:endParaRPr>
                    </a:p>
                  </a:txBody>
                  <a:tcPr marL="92075" marR="92075" marT="46037" marB="46037"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600" u="none" strike="noStrike" cap="none" normalizeH="0" baseline="0" dirty="0" smtClean="0">
                          <a:ln>
                            <a:noFill/>
                          </a:ln>
                          <a:effectLst/>
                          <a:latin typeface="Arial" pitchFamily="34" charset="0"/>
                          <a:cs typeface="Arial" pitchFamily="34" charset="0"/>
                        </a:rPr>
                        <a:t>83,0</a:t>
                      </a:r>
                      <a:endParaRPr kumimoji="0" lang="hu-HU" sz="16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7" marB="46037" anchor="b" horzOverflow="overflow"/>
                </a:tc>
              </a:tr>
              <a:tr h="488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u="none" strike="noStrike" cap="none" normalizeH="0" baseline="0" smtClean="0">
                          <a:ln>
                            <a:noFill/>
                          </a:ln>
                          <a:effectLst/>
                          <a:latin typeface="Arial" pitchFamily="34" charset="0"/>
                          <a:cs typeface="Arial" pitchFamily="34" charset="0"/>
                        </a:rPr>
                        <a:t>Bányajáradék önbevallásra kötelezett vállalkozások (db)</a:t>
                      </a:r>
                      <a:endParaRPr kumimoji="0" lang="hu-HU" sz="1600" b="0" i="0" u="none" strike="noStrike" cap="none" normalizeH="0" baseline="0" smtClean="0">
                        <a:ln>
                          <a:noFill/>
                        </a:ln>
                        <a:solidFill>
                          <a:schemeClr val="tx1"/>
                        </a:solidFill>
                        <a:effectLst/>
                        <a:latin typeface="Arial" pitchFamily="34" charset="0"/>
                        <a:cs typeface="Arial" pitchFamily="34" charset="0"/>
                      </a:endParaRPr>
                    </a:p>
                  </a:txBody>
                  <a:tcPr marL="92075" marR="92075" marT="46037" marB="46037" anchor="b"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600" u="none" strike="noStrike" cap="none" normalizeH="0" baseline="0" smtClean="0">
                          <a:ln>
                            <a:noFill/>
                          </a:ln>
                          <a:effectLst/>
                          <a:latin typeface="Arial" pitchFamily="34" charset="0"/>
                          <a:cs typeface="Arial" pitchFamily="34" charset="0"/>
                        </a:rPr>
                        <a:t>865,0</a:t>
                      </a:r>
                      <a:endParaRPr kumimoji="0" lang="hu-HU" sz="1600" b="0" i="0" u="none" strike="noStrike" cap="none" normalizeH="0" baseline="0" smtClean="0">
                        <a:ln>
                          <a:noFill/>
                        </a:ln>
                        <a:solidFill>
                          <a:schemeClr val="tx1"/>
                        </a:solidFill>
                        <a:effectLst/>
                        <a:latin typeface="Arial" pitchFamily="34" charset="0"/>
                        <a:cs typeface="Arial" pitchFamily="34" charset="0"/>
                      </a:endParaRPr>
                    </a:p>
                  </a:txBody>
                  <a:tcPr marL="92075" marR="92075" marT="46037" marB="46037" anchor="b"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600" u="none" strike="noStrike" cap="none" normalizeH="0" baseline="0" smtClean="0">
                          <a:ln>
                            <a:noFill/>
                          </a:ln>
                          <a:effectLst/>
                          <a:latin typeface="Arial" pitchFamily="34" charset="0"/>
                          <a:cs typeface="Arial" pitchFamily="34" charset="0"/>
                        </a:rPr>
                        <a:t>875,0</a:t>
                      </a:r>
                      <a:endParaRPr kumimoji="0" lang="hu-HU" sz="1600" b="0" i="0" u="none" strike="noStrike" cap="none" normalizeH="0" baseline="0" smtClean="0">
                        <a:ln>
                          <a:noFill/>
                        </a:ln>
                        <a:solidFill>
                          <a:schemeClr val="tx1"/>
                        </a:solidFill>
                        <a:effectLst/>
                        <a:latin typeface="Arial" pitchFamily="34" charset="0"/>
                        <a:cs typeface="Arial" pitchFamily="34" charset="0"/>
                      </a:endParaRPr>
                    </a:p>
                  </a:txBody>
                  <a:tcPr marL="92075" marR="92075" marT="46037" marB="46037" anchor="b"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600" u="none" strike="noStrike" cap="none" normalizeH="0" baseline="0" smtClean="0">
                          <a:ln>
                            <a:noFill/>
                          </a:ln>
                          <a:effectLst/>
                          <a:latin typeface="Arial" pitchFamily="34" charset="0"/>
                          <a:cs typeface="Arial" pitchFamily="34" charset="0"/>
                        </a:rPr>
                        <a:t>868,0</a:t>
                      </a:r>
                      <a:endParaRPr kumimoji="0" lang="hu-HU" sz="1600" b="0" i="0" u="none" strike="noStrike" cap="none" normalizeH="0" baseline="0" smtClean="0">
                        <a:ln>
                          <a:noFill/>
                        </a:ln>
                        <a:solidFill>
                          <a:schemeClr val="tx1"/>
                        </a:solidFill>
                        <a:effectLst/>
                        <a:latin typeface="Arial" pitchFamily="34" charset="0"/>
                        <a:cs typeface="Arial" pitchFamily="34" charset="0"/>
                      </a:endParaRPr>
                    </a:p>
                  </a:txBody>
                  <a:tcPr marL="92075" marR="92075" marT="46037" marB="46037" anchor="b"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600" u="none" strike="noStrike" cap="none" normalizeH="0" baseline="0" smtClean="0">
                          <a:ln>
                            <a:noFill/>
                          </a:ln>
                          <a:effectLst/>
                          <a:latin typeface="Arial" pitchFamily="34" charset="0"/>
                          <a:cs typeface="Arial" pitchFamily="34" charset="0"/>
                        </a:rPr>
                        <a:t>879,0</a:t>
                      </a:r>
                      <a:endParaRPr kumimoji="0" lang="hu-HU" sz="1600" b="0" i="0" u="none" strike="noStrike" cap="none" normalizeH="0" baseline="0" smtClean="0">
                        <a:ln>
                          <a:noFill/>
                        </a:ln>
                        <a:solidFill>
                          <a:schemeClr val="tx1"/>
                        </a:solidFill>
                        <a:effectLst/>
                        <a:latin typeface="Arial" pitchFamily="34" charset="0"/>
                        <a:cs typeface="Arial" pitchFamily="34" charset="0"/>
                      </a:endParaRPr>
                    </a:p>
                  </a:txBody>
                  <a:tcPr marL="92075" marR="92075" marT="46037" marB="46037"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600" u="none" strike="noStrike" cap="none" normalizeH="0" baseline="0" smtClean="0">
                          <a:ln>
                            <a:noFill/>
                          </a:ln>
                          <a:effectLst/>
                          <a:latin typeface="Arial" pitchFamily="34" charset="0"/>
                          <a:cs typeface="Arial" pitchFamily="34" charset="0"/>
                        </a:rPr>
                        <a:t>711,0</a:t>
                      </a:r>
                      <a:endParaRPr kumimoji="0" lang="hu-HU" sz="1600" b="0" i="0" u="none" strike="noStrike" cap="none" normalizeH="0" baseline="0" smtClean="0">
                        <a:ln>
                          <a:noFill/>
                        </a:ln>
                        <a:solidFill>
                          <a:schemeClr val="tx1"/>
                        </a:solidFill>
                        <a:effectLst/>
                        <a:latin typeface="Arial" pitchFamily="34" charset="0"/>
                        <a:cs typeface="Arial" pitchFamily="34" charset="0"/>
                      </a:endParaRPr>
                    </a:p>
                  </a:txBody>
                  <a:tcPr marL="92075" marR="92075" marT="46037" marB="46037" anchor="b" horzOverflow="overflow"/>
                </a:tc>
              </a:tr>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u="none" strike="noStrike" cap="none" normalizeH="0" baseline="0" smtClean="0">
                          <a:ln>
                            <a:noFill/>
                          </a:ln>
                          <a:effectLst/>
                          <a:latin typeface="Arial" pitchFamily="34" charset="0"/>
                          <a:cs typeface="Arial" pitchFamily="34" charset="0"/>
                        </a:rPr>
                        <a:t>Bányajáradékot fizető vállalkozások (db)</a:t>
                      </a:r>
                      <a:endParaRPr kumimoji="0" lang="hu-HU" sz="1600" b="0" i="0" u="none" strike="noStrike" cap="none" normalizeH="0" baseline="0" smtClean="0">
                        <a:ln>
                          <a:noFill/>
                        </a:ln>
                        <a:solidFill>
                          <a:schemeClr val="tx1"/>
                        </a:solidFill>
                        <a:effectLst/>
                        <a:latin typeface="Arial" pitchFamily="34" charset="0"/>
                        <a:cs typeface="Arial" pitchFamily="34" charset="0"/>
                      </a:endParaRPr>
                    </a:p>
                  </a:txBody>
                  <a:tcPr marL="92075" marR="92075" marT="46037" marB="46037" anchor="b"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600" u="none" strike="noStrike" cap="none" normalizeH="0" baseline="0" smtClean="0">
                          <a:ln>
                            <a:noFill/>
                          </a:ln>
                          <a:effectLst/>
                          <a:latin typeface="Arial" pitchFamily="34" charset="0"/>
                          <a:cs typeface="Arial" pitchFamily="34" charset="0"/>
                        </a:rPr>
                        <a:t>600,0</a:t>
                      </a:r>
                      <a:endParaRPr kumimoji="0" lang="hu-HU" sz="1600" b="0" i="0" u="none" strike="noStrike" cap="none" normalizeH="0" baseline="0" smtClean="0">
                        <a:ln>
                          <a:noFill/>
                        </a:ln>
                        <a:solidFill>
                          <a:schemeClr val="tx1"/>
                        </a:solidFill>
                        <a:effectLst/>
                        <a:latin typeface="Arial" pitchFamily="34" charset="0"/>
                        <a:cs typeface="Arial" pitchFamily="34" charset="0"/>
                      </a:endParaRPr>
                    </a:p>
                  </a:txBody>
                  <a:tcPr marL="92075" marR="92075" marT="46037" marB="46037" anchor="b"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600" u="none" strike="noStrike" cap="none" normalizeH="0" baseline="0" smtClean="0">
                          <a:ln>
                            <a:noFill/>
                          </a:ln>
                          <a:effectLst/>
                          <a:latin typeface="Arial" pitchFamily="34" charset="0"/>
                          <a:cs typeface="Arial" pitchFamily="34" charset="0"/>
                        </a:rPr>
                        <a:t>614,0</a:t>
                      </a:r>
                      <a:endParaRPr kumimoji="0" lang="hu-HU" sz="1600" b="0" i="0" u="none" strike="noStrike" cap="none" normalizeH="0" baseline="0" smtClean="0">
                        <a:ln>
                          <a:noFill/>
                        </a:ln>
                        <a:solidFill>
                          <a:schemeClr val="tx1"/>
                        </a:solidFill>
                        <a:effectLst/>
                        <a:latin typeface="Arial" pitchFamily="34" charset="0"/>
                        <a:cs typeface="Arial" pitchFamily="34" charset="0"/>
                      </a:endParaRPr>
                    </a:p>
                  </a:txBody>
                  <a:tcPr marL="92075" marR="92075" marT="46037" marB="46037" anchor="b"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600" u="none" strike="noStrike" cap="none" normalizeH="0" baseline="0" smtClean="0">
                          <a:ln>
                            <a:noFill/>
                          </a:ln>
                          <a:effectLst/>
                          <a:latin typeface="Arial" pitchFamily="34" charset="0"/>
                          <a:cs typeface="Arial" pitchFamily="34" charset="0"/>
                        </a:rPr>
                        <a:t>580,0</a:t>
                      </a:r>
                      <a:endParaRPr kumimoji="0" lang="hu-HU" sz="1600" b="0" i="0" u="none" strike="noStrike" cap="none" normalizeH="0" baseline="0" smtClean="0">
                        <a:ln>
                          <a:noFill/>
                        </a:ln>
                        <a:solidFill>
                          <a:schemeClr val="tx1"/>
                        </a:solidFill>
                        <a:effectLst/>
                        <a:latin typeface="Arial" pitchFamily="34" charset="0"/>
                        <a:cs typeface="Arial" pitchFamily="34" charset="0"/>
                      </a:endParaRPr>
                    </a:p>
                  </a:txBody>
                  <a:tcPr marL="92075" marR="92075" marT="46037" marB="46037" anchor="b"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600" u="none" strike="noStrike" cap="none" normalizeH="0" baseline="0" smtClean="0">
                          <a:ln>
                            <a:noFill/>
                          </a:ln>
                          <a:effectLst/>
                          <a:latin typeface="Arial" pitchFamily="34" charset="0"/>
                          <a:cs typeface="Arial" pitchFamily="34" charset="0"/>
                        </a:rPr>
                        <a:t>561,0</a:t>
                      </a:r>
                      <a:endParaRPr kumimoji="0" lang="hu-HU" sz="1600" b="0" i="0" u="none" strike="noStrike" cap="none" normalizeH="0" baseline="0" smtClean="0">
                        <a:ln>
                          <a:noFill/>
                        </a:ln>
                        <a:solidFill>
                          <a:schemeClr val="tx1"/>
                        </a:solidFill>
                        <a:effectLst/>
                        <a:latin typeface="Arial" pitchFamily="34" charset="0"/>
                        <a:cs typeface="Arial" pitchFamily="34" charset="0"/>
                      </a:endParaRPr>
                    </a:p>
                  </a:txBody>
                  <a:tcPr marL="92075" marR="92075" marT="46037" marB="46037"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600" u="none" strike="noStrike" cap="none" normalizeH="0" baseline="0" dirty="0" smtClean="0">
                          <a:ln>
                            <a:noFill/>
                          </a:ln>
                          <a:effectLst/>
                          <a:latin typeface="Arial" pitchFamily="34" charset="0"/>
                          <a:cs typeface="Arial" pitchFamily="34" charset="0"/>
                        </a:rPr>
                        <a:t>423,0</a:t>
                      </a:r>
                      <a:endParaRPr kumimoji="0" lang="hu-HU" sz="16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7" marB="46037" anchor="b" horzOverflow="overflow"/>
                </a:tc>
              </a:tr>
            </a:tbl>
          </a:graphicData>
        </a:graphic>
      </p:graphicFrame>
      <p:sp>
        <p:nvSpPr>
          <p:cNvPr id="170012" name="Text Box 5"/>
          <p:cNvSpPr txBox="1">
            <a:spLocks noChangeArrowheads="1"/>
          </p:cNvSpPr>
          <p:nvPr/>
        </p:nvSpPr>
        <p:spPr bwMode="auto">
          <a:xfrm>
            <a:off x="539552" y="3789040"/>
            <a:ext cx="8280400" cy="2553891"/>
          </a:xfrm>
          <a:prstGeom prst="roundRect">
            <a:avLst/>
          </a:prstGeom>
          <a:solidFill>
            <a:schemeClr val="bg2"/>
          </a:solidFill>
          <a:ln w="9525">
            <a:noFill/>
            <a:miter lim="800000"/>
            <a:headEnd/>
            <a:tailEnd/>
          </a:ln>
          <a:scene3d>
            <a:camera prst="orthographicFront"/>
            <a:lightRig rig="threePt" dir="t"/>
          </a:scene3d>
          <a:sp3d>
            <a:bevelT prst="relaxedInset"/>
          </a:sp3d>
        </p:spPr>
        <p:txBody>
          <a:bodyPr>
            <a:spAutoFit/>
          </a:bodyPr>
          <a:lstStyle/>
          <a:p>
            <a:pPr algn="ctr"/>
            <a:r>
              <a:rPr lang="hu-HU" sz="1400" b="1" i="1" dirty="0">
                <a:solidFill>
                  <a:schemeClr val="tx1"/>
                </a:solidFill>
                <a:effectLst/>
              </a:rPr>
              <a:t>Általánosan megállapítható:</a:t>
            </a:r>
          </a:p>
          <a:p>
            <a:endParaRPr lang="hu-HU" sz="1400" b="1" dirty="0">
              <a:solidFill>
                <a:schemeClr val="tx1"/>
              </a:solidFill>
              <a:effectLst/>
            </a:endParaRPr>
          </a:p>
          <a:p>
            <a:r>
              <a:rPr lang="hu-HU" sz="1400" b="1" dirty="0">
                <a:solidFill>
                  <a:schemeClr val="tx1"/>
                </a:solidFill>
                <a:effectLst/>
              </a:rPr>
              <a:t>	Szénhidrogén:				98,0 %</a:t>
            </a:r>
          </a:p>
          <a:p>
            <a:r>
              <a:rPr lang="hu-HU" sz="1400" b="1" dirty="0">
                <a:solidFill>
                  <a:schemeClr val="tx1"/>
                </a:solidFill>
                <a:effectLst/>
              </a:rPr>
              <a:t>	Egyéb:					2,0 %</a:t>
            </a:r>
          </a:p>
          <a:p>
            <a:endParaRPr lang="hu-HU" sz="1400" b="1" dirty="0">
              <a:solidFill>
                <a:schemeClr val="tx1"/>
              </a:solidFill>
              <a:effectLst/>
            </a:endParaRPr>
          </a:p>
          <a:p>
            <a:r>
              <a:rPr lang="hu-HU" sz="1400" b="1" dirty="0">
                <a:solidFill>
                  <a:schemeClr val="tx1"/>
                </a:solidFill>
                <a:effectLst/>
              </a:rPr>
              <a:t>	ebből:</a:t>
            </a:r>
          </a:p>
          <a:p>
            <a:r>
              <a:rPr lang="hu-HU" sz="1400" b="1" dirty="0">
                <a:solidFill>
                  <a:schemeClr val="tx1"/>
                </a:solidFill>
                <a:effectLst/>
              </a:rPr>
              <a:t>		építőipari nyersanyagok: 		62,0 %</a:t>
            </a:r>
          </a:p>
          <a:p>
            <a:r>
              <a:rPr lang="hu-HU" sz="1400" b="1" dirty="0">
                <a:solidFill>
                  <a:schemeClr val="tx1"/>
                </a:solidFill>
                <a:effectLst/>
              </a:rPr>
              <a:t>		szén, lignit:			25,1 %</a:t>
            </a:r>
          </a:p>
          <a:p>
            <a:r>
              <a:rPr lang="hu-HU" sz="1400" b="1" dirty="0">
                <a:solidFill>
                  <a:schemeClr val="tx1"/>
                </a:solidFill>
                <a:effectLst/>
              </a:rPr>
              <a:t>		többi:				12,9 %</a:t>
            </a:r>
            <a:r>
              <a:rPr lang="hu-HU" sz="1600" b="1" dirty="0">
                <a:solidFill>
                  <a:schemeClr val="tx1"/>
                </a:solidFill>
                <a:effectLst/>
                <a:latin typeface="ＭＳ Ｐゴシック" pitchFamily="34" charset="-128"/>
              </a:rPr>
              <a:t> </a:t>
            </a:r>
          </a:p>
          <a:p>
            <a:endParaRPr lang="hu-HU" sz="1600" b="1" dirty="0">
              <a:solidFill>
                <a:schemeClr val="tx1"/>
              </a:solidFill>
              <a:effectLst/>
              <a:latin typeface="ＭＳ Ｐゴシック" pitchFamily="34" charset="-128"/>
            </a:endParaRPr>
          </a:p>
        </p:txBody>
      </p:sp>
      <p:sp>
        <p:nvSpPr>
          <p:cNvPr id="170013" name="Text Box 51"/>
          <p:cNvSpPr txBox="1">
            <a:spLocks noChangeArrowheads="1"/>
          </p:cNvSpPr>
          <p:nvPr/>
        </p:nvSpPr>
        <p:spPr bwMode="auto">
          <a:xfrm>
            <a:off x="1476375" y="5805488"/>
            <a:ext cx="5822950" cy="366712"/>
          </a:xfrm>
          <a:prstGeom prst="rect">
            <a:avLst/>
          </a:prstGeom>
          <a:noFill/>
          <a:ln w="9525">
            <a:noFill/>
            <a:miter lim="800000"/>
            <a:headEnd/>
            <a:tailEnd/>
          </a:ln>
        </p:spPr>
        <p:txBody>
          <a:bodyPr wrap="none">
            <a:spAutoFit/>
          </a:bodyPr>
          <a:lstStyle/>
          <a:p>
            <a:pPr algn="ctr"/>
            <a:r>
              <a:rPr lang="hu-HU" sz="1800" b="1" dirty="0">
                <a:solidFill>
                  <a:schemeClr val="tx1"/>
                </a:solidFill>
                <a:effectLst/>
                <a:latin typeface="ＭＳ Ｐゴシック" pitchFamily="34" charset="-128"/>
              </a:rPr>
              <a:t>203/1998–</a:t>
            </a:r>
            <a:r>
              <a:rPr lang="hu-HU" sz="1800" b="1" dirty="0" err="1">
                <a:solidFill>
                  <a:schemeClr val="tx1"/>
                </a:solidFill>
                <a:effectLst/>
                <a:latin typeface="ＭＳ Ｐゴシック" pitchFamily="34" charset="-128"/>
              </a:rPr>
              <a:t>as</a:t>
            </a:r>
            <a:r>
              <a:rPr lang="hu-HU" sz="1800" b="1" dirty="0">
                <a:solidFill>
                  <a:schemeClr val="tx1"/>
                </a:solidFill>
                <a:effectLst/>
                <a:latin typeface="ＭＳ Ｐゴシック" pitchFamily="34" charset="-128"/>
              </a:rPr>
              <a:t> és 118/2003 számú Kormányrendeletek</a:t>
            </a:r>
          </a:p>
        </p:txBody>
      </p:sp>
      <p:sp>
        <p:nvSpPr>
          <p:cNvPr id="170014" name="AutoShape 30"/>
          <p:cNvSpPr>
            <a:spLocks noChangeArrowheads="1"/>
          </p:cNvSpPr>
          <p:nvPr/>
        </p:nvSpPr>
        <p:spPr bwMode="auto">
          <a:xfrm>
            <a:off x="1116013" y="260350"/>
            <a:ext cx="7848600" cy="647700"/>
          </a:xfrm>
          <a:prstGeom prst="curvedDownArrow">
            <a:avLst>
              <a:gd name="adj1" fmla="val 242353"/>
              <a:gd name="adj2" fmla="val 484706"/>
              <a:gd name="adj3" fmla="val 51963"/>
            </a:avLst>
          </a:prstGeom>
          <a:gradFill rotWithShape="1">
            <a:gsLst>
              <a:gs pos="0">
                <a:schemeClr val="accent1">
                  <a:alpha val="35001"/>
                </a:schemeClr>
              </a:gs>
              <a:gs pos="100000">
                <a:schemeClr val="folHlink"/>
              </a:gs>
            </a:gsLst>
            <a:lin ang="5400000" scaled="1"/>
          </a:gradFill>
          <a:ln w="19050">
            <a:solidFill>
              <a:schemeClr val="tx1"/>
            </a:solidFill>
            <a:miter lim="800000"/>
            <a:headEnd/>
            <a:tailEnd/>
          </a:ln>
          <a:effectLst/>
        </p:spPr>
        <p:txBody>
          <a:bodyPr wrap="none" lIns="92075" tIns="46037" rIns="92075" bIns="46037" anchor="ctr"/>
          <a:lstStyle/>
          <a:p>
            <a:pPr algn="ctr">
              <a:defRPr/>
            </a:pPr>
            <a:endParaRPr lang="hu-HU"/>
          </a:p>
        </p:txBody>
      </p:sp>
      <p:sp>
        <p:nvSpPr>
          <p:cNvPr id="170015" name="AutoShape 31"/>
          <p:cNvSpPr>
            <a:spLocks noChangeArrowheads="1"/>
          </p:cNvSpPr>
          <p:nvPr/>
        </p:nvSpPr>
        <p:spPr bwMode="auto">
          <a:xfrm>
            <a:off x="0" y="1773238"/>
            <a:ext cx="1609725" cy="1008062"/>
          </a:xfrm>
          <a:prstGeom prst="curvedDownArrow">
            <a:avLst>
              <a:gd name="adj1" fmla="val 31937"/>
              <a:gd name="adj2" fmla="val 63874"/>
              <a:gd name="adj3" fmla="val 33333"/>
            </a:avLst>
          </a:prstGeom>
          <a:noFill/>
          <a:ln w="9525">
            <a:noFill/>
            <a:miter lim="800000"/>
            <a:headEnd/>
            <a:tailEnd/>
          </a:ln>
          <a:effectLst/>
        </p:spPr>
        <p:txBody>
          <a:bodyPr wrap="none" lIns="92075" tIns="46037" rIns="92075" bIns="46037" anchor="ctr"/>
          <a:lstStyle/>
          <a:p>
            <a:pPr algn="ctr">
              <a:defRPr/>
            </a:pPr>
            <a:endParaRPr lang="hu-HU"/>
          </a:p>
        </p:txBody>
      </p:sp>
      <p:sp>
        <p:nvSpPr>
          <p:cNvPr id="170016" name="Text Box 32"/>
          <p:cNvSpPr txBox="1">
            <a:spLocks noChangeArrowheads="1"/>
          </p:cNvSpPr>
          <p:nvPr/>
        </p:nvSpPr>
        <p:spPr bwMode="auto">
          <a:xfrm rot="19533028">
            <a:off x="340377" y="605992"/>
            <a:ext cx="2303463" cy="519113"/>
          </a:xfrm>
          <a:prstGeom prst="rect">
            <a:avLst/>
          </a:prstGeom>
          <a:noFill/>
          <a:ln w="9525" algn="ctr">
            <a:noFill/>
            <a:miter lim="800000"/>
            <a:headEnd/>
            <a:tailEnd/>
          </a:ln>
        </p:spPr>
        <p:txBody>
          <a:bodyPr lIns="92075" tIns="46037" rIns="92075" bIns="46037">
            <a:spAutoFit/>
          </a:bodyPr>
          <a:lstStyle/>
          <a:p>
            <a:pPr algn="ctr">
              <a:spcBef>
                <a:spcPct val="50000"/>
              </a:spcBef>
            </a:pPr>
            <a:r>
              <a:rPr lang="hu-HU" sz="2800" b="1" dirty="0">
                <a:effectLst/>
              </a:rPr>
              <a:t>BÁNYA</a:t>
            </a:r>
          </a:p>
        </p:txBody>
      </p:sp>
      <p:sp>
        <p:nvSpPr>
          <p:cNvPr id="170017" name="Text Box 33"/>
          <p:cNvSpPr txBox="1">
            <a:spLocks noChangeArrowheads="1"/>
          </p:cNvSpPr>
          <p:nvPr/>
        </p:nvSpPr>
        <p:spPr bwMode="auto">
          <a:xfrm rot="1631370">
            <a:off x="5735634" y="711935"/>
            <a:ext cx="3241675" cy="519113"/>
          </a:xfrm>
          <a:prstGeom prst="rect">
            <a:avLst/>
          </a:prstGeom>
          <a:noFill/>
          <a:ln w="9525" algn="ctr">
            <a:noFill/>
            <a:miter lim="800000"/>
            <a:headEnd/>
            <a:tailEnd/>
          </a:ln>
          <a:effectLst/>
        </p:spPr>
        <p:txBody>
          <a:bodyPr lIns="92075" tIns="46037" rIns="92075" bIns="46037">
            <a:spAutoFit/>
          </a:bodyPr>
          <a:lstStyle/>
          <a:p>
            <a:pPr algn="ctr">
              <a:spcBef>
                <a:spcPct val="50000"/>
              </a:spcBef>
              <a:defRPr/>
            </a:pPr>
            <a:r>
              <a:rPr lang="hu-HU" sz="2800" b="1" dirty="0">
                <a:effectLst>
                  <a:outerShdw blurRad="38100" dist="38100" dir="2700000" algn="tl">
                    <a:srgbClr val="000000"/>
                  </a:outerShdw>
                </a:effectLst>
              </a:rPr>
              <a:t>KÖLTSÉGVETÉS</a:t>
            </a:r>
          </a:p>
        </p:txBody>
      </p:sp>
      <p:sp>
        <p:nvSpPr>
          <p:cNvPr id="170020" name="Text Box 36"/>
          <p:cNvSpPr txBox="1">
            <a:spLocks noChangeArrowheads="1"/>
          </p:cNvSpPr>
          <p:nvPr/>
        </p:nvSpPr>
        <p:spPr bwMode="auto">
          <a:xfrm>
            <a:off x="1259632" y="6381328"/>
            <a:ext cx="6553200" cy="336550"/>
          </a:xfrm>
          <a:prstGeom prst="rect">
            <a:avLst/>
          </a:prstGeom>
          <a:noFill/>
          <a:ln w="9525" algn="ctr">
            <a:noFill/>
            <a:miter lim="800000"/>
            <a:headEnd/>
            <a:tailEnd/>
          </a:ln>
          <a:effectLst/>
        </p:spPr>
        <p:txBody>
          <a:bodyPr lIns="92075" tIns="46037" rIns="92075" bIns="46037">
            <a:spAutoFit/>
          </a:bodyPr>
          <a:lstStyle/>
          <a:p>
            <a:pPr algn="r">
              <a:spcBef>
                <a:spcPct val="50000"/>
              </a:spcBef>
            </a:pPr>
            <a:r>
              <a:rPr lang="hu-HU" sz="1600" dirty="0">
                <a:solidFill>
                  <a:srgbClr val="FFFF00"/>
                </a:solidFill>
                <a:effectLst/>
              </a:rPr>
              <a:t>1030-ban </a:t>
            </a:r>
            <a:r>
              <a:rPr lang="hu-HU" sz="1600" dirty="0" err="1">
                <a:solidFill>
                  <a:srgbClr val="FFFF00"/>
                </a:solidFill>
                <a:effectLst/>
              </a:rPr>
              <a:t>Jus</a:t>
            </a:r>
            <a:r>
              <a:rPr lang="hu-HU" sz="1600" dirty="0">
                <a:solidFill>
                  <a:srgbClr val="FFFF00"/>
                </a:solidFill>
                <a:effectLst/>
              </a:rPr>
              <a:t> </a:t>
            </a:r>
            <a:r>
              <a:rPr lang="hu-HU" sz="1600" dirty="0" err="1">
                <a:solidFill>
                  <a:srgbClr val="FFFF00"/>
                </a:solidFill>
                <a:effectLst/>
              </a:rPr>
              <a:t>Regale</a:t>
            </a:r>
            <a:r>
              <a:rPr lang="hu-HU" sz="1600" dirty="0">
                <a:solidFill>
                  <a:srgbClr val="FFFF00"/>
                </a:solidFill>
                <a:effectLst/>
              </a:rPr>
              <a:t> (Szt. István)</a:t>
            </a:r>
          </a:p>
        </p:txBody>
      </p:sp>
      <p:pic>
        <p:nvPicPr>
          <p:cNvPr id="476200"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70016"/>
                                        </p:tgtEl>
                                        <p:attrNameLst>
                                          <p:attrName>style.visibility</p:attrName>
                                        </p:attrNameLst>
                                      </p:cBhvr>
                                      <p:to>
                                        <p:strVal val="visible"/>
                                      </p:to>
                                    </p:set>
                                    <p:animEffect transition="in" filter="fade">
                                      <p:cBhvr>
                                        <p:cTn id="7" dur="800" decel="100000"/>
                                        <p:tgtEl>
                                          <p:spTgt spid="170016"/>
                                        </p:tgtEl>
                                      </p:cBhvr>
                                    </p:animEffect>
                                    <p:anim calcmode="lin" valueType="num">
                                      <p:cBhvr>
                                        <p:cTn id="8" dur="800" decel="100000" fill="hold"/>
                                        <p:tgtEl>
                                          <p:spTgt spid="170016"/>
                                        </p:tgtEl>
                                        <p:attrNameLst>
                                          <p:attrName>style.rotation</p:attrName>
                                        </p:attrNameLst>
                                      </p:cBhvr>
                                      <p:tavLst>
                                        <p:tav tm="0">
                                          <p:val>
                                            <p:fltVal val="-90"/>
                                          </p:val>
                                        </p:tav>
                                        <p:tav tm="100000">
                                          <p:val>
                                            <p:fltVal val="0"/>
                                          </p:val>
                                        </p:tav>
                                      </p:tavLst>
                                    </p:anim>
                                    <p:anim calcmode="lin" valueType="num">
                                      <p:cBhvr>
                                        <p:cTn id="9" dur="800" decel="100000" fill="hold"/>
                                        <p:tgtEl>
                                          <p:spTgt spid="170016"/>
                                        </p:tgtEl>
                                        <p:attrNameLst>
                                          <p:attrName>ppt_x</p:attrName>
                                        </p:attrNameLst>
                                      </p:cBhvr>
                                      <p:tavLst>
                                        <p:tav tm="0">
                                          <p:val>
                                            <p:strVal val="#ppt_x+0.4"/>
                                          </p:val>
                                        </p:tav>
                                        <p:tav tm="100000">
                                          <p:val>
                                            <p:strVal val="#ppt_x-0.05"/>
                                          </p:val>
                                        </p:tav>
                                      </p:tavLst>
                                    </p:anim>
                                    <p:anim calcmode="lin" valueType="num">
                                      <p:cBhvr>
                                        <p:cTn id="10" dur="800" decel="100000" fill="hold"/>
                                        <p:tgtEl>
                                          <p:spTgt spid="17001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001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001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1000"/>
                                  </p:stCondLst>
                                  <p:childTnLst>
                                    <p:set>
                                      <p:cBhvr>
                                        <p:cTn id="15" dur="1" fill="hold">
                                          <p:stCondLst>
                                            <p:cond delay="0"/>
                                          </p:stCondLst>
                                        </p:cTn>
                                        <p:tgtEl>
                                          <p:spTgt spid="169986"/>
                                        </p:tgtEl>
                                        <p:attrNameLst>
                                          <p:attrName>style.visibility</p:attrName>
                                        </p:attrNameLst>
                                      </p:cBhvr>
                                      <p:to>
                                        <p:strVal val="visible"/>
                                      </p:to>
                                    </p:set>
                                    <p:animEffect transition="in" filter="fade">
                                      <p:cBhvr>
                                        <p:cTn id="16" dur="1000"/>
                                        <p:tgtEl>
                                          <p:spTgt spid="169986"/>
                                        </p:tgtEl>
                                      </p:cBhvr>
                                    </p:animEffect>
                                    <p:anim calcmode="lin" valueType="num">
                                      <p:cBhvr>
                                        <p:cTn id="17" dur="1000" fill="hold"/>
                                        <p:tgtEl>
                                          <p:spTgt spid="169986"/>
                                        </p:tgtEl>
                                        <p:attrNameLst>
                                          <p:attrName>ppt_x</p:attrName>
                                        </p:attrNameLst>
                                      </p:cBhvr>
                                      <p:tavLst>
                                        <p:tav tm="0">
                                          <p:val>
                                            <p:strVal val="#ppt_x"/>
                                          </p:val>
                                        </p:tav>
                                        <p:tav tm="100000">
                                          <p:val>
                                            <p:strVal val="#ppt_x"/>
                                          </p:val>
                                        </p:tav>
                                      </p:tavLst>
                                    </p:anim>
                                    <p:anim calcmode="lin" valueType="num">
                                      <p:cBhvr>
                                        <p:cTn id="18" dur="1000" fill="hold"/>
                                        <p:tgtEl>
                                          <p:spTgt spid="169986"/>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2000"/>
                                  </p:stCondLst>
                                  <p:childTnLst>
                                    <p:set>
                                      <p:cBhvr>
                                        <p:cTn id="21" dur="1" fill="hold">
                                          <p:stCondLst>
                                            <p:cond delay="0"/>
                                          </p:stCondLst>
                                        </p:cTn>
                                        <p:tgtEl>
                                          <p:spTgt spid="170014"/>
                                        </p:tgtEl>
                                        <p:attrNameLst>
                                          <p:attrName>style.visibility</p:attrName>
                                        </p:attrNameLst>
                                      </p:cBhvr>
                                      <p:to>
                                        <p:strVal val="visible"/>
                                      </p:to>
                                    </p:set>
                                    <p:anim calcmode="lin" valueType="num">
                                      <p:cBhvr additive="base">
                                        <p:cTn id="22" dur="500" fill="hold"/>
                                        <p:tgtEl>
                                          <p:spTgt spid="170014"/>
                                        </p:tgtEl>
                                        <p:attrNameLst>
                                          <p:attrName>ppt_x</p:attrName>
                                        </p:attrNameLst>
                                      </p:cBhvr>
                                      <p:tavLst>
                                        <p:tav tm="0">
                                          <p:val>
                                            <p:strVal val="#ppt_x"/>
                                          </p:val>
                                        </p:tav>
                                        <p:tav tm="100000">
                                          <p:val>
                                            <p:strVal val="#ppt_x"/>
                                          </p:val>
                                        </p:tav>
                                      </p:tavLst>
                                    </p:anim>
                                    <p:anim calcmode="lin" valueType="num">
                                      <p:cBhvr additive="base">
                                        <p:cTn id="23" dur="500" fill="hold"/>
                                        <p:tgtEl>
                                          <p:spTgt spid="170014"/>
                                        </p:tgtEl>
                                        <p:attrNameLst>
                                          <p:attrName>ppt_y</p:attrName>
                                        </p:attrNameLst>
                                      </p:cBhvr>
                                      <p:tavLst>
                                        <p:tav tm="0">
                                          <p:val>
                                            <p:strVal val="1+#ppt_h/2"/>
                                          </p:val>
                                        </p:tav>
                                        <p:tav tm="100000">
                                          <p:val>
                                            <p:strVal val="#ppt_y"/>
                                          </p:val>
                                        </p:tav>
                                      </p:tavLst>
                                    </p:anim>
                                  </p:childTnLst>
                                </p:cTn>
                              </p:par>
                            </p:childTnLst>
                          </p:cTn>
                        </p:par>
                        <p:par>
                          <p:cTn id="24" fill="hold">
                            <p:stCondLst>
                              <p:cond delay="5500"/>
                            </p:stCondLst>
                            <p:childTnLst>
                              <p:par>
                                <p:cTn id="25" presetID="23" presetClass="entr" presetSubtype="16" fill="hold" grpId="0" nodeType="afterEffect">
                                  <p:stCondLst>
                                    <p:cond delay="1000"/>
                                  </p:stCondLst>
                                  <p:childTnLst>
                                    <p:set>
                                      <p:cBhvr>
                                        <p:cTn id="26" dur="1" fill="hold">
                                          <p:stCondLst>
                                            <p:cond delay="0"/>
                                          </p:stCondLst>
                                        </p:cTn>
                                        <p:tgtEl>
                                          <p:spTgt spid="170017"/>
                                        </p:tgtEl>
                                        <p:attrNameLst>
                                          <p:attrName>style.visibility</p:attrName>
                                        </p:attrNameLst>
                                      </p:cBhvr>
                                      <p:to>
                                        <p:strVal val="visible"/>
                                      </p:to>
                                    </p:set>
                                    <p:anim calcmode="lin" valueType="num">
                                      <p:cBhvr>
                                        <p:cTn id="27" dur="500" fill="hold"/>
                                        <p:tgtEl>
                                          <p:spTgt spid="170017"/>
                                        </p:tgtEl>
                                        <p:attrNameLst>
                                          <p:attrName>ppt_w</p:attrName>
                                        </p:attrNameLst>
                                      </p:cBhvr>
                                      <p:tavLst>
                                        <p:tav tm="0">
                                          <p:val>
                                            <p:fltVal val="0"/>
                                          </p:val>
                                        </p:tav>
                                        <p:tav tm="100000">
                                          <p:val>
                                            <p:strVal val="#ppt_w"/>
                                          </p:val>
                                        </p:tav>
                                      </p:tavLst>
                                    </p:anim>
                                    <p:anim calcmode="lin" valueType="num">
                                      <p:cBhvr>
                                        <p:cTn id="28" dur="500" fill="hold"/>
                                        <p:tgtEl>
                                          <p:spTgt spid="170017"/>
                                        </p:tgtEl>
                                        <p:attrNameLst>
                                          <p:attrName>ppt_h</p:attrName>
                                        </p:attrNameLst>
                                      </p:cBhvr>
                                      <p:tavLst>
                                        <p:tav tm="0">
                                          <p:val>
                                            <p:fltVal val="0"/>
                                          </p:val>
                                        </p:tav>
                                        <p:tav tm="100000">
                                          <p:val>
                                            <p:strVal val="#ppt_h"/>
                                          </p:val>
                                        </p:tav>
                                      </p:tavLst>
                                    </p:anim>
                                  </p:childTnLst>
                                </p:cTn>
                              </p:par>
                            </p:childTnLst>
                          </p:cTn>
                        </p:par>
                        <p:par>
                          <p:cTn id="29" fill="hold">
                            <p:stCondLst>
                              <p:cond delay="7000"/>
                            </p:stCondLst>
                            <p:childTnLst>
                              <p:par>
                                <p:cTn id="30" presetID="47" presetClass="entr" presetSubtype="0" fill="hold" grpId="0" nodeType="afterEffect">
                                  <p:stCondLst>
                                    <p:cond delay="0"/>
                                  </p:stCondLst>
                                  <p:childTnLst>
                                    <p:set>
                                      <p:cBhvr>
                                        <p:cTn id="31" dur="1" fill="hold">
                                          <p:stCondLst>
                                            <p:cond delay="0"/>
                                          </p:stCondLst>
                                        </p:cTn>
                                        <p:tgtEl>
                                          <p:spTgt spid="170012"/>
                                        </p:tgtEl>
                                        <p:attrNameLst>
                                          <p:attrName>style.visibility</p:attrName>
                                        </p:attrNameLst>
                                      </p:cBhvr>
                                      <p:to>
                                        <p:strVal val="visible"/>
                                      </p:to>
                                    </p:set>
                                    <p:animEffect transition="in" filter="fade">
                                      <p:cBhvr>
                                        <p:cTn id="32" dur="1000"/>
                                        <p:tgtEl>
                                          <p:spTgt spid="170012"/>
                                        </p:tgtEl>
                                      </p:cBhvr>
                                    </p:animEffect>
                                    <p:anim calcmode="lin" valueType="num">
                                      <p:cBhvr>
                                        <p:cTn id="33" dur="1000" fill="hold"/>
                                        <p:tgtEl>
                                          <p:spTgt spid="170012"/>
                                        </p:tgtEl>
                                        <p:attrNameLst>
                                          <p:attrName>ppt_x</p:attrName>
                                        </p:attrNameLst>
                                      </p:cBhvr>
                                      <p:tavLst>
                                        <p:tav tm="0">
                                          <p:val>
                                            <p:strVal val="#ppt_x"/>
                                          </p:val>
                                        </p:tav>
                                        <p:tav tm="100000">
                                          <p:val>
                                            <p:strVal val="#ppt_x"/>
                                          </p:val>
                                        </p:tav>
                                      </p:tavLst>
                                    </p:anim>
                                    <p:anim calcmode="lin" valueType="num">
                                      <p:cBhvr>
                                        <p:cTn id="34" dur="1000" fill="hold"/>
                                        <p:tgtEl>
                                          <p:spTgt spid="170012"/>
                                        </p:tgtEl>
                                        <p:attrNameLst>
                                          <p:attrName>ppt_y</p:attrName>
                                        </p:attrNameLst>
                                      </p:cBhvr>
                                      <p:tavLst>
                                        <p:tav tm="0">
                                          <p:val>
                                            <p:strVal val="#ppt_y-.1"/>
                                          </p:val>
                                        </p:tav>
                                        <p:tav tm="100000">
                                          <p:val>
                                            <p:strVal val="#ppt_y"/>
                                          </p:val>
                                        </p:tav>
                                      </p:tavLst>
                                    </p:anim>
                                  </p:childTnLst>
                                </p:cTn>
                              </p:par>
                            </p:childTnLst>
                          </p:cTn>
                        </p:par>
                        <p:par>
                          <p:cTn id="35" fill="hold">
                            <p:stCondLst>
                              <p:cond delay="8000"/>
                            </p:stCondLst>
                            <p:childTnLst>
                              <p:par>
                                <p:cTn id="36" presetID="15" presetClass="entr" presetSubtype="0" fill="hold" grpId="0" nodeType="afterEffect">
                                  <p:stCondLst>
                                    <p:cond delay="0"/>
                                  </p:stCondLst>
                                  <p:childTnLst>
                                    <p:set>
                                      <p:cBhvr>
                                        <p:cTn id="37" dur="1" fill="hold">
                                          <p:stCondLst>
                                            <p:cond delay="0"/>
                                          </p:stCondLst>
                                        </p:cTn>
                                        <p:tgtEl>
                                          <p:spTgt spid="170013"/>
                                        </p:tgtEl>
                                        <p:attrNameLst>
                                          <p:attrName>style.visibility</p:attrName>
                                        </p:attrNameLst>
                                      </p:cBhvr>
                                      <p:to>
                                        <p:strVal val="visible"/>
                                      </p:to>
                                    </p:set>
                                    <p:anim calcmode="lin" valueType="num">
                                      <p:cBhvr>
                                        <p:cTn id="38" dur="1000" fill="hold"/>
                                        <p:tgtEl>
                                          <p:spTgt spid="170013"/>
                                        </p:tgtEl>
                                        <p:attrNameLst>
                                          <p:attrName>ppt_w</p:attrName>
                                        </p:attrNameLst>
                                      </p:cBhvr>
                                      <p:tavLst>
                                        <p:tav tm="0">
                                          <p:val>
                                            <p:fltVal val="0"/>
                                          </p:val>
                                        </p:tav>
                                        <p:tav tm="100000">
                                          <p:val>
                                            <p:strVal val="#ppt_w"/>
                                          </p:val>
                                        </p:tav>
                                      </p:tavLst>
                                    </p:anim>
                                    <p:anim calcmode="lin" valueType="num">
                                      <p:cBhvr>
                                        <p:cTn id="39" dur="1000" fill="hold"/>
                                        <p:tgtEl>
                                          <p:spTgt spid="170013"/>
                                        </p:tgtEl>
                                        <p:attrNameLst>
                                          <p:attrName>ppt_h</p:attrName>
                                        </p:attrNameLst>
                                      </p:cBhvr>
                                      <p:tavLst>
                                        <p:tav tm="0">
                                          <p:val>
                                            <p:fltVal val="0"/>
                                          </p:val>
                                        </p:tav>
                                        <p:tav tm="100000">
                                          <p:val>
                                            <p:strVal val="#ppt_h"/>
                                          </p:val>
                                        </p:tav>
                                      </p:tavLst>
                                    </p:anim>
                                    <p:anim calcmode="lin" valueType="num">
                                      <p:cBhvr>
                                        <p:cTn id="40" dur="1000" fill="hold"/>
                                        <p:tgtEl>
                                          <p:spTgt spid="170013"/>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700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P spid="170012" grpId="0" animBg="1"/>
      <p:bldP spid="170013" grpId="0"/>
      <p:bldP spid="170014" grpId="0" animBg="1"/>
      <p:bldP spid="170016" grpId="0"/>
      <p:bldP spid="17001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43" name="Object 3"/>
          <p:cNvGraphicFramePr>
            <a:graphicFrameLocks noChangeAspect="1"/>
          </p:cNvGraphicFramePr>
          <p:nvPr/>
        </p:nvGraphicFramePr>
        <p:xfrm>
          <a:off x="323528" y="1196975"/>
          <a:ext cx="8649022" cy="5180013"/>
        </p:xfrm>
        <a:graphic>
          <a:graphicData uri="http://schemas.openxmlformats.org/presentationml/2006/ole">
            <p:oleObj spid="_x0000_s266243" name="Worksheet" r:id="rId3" imgW="6372208" imgH="2447856" progId="Excel.Sheet.8">
              <p:embed/>
            </p:oleObj>
          </a:graphicData>
        </a:graphic>
      </p:graphicFrame>
      <p:sp>
        <p:nvSpPr>
          <p:cNvPr id="283650" name="Rectangle 2"/>
          <p:cNvSpPr>
            <a:spLocks noGrp="1" noChangeArrowheads="1"/>
          </p:cNvSpPr>
          <p:nvPr>
            <p:ph type="title" idx="4294967295"/>
          </p:nvPr>
        </p:nvSpPr>
        <p:spPr>
          <a:xfrm>
            <a:off x="755650" y="0"/>
            <a:ext cx="8388350" cy="1008063"/>
          </a:xfrm>
        </p:spPr>
        <p:txBody>
          <a:bodyPr wrap="square" lIns="91440" tIns="45720" rIns="91440" bIns="45720" numCol="1" anchorCtr="0" compatLnSpc="1">
            <a:prstTxWarp prst="textNoShape">
              <a:avLst/>
            </a:prstTxWarp>
          </a:bodyPr>
          <a:lstStyle/>
          <a:p>
            <a:r>
              <a:rPr lang="hu-HU" sz="2800" b="1" dirty="0" smtClean="0">
                <a:solidFill>
                  <a:srgbClr val="FF6600"/>
                </a:solidFill>
                <a:latin typeface="Arial" pitchFamily="34" charset="0"/>
              </a:rPr>
              <a:t>A külkereskedelmi termékforgalom </a:t>
            </a:r>
            <a:r>
              <a:rPr lang="hu-HU" sz="2800" b="1" dirty="0" smtClean="0">
                <a:solidFill>
                  <a:schemeClr val="accent2"/>
                </a:solidFill>
                <a:latin typeface="Arial" pitchFamily="34" charset="0"/>
              </a:rPr>
              <a:t>2008</a:t>
            </a:r>
            <a:r>
              <a:rPr lang="hu-HU" sz="2800" b="1" dirty="0" smtClean="0">
                <a:solidFill>
                  <a:srgbClr val="FF6600"/>
                </a:solidFill>
                <a:latin typeface="Arial" pitchFamily="34" charset="0"/>
              </a:rPr>
              <a:t>-ban </a:t>
            </a:r>
            <a:r>
              <a:rPr lang="hu-HU" sz="2800" b="1" dirty="0" err="1" smtClean="0">
                <a:solidFill>
                  <a:srgbClr val="FF6600"/>
                </a:solidFill>
                <a:latin typeface="Arial" pitchFamily="34" charset="0"/>
              </a:rPr>
              <a:t>árufőcsoportonként</a:t>
            </a:r>
            <a:r>
              <a:rPr lang="hu-HU" sz="2800" b="1" dirty="0" smtClean="0">
                <a:solidFill>
                  <a:srgbClr val="FF6600"/>
                </a:solidFill>
                <a:latin typeface="Arial" pitchFamily="34" charset="0"/>
              </a:rPr>
              <a:t> (milliárd Ft)</a:t>
            </a:r>
          </a:p>
        </p:txBody>
      </p:sp>
      <p:pic>
        <p:nvPicPr>
          <p:cNvPr id="266245" name="Picture 5" descr="logokicsibb"/>
          <p:cNvPicPr>
            <a:picLocks noChangeAspect="1" noChangeArrowheads="1"/>
          </p:cNvPicPr>
          <p:nvPr/>
        </p:nvPicPr>
        <p:blipFill>
          <a:blip r:embed="rId4"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idx="4294967295"/>
          </p:nvPr>
        </p:nvSpPr>
        <p:spPr>
          <a:xfrm>
            <a:off x="755650" y="0"/>
            <a:ext cx="8388350" cy="1052513"/>
          </a:xfrm>
        </p:spPr>
        <p:txBody>
          <a:bodyPr wrap="square" lIns="91440" tIns="45720" rIns="91440" bIns="45720" numCol="1" anchorCtr="0" compatLnSpc="1">
            <a:prstTxWarp prst="textNoShape">
              <a:avLst/>
            </a:prstTxWarp>
          </a:bodyPr>
          <a:lstStyle/>
          <a:p>
            <a:r>
              <a:rPr lang="hu-HU" sz="2800" b="1" smtClean="0">
                <a:solidFill>
                  <a:srgbClr val="FF6600"/>
                </a:solidFill>
                <a:latin typeface="Arial" pitchFamily="34" charset="0"/>
              </a:rPr>
              <a:t>A külkereskedelmi termékforgalom </a:t>
            </a:r>
            <a:r>
              <a:rPr lang="hu-HU" sz="2800" b="1" smtClean="0">
                <a:solidFill>
                  <a:schemeClr val="accent2"/>
                </a:solidFill>
                <a:latin typeface="Arial" pitchFamily="34" charset="0"/>
              </a:rPr>
              <a:t>2009</a:t>
            </a:r>
            <a:r>
              <a:rPr lang="hu-HU" sz="2800" b="1" smtClean="0">
                <a:solidFill>
                  <a:srgbClr val="FF6600"/>
                </a:solidFill>
                <a:latin typeface="Arial" pitchFamily="34" charset="0"/>
              </a:rPr>
              <a:t>-ben árufőcsoportonként (milliárd Ft)</a:t>
            </a:r>
          </a:p>
        </p:txBody>
      </p:sp>
      <p:graphicFrame>
        <p:nvGraphicFramePr>
          <p:cNvPr id="265219" name="Object 3"/>
          <p:cNvGraphicFramePr>
            <a:graphicFrameLocks noChangeAspect="1"/>
          </p:cNvGraphicFramePr>
          <p:nvPr/>
        </p:nvGraphicFramePr>
        <p:xfrm>
          <a:off x="0" y="1125538"/>
          <a:ext cx="9144000" cy="5399087"/>
        </p:xfrm>
        <a:graphic>
          <a:graphicData uri="http://schemas.openxmlformats.org/presentationml/2006/ole">
            <p:oleObj spid="_x0000_s265219" name="Chart" r:id="rId3" imgW="6124696" imgH="2629041" progId="Excel.Sheet.8">
              <p:embed/>
            </p:oleObj>
          </a:graphicData>
        </a:graphic>
      </p:graphicFrame>
      <p:pic>
        <p:nvPicPr>
          <p:cNvPr id="265221" name="Picture 5" descr="logokicsibb"/>
          <p:cNvPicPr>
            <a:picLocks noChangeAspect="1" noChangeArrowheads="1"/>
          </p:cNvPicPr>
          <p:nvPr/>
        </p:nvPicPr>
        <p:blipFill>
          <a:blip r:embed="rId4"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idx="4294967295"/>
          </p:nvPr>
        </p:nvSpPr>
        <p:spPr>
          <a:xfrm>
            <a:off x="863600" y="0"/>
            <a:ext cx="8280400" cy="792163"/>
          </a:xfrm>
        </p:spPr>
        <p:txBody>
          <a:bodyPr/>
          <a:lstStyle/>
          <a:p>
            <a:pPr fontAlgn="auto">
              <a:spcAft>
                <a:spcPts val="0"/>
              </a:spcAft>
              <a:defRPr/>
            </a:pPr>
            <a:r>
              <a:rPr lang="hu-HU" sz="3600" b="1">
                <a:solidFill>
                  <a:srgbClr val="FF6600"/>
                </a:solidFill>
              </a:rPr>
              <a:t>A várható növekedések a világon</a:t>
            </a:r>
          </a:p>
        </p:txBody>
      </p:sp>
      <p:graphicFrame>
        <p:nvGraphicFramePr>
          <p:cNvPr id="9" name="Object 2"/>
          <p:cNvGraphicFramePr>
            <a:graphicFrameLocks noGrp="1" noChangeAspect="1"/>
          </p:cNvGraphicFramePr>
          <p:nvPr>
            <p:ph type="chart" idx="4294967295"/>
          </p:nvPr>
        </p:nvGraphicFramePr>
        <p:xfrm>
          <a:off x="1539875" y="1319213"/>
          <a:ext cx="7604125" cy="4725987"/>
        </p:xfrm>
        <a:graphic>
          <a:graphicData uri="http://schemas.openxmlformats.org/drawingml/2006/chart">
            <c:chart xmlns:c="http://schemas.openxmlformats.org/drawingml/2006/chart" xmlns:r="http://schemas.openxmlformats.org/officeDocument/2006/relationships" r:id="rId2"/>
          </a:graphicData>
        </a:graphic>
      </p:graphicFrame>
      <p:sp>
        <p:nvSpPr>
          <p:cNvPr id="394245" name="Text Box 7"/>
          <p:cNvSpPr txBox="1">
            <a:spLocks noChangeArrowheads="1"/>
          </p:cNvSpPr>
          <p:nvPr/>
        </p:nvSpPr>
        <p:spPr bwMode="auto">
          <a:xfrm rot="-5400000">
            <a:off x="-1242218" y="3555206"/>
            <a:ext cx="4392612" cy="396875"/>
          </a:xfrm>
          <a:prstGeom prst="rect">
            <a:avLst/>
          </a:prstGeom>
          <a:noFill/>
          <a:ln w="9525">
            <a:noFill/>
            <a:miter lim="800000"/>
            <a:headEnd/>
            <a:tailEnd/>
          </a:ln>
        </p:spPr>
        <p:txBody>
          <a:bodyPr>
            <a:spAutoFit/>
          </a:bodyPr>
          <a:lstStyle/>
          <a:p>
            <a:pPr>
              <a:spcBef>
                <a:spcPct val="50000"/>
              </a:spcBef>
            </a:pPr>
            <a:r>
              <a:rPr lang="hu-HU" sz="1600" b="1">
                <a:solidFill>
                  <a:schemeClr val="tx1"/>
                </a:solidFill>
                <a:effectLst/>
              </a:rPr>
              <a:t>  </a:t>
            </a:r>
            <a:r>
              <a:rPr lang="hu-HU" sz="1600" b="1">
                <a:solidFill>
                  <a:schemeClr val="tx1"/>
                </a:solidFill>
                <a:effectLst/>
                <a:sym typeface="Arial Narrow" pitchFamily="34" charset="0"/>
              </a:rPr>
              <a:t> </a:t>
            </a:r>
            <a:r>
              <a:rPr lang="hu-HU" sz="1600" b="1">
                <a:solidFill>
                  <a:schemeClr val="tx1"/>
                </a:solidFill>
                <a:effectLst/>
              </a:rPr>
              <a:t>energiahordozók, </a:t>
            </a:r>
            <a:r>
              <a:rPr lang="hu-HU" sz="2000" b="1">
                <a:solidFill>
                  <a:schemeClr val="tx1"/>
                </a:solidFill>
                <a:effectLst/>
              </a:rPr>
              <a:t>Mrd</a:t>
            </a:r>
            <a:r>
              <a:rPr lang="hu-HU" sz="1600" b="1">
                <a:solidFill>
                  <a:schemeClr val="tx1"/>
                </a:solidFill>
                <a:effectLst/>
              </a:rPr>
              <a:t> t SKE </a:t>
            </a:r>
            <a:endParaRPr lang="hu-HU" sz="1600" b="1">
              <a:solidFill>
                <a:schemeClr val="tx1"/>
              </a:solidFill>
              <a:effectLst/>
              <a:sym typeface="Arial Narrow" pitchFamily="34" charset="0"/>
            </a:endParaRPr>
          </a:p>
        </p:txBody>
      </p:sp>
      <p:sp>
        <p:nvSpPr>
          <p:cNvPr id="394246" name="Text Box 6"/>
          <p:cNvSpPr txBox="1">
            <a:spLocks noChangeArrowheads="1"/>
          </p:cNvSpPr>
          <p:nvPr/>
        </p:nvSpPr>
        <p:spPr bwMode="auto">
          <a:xfrm rot="-5400000">
            <a:off x="-1277937" y="3735387"/>
            <a:ext cx="3600450" cy="396875"/>
          </a:xfrm>
          <a:prstGeom prst="rect">
            <a:avLst/>
          </a:prstGeom>
          <a:noFill/>
          <a:ln w="9525">
            <a:noFill/>
            <a:miter lim="800000"/>
            <a:headEnd/>
            <a:tailEnd/>
          </a:ln>
        </p:spPr>
        <p:txBody>
          <a:bodyPr>
            <a:spAutoFit/>
          </a:bodyPr>
          <a:lstStyle/>
          <a:p>
            <a:pPr>
              <a:spcBef>
                <a:spcPct val="50000"/>
              </a:spcBef>
            </a:pPr>
            <a:r>
              <a:rPr lang="hu-HU" sz="2000" b="1">
                <a:solidFill>
                  <a:srgbClr val="FF0000"/>
                </a:solidFill>
                <a:effectLst/>
              </a:rPr>
              <a:t>  </a:t>
            </a:r>
            <a:r>
              <a:rPr lang="hu-HU" sz="2000" b="1">
                <a:solidFill>
                  <a:srgbClr val="FF0000"/>
                </a:solidFill>
                <a:effectLst/>
                <a:sym typeface="Arial Narrow" pitchFamily="34" charset="0"/>
              </a:rPr>
              <a:t> </a:t>
            </a:r>
            <a:r>
              <a:rPr lang="hu-HU" sz="2000" b="1">
                <a:solidFill>
                  <a:srgbClr val="FF0000"/>
                </a:solidFill>
                <a:effectLst/>
              </a:rPr>
              <a:t>lakosság, milliárd fő </a:t>
            </a:r>
            <a:endParaRPr lang="hu-HU" sz="2000" b="1">
              <a:solidFill>
                <a:srgbClr val="FF0000"/>
              </a:solidFill>
              <a:effectLst/>
              <a:sym typeface="Arial Narrow" pitchFamily="34" charset="0"/>
            </a:endParaRPr>
          </a:p>
        </p:txBody>
      </p:sp>
      <p:sp>
        <p:nvSpPr>
          <p:cNvPr id="394247" name="Text Box 8"/>
          <p:cNvSpPr txBox="1">
            <a:spLocks noChangeArrowheads="1"/>
          </p:cNvSpPr>
          <p:nvPr/>
        </p:nvSpPr>
        <p:spPr bwMode="auto">
          <a:xfrm>
            <a:off x="381000" y="6237288"/>
            <a:ext cx="8763000" cy="274637"/>
          </a:xfrm>
          <a:prstGeom prst="rect">
            <a:avLst/>
          </a:prstGeom>
          <a:noFill/>
          <a:ln w="9525">
            <a:noFill/>
            <a:miter lim="800000"/>
            <a:headEnd/>
            <a:tailEnd/>
          </a:ln>
        </p:spPr>
        <p:txBody>
          <a:bodyPr>
            <a:spAutoFit/>
          </a:bodyPr>
          <a:lstStyle/>
          <a:p>
            <a:pPr>
              <a:spcBef>
                <a:spcPct val="50000"/>
              </a:spcBef>
            </a:pPr>
            <a:r>
              <a:rPr lang="en-US" sz="1200" u="sng" dirty="0" err="1">
                <a:solidFill>
                  <a:srgbClr val="FFFF00"/>
                </a:solidFill>
                <a:effectLst/>
              </a:rPr>
              <a:t>Forrás</a:t>
            </a:r>
            <a:r>
              <a:rPr lang="en-US" sz="1200" u="sng" dirty="0">
                <a:solidFill>
                  <a:srgbClr val="FFFF00"/>
                </a:solidFill>
                <a:effectLst/>
              </a:rPr>
              <a:t>:</a:t>
            </a:r>
            <a:r>
              <a:rPr lang="en-US" sz="1200" dirty="0">
                <a:solidFill>
                  <a:srgbClr val="FFFF00"/>
                </a:solidFill>
                <a:effectLst/>
              </a:rPr>
              <a:t>  UNO-</a:t>
            </a:r>
            <a:r>
              <a:rPr lang="en-US" sz="1200" dirty="0" err="1">
                <a:solidFill>
                  <a:srgbClr val="FFFF00"/>
                </a:solidFill>
                <a:effectLst/>
              </a:rPr>
              <a:t>Prognose</a:t>
            </a:r>
            <a:r>
              <a:rPr lang="en-US" sz="1200" dirty="0">
                <a:solidFill>
                  <a:srgbClr val="FFFF00"/>
                </a:solidFill>
                <a:effectLst/>
              </a:rPr>
              <a:t> 2007., WEC Energy Policy Scenarios to 2050, London 2007. </a:t>
            </a:r>
          </a:p>
        </p:txBody>
      </p:sp>
      <p:sp>
        <p:nvSpPr>
          <p:cNvPr id="394248" name="Text Box 3"/>
          <p:cNvSpPr txBox="1">
            <a:spLocks noChangeArrowheads="1"/>
          </p:cNvSpPr>
          <p:nvPr/>
        </p:nvSpPr>
        <p:spPr bwMode="auto">
          <a:xfrm>
            <a:off x="381000" y="6583363"/>
            <a:ext cx="8763000" cy="274637"/>
          </a:xfrm>
          <a:prstGeom prst="rect">
            <a:avLst/>
          </a:prstGeom>
          <a:noFill/>
          <a:ln w="9525">
            <a:noFill/>
            <a:miter lim="800000"/>
            <a:headEnd/>
            <a:tailEnd/>
          </a:ln>
        </p:spPr>
        <p:txBody>
          <a:bodyPr>
            <a:spAutoFit/>
          </a:bodyPr>
          <a:lstStyle/>
          <a:p>
            <a:pPr>
              <a:spcBef>
                <a:spcPct val="50000"/>
              </a:spcBef>
            </a:pPr>
            <a:r>
              <a:rPr lang="hu-HU" sz="1200" u="sng" dirty="0">
                <a:solidFill>
                  <a:srgbClr val="FFFF00"/>
                </a:solidFill>
                <a:effectLst/>
              </a:rPr>
              <a:t>Forrás:</a:t>
            </a:r>
            <a:r>
              <a:rPr lang="hu-HU" sz="1200" dirty="0">
                <a:solidFill>
                  <a:srgbClr val="FFFF00"/>
                </a:solidFill>
                <a:effectLst/>
              </a:rPr>
              <a:t>  BWK – </a:t>
            </a:r>
            <a:r>
              <a:rPr lang="hu-HU" sz="1200" dirty="0" err="1">
                <a:solidFill>
                  <a:srgbClr val="FFFF00"/>
                </a:solidFill>
                <a:effectLst/>
              </a:rPr>
              <a:t>Brennstoff-W</a:t>
            </a:r>
            <a:r>
              <a:rPr lang="en-US" sz="1200" dirty="0">
                <a:solidFill>
                  <a:srgbClr val="FFFF00"/>
                </a:solidFill>
                <a:effectLst/>
                <a:cs typeface="Arial" pitchFamily="34" charset="0"/>
              </a:rPr>
              <a:t>ä</a:t>
            </a:r>
            <a:r>
              <a:rPr lang="hu-HU" sz="1200" dirty="0" err="1">
                <a:solidFill>
                  <a:srgbClr val="FFFF00"/>
                </a:solidFill>
                <a:effectLst/>
                <a:cs typeface="Arial" pitchFamily="34" charset="0"/>
              </a:rPr>
              <a:t>rme-Kraft</a:t>
            </a:r>
            <a:r>
              <a:rPr lang="hu-HU" sz="1200" dirty="0">
                <a:solidFill>
                  <a:srgbClr val="FFFF00"/>
                </a:solidFill>
                <a:effectLst/>
              </a:rPr>
              <a:t>, 60. k. 1/2. sz.  2008. p. 32. </a:t>
            </a:r>
          </a:p>
        </p:txBody>
      </p:sp>
      <p:pic>
        <p:nvPicPr>
          <p:cNvPr id="394249" name="Picture 5" descr="logokicsibb"/>
          <p:cNvPicPr>
            <a:picLocks noChangeAspect="1" noChangeArrowheads="1"/>
          </p:cNvPicPr>
          <p:nvPr/>
        </p:nvPicPr>
        <p:blipFill>
          <a:blip r:embed="rId3"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4"/>
          <p:cNvSpPr txBox="1">
            <a:spLocks noGrp="1"/>
          </p:cNvSpPr>
          <p:nvPr/>
        </p:nvSpPr>
        <p:spPr>
          <a:xfrm>
            <a:off x="4419600" y="6629400"/>
            <a:ext cx="304800" cy="184150"/>
          </a:xfrm>
          <a:prstGeom prst="rect">
            <a:avLst/>
          </a:prstGeom>
          <a:noFill/>
        </p:spPr>
        <p:txBody>
          <a:bodyPr anchor="ctr"/>
          <a:lstStyle/>
          <a:p>
            <a:pPr algn="ctr" fontAlgn="auto">
              <a:spcBef>
                <a:spcPts val="0"/>
              </a:spcBef>
              <a:spcAft>
                <a:spcPts val="0"/>
              </a:spcAft>
              <a:defRPr/>
            </a:pPr>
            <a:fld id="{884AC9D0-0298-4849-8842-EAA46ED64070}" type="slidenum">
              <a:rPr lang="en-US" sz="1200">
                <a:solidFill>
                  <a:schemeClr val="tx1">
                    <a:tint val="75000"/>
                  </a:schemeClr>
                </a:solidFill>
                <a:effectLst/>
                <a:latin typeface="+mn-lt"/>
              </a:rPr>
              <a:pPr algn="ctr" fontAlgn="auto">
                <a:spcBef>
                  <a:spcPts val="0"/>
                </a:spcBef>
                <a:spcAft>
                  <a:spcPts val="0"/>
                </a:spcAft>
                <a:defRPr/>
              </a:pPr>
              <a:t>80</a:t>
            </a:fld>
            <a:endParaRPr lang="en-US" sz="1200">
              <a:solidFill>
                <a:schemeClr val="tx1">
                  <a:tint val="75000"/>
                </a:schemeClr>
              </a:solidFill>
              <a:effectLst/>
              <a:latin typeface="+mn-lt"/>
            </a:endParaRPr>
          </a:p>
        </p:txBody>
      </p:sp>
      <p:sp>
        <p:nvSpPr>
          <p:cNvPr id="5" name="Rectangle 2"/>
          <p:cNvSpPr>
            <a:spLocks noGrp="1" noChangeArrowheads="1"/>
          </p:cNvSpPr>
          <p:nvPr>
            <p:ph type="title" idx="4294967295"/>
          </p:nvPr>
        </p:nvSpPr>
        <p:spPr>
          <a:xfrm>
            <a:off x="1222375" y="188913"/>
            <a:ext cx="7921625" cy="576262"/>
          </a:xfrm>
        </p:spPr>
        <p:txBody>
          <a:bodyPr wrap="square" lIns="91440" tIns="45720" rIns="91440" bIns="45720" numCol="1" anchorCtr="0" compatLnSpc="1">
            <a:prstTxWarp prst="textNoShape">
              <a:avLst/>
            </a:prstTxWarp>
            <a:normAutofit/>
          </a:bodyPr>
          <a:lstStyle/>
          <a:p>
            <a:r>
              <a:rPr lang="hu-HU" sz="2800" b="1" dirty="0" smtClean="0">
                <a:solidFill>
                  <a:srgbClr val="FF6600"/>
                </a:solidFill>
                <a:latin typeface="Arial" pitchFamily="34" charset="0"/>
              </a:rPr>
              <a:t>A korszakváltás előtt, után: az alapok</a:t>
            </a:r>
          </a:p>
        </p:txBody>
      </p:sp>
      <p:sp>
        <p:nvSpPr>
          <p:cNvPr id="479235" name="Text Box 9"/>
          <p:cNvSpPr txBox="1">
            <a:spLocks noChangeArrowheads="1"/>
          </p:cNvSpPr>
          <p:nvPr/>
        </p:nvSpPr>
        <p:spPr bwMode="auto">
          <a:xfrm>
            <a:off x="227013" y="949325"/>
            <a:ext cx="3121025" cy="5649913"/>
          </a:xfrm>
          <a:prstGeom prst="rect">
            <a:avLst/>
          </a:prstGeom>
          <a:noFill/>
          <a:ln w="12700">
            <a:noFill/>
            <a:miter lim="800000"/>
            <a:headEnd/>
            <a:tailEnd/>
          </a:ln>
        </p:spPr>
        <p:txBody>
          <a:bodyPr lIns="90000" tIns="46800" rIns="90000" bIns="46800">
            <a:spAutoFit/>
          </a:bodyPr>
          <a:lstStyle/>
          <a:p>
            <a:pPr>
              <a:spcBef>
                <a:spcPct val="50000"/>
              </a:spcBef>
              <a:buFontTx/>
              <a:buChar char="•"/>
            </a:pPr>
            <a:r>
              <a:rPr lang="hu-HU" sz="2800" b="1" dirty="0">
                <a:solidFill>
                  <a:srgbClr val="00FFFF"/>
                </a:solidFill>
                <a:effectLst/>
              </a:rPr>
              <a:t> Korszak</a:t>
            </a:r>
          </a:p>
          <a:p>
            <a:pPr>
              <a:spcBef>
                <a:spcPct val="50000"/>
              </a:spcBef>
              <a:buFontTx/>
              <a:buChar char="•"/>
            </a:pPr>
            <a:r>
              <a:rPr lang="hu-HU" sz="2800" b="1" dirty="0">
                <a:solidFill>
                  <a:srgbClr val="00FFFF"/>
                </a:solidFill>
                <a:effectLst/>
              </a:rPr>
              <a:t> Kerete</a:t>
            </a:r>
          </a:p>
          <a:p>
            <a:pPr>
              <a:spcBef>
                <a:spcPct val="50000"/>
              </a:spcBef>
              <a:buFontTx/>
              <a:buChar char="•"/>
            </a:pPr>
            <a:r>
              <a:rPr lang="hu-HU" sz="2800" b="1" dirty="0">
                <a:solidFill>
                  <a:srgbClr val="00FFFF"/>
                </a:solidFill>
                <a:effectLst/>
              </a:rPr>
              <a:t> Ideológiája</a:t>
            </a:r>
          </a:p>
          <a:p>
            <a:pPr>
              <a:spcBef>
                <a:spcPct val="50000"/>
              </a:spcBef>
              <a:buFontTx/>
              <a:buChar char="•"/>
            </a:pPr>
            <a:r>
              <a:rPr lang="hu-HU" sz="2800" b="1" dirty="0">
                <a:solidFill>
                  <a:srgbClr val="00FFFF"/>
                </a:solidFill>
                <a:effectLst/>
              </a:rPr>
              <a:t> Gazdasága</a:t>
            </a:r>
          </a:p>
          <a:p>
            <a:pPr>
              <a:spcBef>
                <a:spcPct val="50000"/>
              </a:spcBef>
              <a:buFontTx/>
              <a:buChar char="•"/>
            </a:pPr>
            <a:r>
              <a:rPr lang="hu-HU" sz="2800" b="1" dirty="0">
                <a:solidFill>
                  <a:srgbClr val="00FFFF"/>
                </a:solidFill>
                <a:effectLst/>
              </a:rPr>
              <a:t> Irányítása</a:t>
            </a:r>
          </a:p>
          <a:p>
            <a:pPr>
              <a:spcBef>
                <a:spcPct val="50000"/>
              </a:spcBef>
              <a:buFontTx/>
              <a:buChar char="•"/>
            </a:pPr>
            <a:r>
              <a:rPr lang="hu-HU" sz="2800" b="1" dirty="0">
                <a:solidFill>
                  <a:srgbClr val="00FFFF"/>
                </a:solidFill>
                <a:effectLst/>
              </a:rPr>
              <a:t> Tartóssága</a:t>
            </a:r>
          </a:p>
          <a:p>
            <a:pPr>
              <a:spcBef>
                <a:spcPct val="50000"/>
              </a:spcBef>
              <a:buFontTx/>
              <a:buChar char="•"/>
            </a:pPr>
            <a:r>
              <a:rPr lang="hu-HU" sz="2800" b="1" dirty="0">
                <a:solidFill>
                  <a:srgbClr val="00FFFF"/>
                </a:solidFill>
                <a:effectLst/>
              </a:rPr>
              <a:t> Fő irányító</a:t>
            </a:r>
          </a:p>
          <a:p>
            <a:pPr>
              <a:spcBef>
                <a:spcPct val="50000"/>
              </a:spcBef>
              <a:buFontTx/>
              <a:buChar char="•"/>
            </a:pPr>
            <a:r>
              <a:rPr lang="hu-HU" sz="2800" b="1" dirty="0">
                <a:solidFill>
                  <a:srgbClr val="00FFFF"/>
                </a:solidFill>
                <a:effectLst/>
              </a:rPr>
              <a:t> Fő tervező</a:t>
            </a:r>
          </a:p>
          <a:p>
            <a:pPr>
              <a:spcBef>
                <a:spcPct val="50000"/>
              </a:spcBef>
              <a:buFontTx/>
              <a:buChar char="•"/>
            </a:pPr>
            <a:r>
              <a:rPr lang="hu-HU" sz="2800" b="1" dirty="0">
                <a:solidFill>
                  <a:srgbClr val="00FFFF"/>
                </a:solidFill>
                <a:effectLst/>
              </a:rPr>
              <a:t> Fő végrehajtó</a:t>
            </a:r>
          </a:p>
        </p:txBody>
      </p:sp>
      <p:sp>
        <p:nvSpPr>
          <p:cNvPr id="313349" name="Line 10"/>
          <p:cNvSpPr>
            <a:spLocks noChangeShapeType="1"/>
          </p:cNvSpPr>
          <p:nvPr/>
        </p:nvSpPr>
        <p:spPr bwMode="auto">
          <a:xfrm>
            <a:off x="0" y="1547813"/>
            <a:ext cx="9144000" cy="0"/>
          </a:xfrm>
          <a:prstGeom prst="line">
            <a:avLst/>
          </a:prstGeom>
          <a:noFill/>
          <a:ln w="19050">
            <a:solidFill>
              <a:srgbClr val="000099"/>
            </a:solidFill>
            <a:round/>
            <a:headEnd/>
            <a:tailEnd/>
          </a:ln>
        </p:spPr>
        <p:txBody>
          <a:bodyPr wrap="none" lIns="90000" tIns="46800" rIns="90000" bIns="46800" anchor="ctr"/>
          <a:lstStyle/>
          <a:p>
            <a:pPr algn="ctr">
              <a:defRPr/>
            </a:pPr>
            <a:endParaRPr lang="hu-HU"/>
          </a:p>
        </p:txBody>
      </p:sp>
      <p:sp>
        <p:nvSpPr>
          <p:cNvPr id="313350" name="Line 11"/>
          <p:cNvSpPr>
            <a:spLocks noChangeShapeType="1"/>
          </p:cNvSpPr>
          <p:nvPr/>
        </p:nvSpPr>
        <p:spPr bwMode="auto">
          <a:xfrm>
            <a:off x="3348038" y="852488"/>
            <a:ext cx="0" cy="5832475"/>
          </a:xfrm>
          <a:prstGeom prst="line">
            <a:avLst/>
          </a:prstGeom>
          <a:noFill/>
          <a:ln w="12700">
            <a:solidFill>
              <a:srgbClr val="FF0000"/>
            </a:solidFill>
            <a:round/>
            <a:headEnd/>
            <a:tailEnd/>
          </a:ln>
        </p:spPr>
        <p:txBody>
          <a:bodyPr wrap="none" lIns="90000" tIns="46800" rIns="90000" bIns="46800" anchor="ctr"/>
          <a:lstStyle/>
          <a:p>
            <a:pPr algn="ctr">
              <a:defRPr/>
            </a:pPr>
            <a:endParaRPr lang="hu-HU"/>
          </a:p>
        </p:txBody>
      </p:sp>
      <p:sp>
        <p:nvSpPr>
          <p:cNvPr id="313351" name="Line 12"/>
          <p:cNvSpPr>
            <a:spLocks noChangeShapeType="1"/>
          </p:cNvSpPr>
          <p:nvPr/>
        </p:nvSpPr>
        <p:spPr bwMode="auto">
          <a:xfrm>
            <a:off x="6156325" y="836613"/>
            <a:ext cx="0" cy="5832475"/>
          </a:xfrm>
          <a:prstGeom prst="line">
            <a:avLst/>
          </a:prstGeom>
          <a:noFill/>
          <a:ln w="12700">
            <a:solidFill>
              <a:schemeClr val="accent2"/>
            </a:solidFill>
            <a:round/>
            <a:headEnd/>
            <a:tailEnd/>
          </a:ln>
        </p:spPr>
        <p:txBody>
          <a:bodyPr wrap="none" lIns="90000" tIns="46800" rIns="90000" bIns="46800" anchor="ctr"/>
          <a:lstStyle/>
          <a:p>
            <a:pPr algn="ctr">
              <a:defRPr/>
            </a:pPr>
            <a:endParaRPr lang="hu-HU"/>
          </a:p>
        </p:txBody>
      </p:sp>
      <p:sp>
        <p:nvSpPr>
          <p:cNvPr id="479239" name="WordArt 13"/>
          <p:cNvSpPr>
            <a:spLocks noChangeArrowheads="1" noChangeShapeType="1" noTextEdit="1"/>
          </p:cNvSpPr>
          <p:nvPr/>
        </p:nvSpPr>
        <p:spPr bwMode="auto">
          <a:xfrm>
            <a:off x="3803650" y="1069975"/>
            <a:ext cx="1800225" cy="420688"/>
          </a:xfrm>
          <a:prstGeom prst="rect">
            <a:avLst/>
          </a:prstGeom>
        </p:spPr>
        <p:txBody>
          <a:bodyPr wrap="none" fromWordArt="1">
            <a:prstTxWarp prst="textPlain">
              <a:avLst>
                <a:gd name="adj" fmla="val 50000"/>
              </a:avLst>
            </a:prstTxWarp>
          </a:bodyPr>
          <a:lstStyle/>
          <a:p>
            <a:pPr algn="ctr"/>
            <a:r>
              <a:rPr lang="hu-HU" sz="2000" b="1" kern="10" dirty="0">
                <a:ln w="9525">
                  <a:solidFill>
                    <a:srgbClr val="FF0000"/>
                  </a:solidFill>
                  <a:round/>
                  <a:headEnd/>
                  <a:tailEnd/>
                </a:ln>
                <a:solidFill>
                  <a:schemeClr val="tx1"/>
                </a:solidFill>
                <a:effectLst>
                  <a:outerShdw dist="38100" dir="2700000" algn="tl" rotWithShape="0">
                    <a:srgbClr val="000000">
                      <a:alpha val="43137"/>
                    </a:srgbClr>
                  </a:outerShdw>
                </a:effectLst>
                <a:latin typeface="Arial Black"/>
              </a:rPr>
              <a:t>1950, 1960</a:t>
            </a:r>
          </a:p>
        </p:txBody>
      </p:sp>
      <p:sp>
        <p:nvSpPr>
          <p:cNvPr id="479240" name="WordArt 14"/>
          <p:cNvSpPr>
            <a:spLocks noChangeArrowheads="1" noChangeShapeType="1" noTextEdit="1"/>
          </p:cNvSpPr>
          <p:nvPr/>
        </p:nvSpPr>
        <p:spPr bwMode="auto">
          <a:xfrm>
            <a:off x="6692900" y="1068388"/>
            <a:ext cx="1800225" cy="420687"/>
          </a:xfrm>
          <a:prstGeom prst="rect">
            <a:avLst/>
          </a:prstGeom>
        </p:spPr>
        <p:txBody>
          <a:bodyPr wrap="none" fromWordArt="1">
            <a:prstTxWarp prst="textPlain">
              <a:avLst>
                <a:gd name="adj" fmla="val 50000"/>
              </a:avLst>
            </a:prstTxWarp>
          </a:bodyPr>
          <a:lstStyle/>
          <a:p>
            <a:pPr algn="ctr"/>
            <a:r>
              <a:rPr lang="hu-HU" sz="2000" b="1" kern="10">
                <a:ln w="9525">
                  <a:solidFill>
                    <a:srgbClr val="0000FF"/>
                  </a:solidFill>
                  <a:round/>
                  <a:headEnd/>
                  <a:tailEnd/>
                </a:ln>
                <a:solidFill>
                  <a:schemeClr val="accent2"/>
                </a:solidFill>
                <a:effectLst>
                  <a:outerShdw dist="38100" dir="2700000" algn="tl" rotWithShape="0">
                    <a:srgbClr val="000000">
                      <a:alpha val="43137"/>
                    </a:srgbClr>
                  </a:outerShdw>
                </a:effectLst>
                <a:latin typeface="Arial Black"/>
              </a:rPr>
              <a:t>2000, 2010</a:t>
            </a:r>
          </a:p>
        </p:txBody>
      </p:sp>
      <p:sp>
        <p:nvSpPr>
          <p:cNvPr id="479241" name="WordArt 15"/>
          <p:cNvSpPr>
            <a:spLocks noChangeArrowheads="1" noChangeShapeType="1" noTextEdit="1"/>
          </p:cNvSpPr>
          <p:nvPr/>
        </p:nvSpPr>
        <p:spPr bwMode="auto">
          <a:xfrm>
            <a:off x="3995738" y="1735138"/>
            <a:ext cx="1584325" cy="350837"/>
          </a:xfrm>
          <a:prstGeom prst="rect">
            <a:avLst/>
          </a:prstGeom>
        </p:spPr>
        <p:txBody>
          <a:bodyPr wrap="none" fromWordArt="1">
            <a:prstTxWarp prst="textPlain">
              <a:avLst>
                <a:gd name="adj" fmla="val 50000"/>
              </a:avLst>
            </a:prstTxWarp>
          </a:bodyPr>
          <a:lstStyle/>
          <a:p>
            <a:pPr algn="ctr"/>
            <a:r>
              <a:rPr lang="hu-HU" sz="2000" b="1" kern="10" dirty="0">
                <a:ln w="9525">
                  <a:solidFill>
                    <a:srgbClr val="FF0000"/>
                  </a:solidFill>
                  <a:round/>
                  <a:headEnd/>
                  <a:tailEnd/>
                </a:ln>
                <a:solidFill>
                  <a:schemeClr val="tx1"/>
                </a:solidFill>
                <a:effectLst>
                  <a:outerShdw dist="38100" dir="2700000" algn="tl" rotWithShape="0">
                    <a:srgbClr val="000000">
                      <a:alpha val="43137"/>
                    </a:srgbClr>
                  </a:outerShdw>
                </a:effectLst>
                <a:latin typeface="Arial Black"/>
              </a:rPr>
              <a:t>K G S T</a:t>
            </a:r>
          </a:p>
        </p:txBody>
      </p:sp>
      <p:sp>
        <p:nvSpPr>
          <p:cNvPr id="479242" name="WordArt 16"/>
          <p:cNvSpPr>
            <a:spLocks noChangeArrowheads="1" noChangeShapeType="1" noTextEdit="1"/>
          </p:cNvSpPr>
          <p:nvPr/>
        </p:nvSpPr>
        <p:spPr bwMode="auto">
          <a:xfrm>
            <a:off x="3563938" y="2333625"/>
            <a:ext cx="2411412" cy="349250"/>
          </a:xfrm>
          <a:prstGeom prst="rect">
            <a:avLst/>
          </a:prstGeom>
        </p:spPr>
        <p:txBody>
          <a:bodyPr wrap="none" fromWordArt="1">
            <a:prstTxWarp prst="textPlain">
              <a:avLst>
                <a:gd name="adj" fmla="val 50000"/>
              </a:avLst>
            </a:prstTxWarp>
          </a:bodyPr>
          <a:lstStyle/>
          <a:p>
            <a:pPr algn="ctr"/>
            <a:r>
              <a:rPr lang="hu-HU" sz="2000" b="1" kern="10">
                <a:ln w="9525">
                  <a:solidFill>
                    <a:srgbClr val="FF0000"/>
                  </a:solidFill>
                  <a:round/>
                  <a:headEnd/>
                  <a:tailEnd/>
                </a:ln>
                <a:solidFill>
                  <a:schemeClr val="tx1"/>
                </a:solidFill>
                <a:effectLst>
                  <a:outerShdw dist="38100" dir="2700000" algn="tl" rotWithShape="0">
                    <a:srgbClr val="000000">
                      <a:alpha val="43137"/>
                    </a:srgbClr>
                  </a:outerShdw>
                </a:effectLst>
                <a:latin typeface="Arial Black"/>
              </a:rPr>
              <a:t>szocializmus</a:t>
            </a:r>
          </a:p>
        </p:txBody>
      </p:sp>
      <p:sp>
        <p:nvSpPr>
          <p:cNvPr id="479243" name="WordArt 17"/>
          <p:cNvSpPr>
            <a:spLocks noChangeArrowheads="1" noChangeShapeType="1" noTextEdit="1"/>
          </p:cNvSpPr>
          <p:nvPr/>
        </p:nvSpPr>
        <p:spPr bwMode="auto">
          <a:xfrm>
            <a:off x="3444875" y="2933700"/>
            <a:ext cx="2592388" cy="420688"/>
          </a:xfrm>
          <a:prstGeom prst="rect">
            <a:avLst/>
          </a:prstGeom>
        </p:spPr>
        <p:txBody>
          <a:bodyPr wrap="none" fromWordArt="1">
            <a:prstTxWarp prst="textPlain">
              <a:avLst>
                <a:gd name="adj" fmla="val 50000"/>
              </a:avLst>
            </a:prstTxWarp>
          </a:bodyPr>
          <a:lstStyle/>
          <a:p>
            <a:pPr algn="ctr"/>
            <a:r>
              <a:rPr lang="hu-HU" sz="2000" b="1" kern="10">
                <a:ln w="9525">
                  <a:solidFill>
                    <a:srgbClr val="FF0000"/>
                  </a:solidFill>
                  <a:round/>
                  <a:headEnd/>
                  <a:tailEnd/>
                </a:ln>
                <a:solidFill>
                  <a:schemeClr val="tx1"/>
                </a:solidFill>
                <a:effectLst>
                  <a:outerShdw dist="38100" dir="2700000" algn="tl" rotWithShape="0">
                    <a:srgbClr val="000000">
                      <a:alpha val="43137"/>
                    </a:srgbClr>
                  </a:outerShdw>
                </a:effectLst>
                <a:latin typeface="Arial Black"/>
              </a:rPr>
              <a:t>népgazdaság</a:t>
            </a:r>
          </a:p>
        </p:txBody>
      </p:sp>
      <p:sp>
        <p:nvSpPr>
          <p:cNvPr id="479244" name="WordArt 18"/>
          <p:cNvSpPr>
            <a:spLocks noChangeArrowheads="1" noChangeShapeType="1" noTextEdit="1"/>
          </p:cNvSpPr>
          <p:nvPr/>
        </p:nvSpPr>
        <p:spPr bwMode="auto">
          <a:xfrm>
            <a:off x="3467100" y="3581400"/>
            <a:ext cx="2592388" cy="349250"/>
          </a:xfrm>
          <a:prstGeom prst="rect">
            <a:avLst/>
          </a:prstGeom>
        </p:spPr>
        <p:txBody>
          <a:bodyPr wrap="none" fromWordArt="1">
            <a:prstTxWarp prst="textPlain">
              <a:avLst>
                <a:gd name="adj" fmla="val 50000"/>
              </a:avLst>
            </a:prstTxWarp>
          </a:bodyPr>
          <a:lstStyle/>
          <a:p>
            <a:pPr algn="ctr"/>
            <a:r>
              <a:rPr lang="hu-HU" sz="2000" b="1" kern="10">
                <a:ln w="9525">
                  <a:solidFill>
                    <a:srgbClr val="FF0000"/>
                  </a:solidFill>
                  <a:round/>
                  <a:headEnd/>
                  <a:tailEnd/>
                </a:ln>
                <a:solidFill>
                  <a:schemeClr val="tx1"/>
                </a:solidFill>
                <a:effectLst>
                  <a:outerShdw dist="38100" dir="2700000" algn="tl" rotWithShape="0">
                    <a:srgbClr val="000000">
                      <a:alpha val="43137"/>
                    </a:srgbClr>
                  </a:outerShdw>
                </a:effectLst>
                <a:latin typeface="Arial Black"/>
              </a:rPr>
              <a:t>diktatórikus</a:t>
            </a:r>
          </a:p>
        </p:txBody>
      </p:sp>
      <p:sp>
        <p:nvSpPr>
          <p:cNvPr id="479245" name="WordArt 19"/>
          <p:cNvSpPr>
            <a:spLocks noChangeArrowheads="1" noChangeShapeType="1" noTextEdit="1"/>
          </p:cNvSpPr>
          <p:nvPr/>
        </p:nvSpPr>
        <p:spPr bwMode="auto">
          <a:xfrm>
            <a:off x="3467100" y="4260850"/>
            <a:ext cx="2592388" cy="349250"/>
          </a:xfrm>
          <a:prstGeom prst="rect">
            <a:avLst/>
          </a:prstGeom>
        </p:spPr>
        <p:txBody>
          <a:bodyPr wrap="none" fromWordArt="1">
            <a:prstTxWarp prst="textPlain">
              <a:avLst>
                <a:gd name="adj" fmla="val 50000"/>
              </a:avLst>
            </a:prstTxWarp>
          </a:bodyPr>
          <a:lstStyle/>
          <a:p>
            <a:pPr algn="ctr"/>
            <a:r>
              <a:rPr lang="hu-HU" sz="2000" b="1" kern="10">
                <a:ln w="9525">
                  <a:solidFill>
                    <a:srgbClr val="FF0000"/>
                  </a:solidFill>
                  <a:round/>
                  <a:headEnd/>
                  <a:tailEnd/>
                </a:ln>
                <a:solidFill>
                  <a:schemeClr val="tx1"/>
                </a:solidFill>
                <a:effectLst>
                  <a:outerShdw dist="38100" dir="2700000" algn="tl" rotWithShape="0">
                    <a:srgbClr val="000000">
                      <a:alpha val="43137"/>
                    </a:srgbClr>
                  </a:outerShdw>
                </a:effectLst>
                <a:latin typeface="Arial Black"/>
              </a:rPr>
              <a:t>állandósított</a:t>
            </a:r>
          </a:p>
        </p:txBody>
      </p:sp>
      <p:sp>
        <p:nvSpPr>
          <p:cNvPr id="313359" name="Line 20"/>
          <p:cNvSpPr>
            <a:spLocks noChangeShapeType="1"/>
          </p:cNvSpPr>
          <p:nvPr/>
        </p:nvSpPr>
        <p:spPr bwMode="auto">
          <a:xfrm>
            <a:off x="-20638" y="2181225"/>
            <a:ext cx="9144001" cy="0"/>
          </a:xfrm>
          <a:prstGeom prst="line">
            <a:avLst/>
          </a:prstGeom>
          <a:noFill/>
          <a:ln w="19050">
            <a:solidFill>
              <a:srgbClr val="000099"/>
            </a:solidFill>
            <a:prstDash val="dash"/>
            <a:round/>
            <a:headEnd/>
            <a:tailEnd/>
          </a:ln>
        </p:spPr>
        <p:txBody>
          <a:bodyPr wrap="none" lIns="90000" tIns="46800" rIns="90000" bIns="46800" anchor="ctr"/>
          <a:lstStyle/>
          <a:p>
            <a:pPr algn="ctr">
              <a:defRPr/>
            </a:pPr>
            <a:endParaRPr lang="hu-HU"/>
          </a:p>
        </p:txBody>
      </p:sp>
      <p:sp>
        <p:nvSpPr>
          <p:cNvPr id="313360" name="Line 21"/>
          <p:cNvSpPr>
            <a:spLocks noChangeShapeType="1"/>
          </p:cNvSpPr>
          <p:nvPr/>
        </p:nvSpPr>
        <p:spPr bwMode="auto">
          <a:xfrm>
            <a:off x="-4763" y="2828925"/>
            <a:ext cx="9144001" cy="0"/>
          </a:xfrm>
          <a:prstGeom prst="line">
            <a:avLst/>
          </a:prstGeom>
          <a:noFill/>
          <a:ln w="19050">
            <a:solidFill>
              <a:srgbClr val="000099"/>
            </a:solidFill>
            <a:prstDash val="dash"/>
            <a:round/>
            <a:headEnd/>
            <a:tailEnd/>
          </a:ln>
        </p:spPr>
        <p:txBody>
          <a:bodyPr wrap="none" lIns="90000" tIns="46800" rIns="90000" bIns="46800" anchor="ctr"/>
          <a:lstStyle/>
          <a:p>
            <a:pPr algn="ctr">
              <a:defRPr/>
            </a:pPr>
            <a:endParaRPr lang="hu-HU"/>
          </a:p>
        </p:txBody>
      </p:sp>
      <p:sp>
        <p:nvSpPr>
          <p:cNvPr id="313361" name="Line 22"/>
          <p:cNvSpPr>
            <a:spLocks noChangeShapeType="1"/>
          </p:cNvSpPr>
          <p:nvPr/>
        </p:nvSpPr>
        <p:spPr bwMode="auto">
          <a:xfrm>
            <a:off x="-4763" y="3484563"/>
            <a:ext cx="9144001" cy="0"/>
          </a:xfrm>
          <a:prstGeom prst="line">
            <a:avLst/>
          </a:prstGeom>
          <a:noFill/>
          <a:ln w="19050">
            <a:solidFill>
              <a:srgbClr val="000099"/>
            </a:solidFill>
            <a:prstDash val="dash"/>
            <a:round/>
            <a:headEnd/>
            <a:tailEnd/>
          </a:ln>
        </p:spPr>
        <p:txBody>
          <a:bodyPr wrap="none" lIns="90000" tIns="46800" rIns="90000" bIns="46800" anchor="ctr"/>
          <a:lstStyle/>
          <a:p>
            <a:pPr algn="ctr">
              <a:defRPr/>
            </a:pPr>
            <a:endParaRPr lang="hu-HU"/>
          </a:p>
        </p:txBody>
      </p:sp>
      <p:sp>
        <p:nvSpPr>
          <p:cNvPr id="313362" name="Line 23"/>
          <p:cNvSpPr>
            <a:spLocks noChangeShapeType="1"/>
          </p:cNvSpPr>
          <p:nvPr/>
        </p:nvSpPr>
        <p:spPr bwMode="auto">
          <a:xfrm>
            <a:off x="-20638" y="4102100"/>
            <a:ext cx="9144001" cy="0"/>
          </a:xfrm>
          <a:prstGeom prst="line">
            <a:avLst/>
          </a:prstGeom>
          <a:noFill/>
          <a:ln w="19050">
            <a:solidFill>
              <a:srgbClr val="000099"/>
            </a:solidFill>
            <a:prstDash val="dash"/>
            <a:round/>
            <a:headEnd/>
            <a:tailEnd/>
          </a:ln>
        </p:spPr>
        <p:txBody>
          <a:bodyPr wrap="none" lIns="90000" tIns="46800" rIns="90000" bIns="46800" anchor="ctr"/>
          <a:lstStyle/>
          <a:p>
            <a:pPr algn="ctr">
              <a:defRPr/>
            </a:pPr>
            <a:endParaRPr lang="hu-HU"/>
          </a:p>
        </p:txBody>
      </p:sp>
      <p:sp>
        <p:nvSpPr>
          <p:cNvPr id="313363" name="Line 24"/>
          <p:cNvSpPr>
            <a:spLocks noChangeShapeType="1"/>
          </p:cNvSpPr>
          <p:nvPr/>
        </p:nvSpPr>
        <p:spPr bwMode="auto">
          <a:xfrm>
            <a:off x="-20638" y="4756150"/>
            <a:ext cx="9144001" cy="0"/>
          </a:xfrm>
          <a:prstGeom prst="line">
            <a:avLst/>
          </a:prstGeom>
          <a:noFill/>
          <a:ln w="19050">
            <a:solidFill>
              <a:srgbClr val="000099"/>
            </a:solidFill>
            <a:prstDash val="dash"/>
            <a:round/>
            <a:headEnd/>
            <a:tailEnd/>
          </a:ln>
        </p:spPr>
        <p:txBody>
          <a:bodyPr wrap="none" lIns="90000" tIns="46800" rIns="90000" bIns="46800" anchor="ctr"/>
          <a:lstStyle/>
          <a:p>
            <a:pPr algn="ctr">
              <a:defRPr/>
            </a:pPr>
            <a:endParaRPr lang="hu-HU"/>
          </a:p>
        </p:txBody>
      </p:sp>
      <p:sp>
        <p:nvSpPr>
          <p:cNvPr id="313364" name="Line 25"/>
          <p:cNvSpPr>
            <a:spLocks noChangeShapeType="1"/>
          </p:cNvSpPr>
          <p:nvPr/>
        </p:nvSpPr>
        <p:spPr bwMode="auto">
          <a:xfrm>
            <a:off x="-4763" y="5389563"/>
            <a:ext cx="9144001" cy="0"/>
          </a:xfrm>
          <a:prstGeom prst="line">
            <a:avLst/>
          </a:prstGeom>
          <a:noFill/>
          <a:ln w="19050">
            <a:solidFill>
              <a:srgbClr val="000099"/>
            </a:solidFill>
            <a:prstDash val="dash"/>
            <a:round/>
            <a:headEnd/>
            <a:tailEnd/>
          </a:ln>
        </p:spPr>
        <p:txBody>
          <a:bodyPr wrap="none" lIns="90000" tIns="46800" rIns="90000" bIns="46800" anchor="ctr"/>
          <a:lstStyle/>
          <a:p>
            <a:pPr algn="ctr">
              <a:defRPr/>
            </a:pPr>
            <a:endParaRPr lang="hu-HU"/>
          </a:p>
        </p:txBody>
      </p:sp>
      <p:sp>
        <p:nvSpPr>
          <p:cNvPr id="313365" name="Line 26"/>
          <p:cNvSpPr>
            <a:spLocks noChangeShapeType="1"/>
          </p:cNvSpPr>
          <p:nvPr/>
        </p:nvSpPr>
        <p:spPr bwMode="auto">
          <a:xfrm>
            <a:off x="-4763" y="6021388"/>
            <a:ext cx="9144001" cy="0"/>
          </a:xfrm>
          <a:prstGeom prst="line">
            <a:avLst/>
          </a:prstGeom>
          <a:noFill/>
          <a:ln w="19050">
            <a:solidFill>
              <a:srgbClr val="000099"/>
            </a:solidFill>
            <a:prstDash val="dash"/>
            <a:round/>
            <a:headEnd/>
            <a:tailEnd/>
          </a:ln>
        </p:spPr>
        <p:txBody>
          <a:bodyPr wrap="none" lIns="90000" tIns="46800" rIns="90000" bIns="46800" anchor="ctr"/>
          <a:lstStyle/>
          <a:p>
            <a:pPr algn="ctr">
              <a:defRPr/>
            </a:pPr>
            <a:endParaRPr lang="hu-HU"/>
          </a:p>
        </p:txBody>
      </p:sp>
      <p:sp>
        <p:nvSpPr>
          <p:cNvPr id="479253" name="WordArt 27"/>
          <p:cNvSpPr>
            <a:spLocks noChangeArrowheads="1" noChangeShapeType="1" noTextEdit="1"/>
          </p:cNvSpPr>
          <p:nvPr/>
        </p:nvSpPr>
        <p:spPr bwMode="auto">
          <a:xfrm>
            <a:off x="3740150" y="4927600"/>
            <a:ext cx="2087563" cy="349250"/>
          </a:xfrm>
          <a:prstGeom prst="rect">
            <a:avLst/>
          </a:prstGeom>
        </p:spPr>
        <p:txBody>
          <a:bodyPr wrap="none" fromWordArt="1">
            <a:prstTxWarp prst="textPlain">
              <a:avLst>
                <a:gd name="adj" fmla="val 50000"/>
              </a:avLst>
            </a:prstTxWarp>
          </a:bodyPr>
          <a:lstStyle/>
          <a:p>
            <a:pPr algn="ctr"/>
            <a:r>
              <a:rPr lang="hu-HU" sz="2000" b="1" kern="10">
                <a:ln w="9525">
                  <a:solidFill>
                    <a:srgbClr val="FF0000"/>
                  </a:solidFill>
                  <a:round/>
                  <a:headEnd/>
                  <a:tailEnd/>
                </a:ln>
                <a:solidFill>
                  <a:schemeClr val="tx1"/>
                </a:solidFill>
                <a:effectLst>
                  <a:outerShdw dist="38100" dir="2700000" algn="tl" rotWithShape="0">
                    <a:srgbClr val="000000">
                      <a:alpha val="43137"/>
                    </a:srgbClr>
                  </a:outerShdw>
                </a:effectLst>
                <a:latin typeface="Arial Black"/>
              </a:rPr>
              <a:t>P  á  r  t</a:t>
            </a:r>
          </a:p>
        </p:txBody>
      </p:sp>
      <p:sp>
        <p:nvSpPr>
          <p:cNvPr id="479254" name="WordArt 28"/>
          <p:cNvSpPr>
            <a:spLocks noChangeArrowheads="1" noChangeShapeType="1" noTextEdit="1"/>
          </p:cNvSpPr>
          <p:nvPr/>
        </p:nvSpPr>
        <p:spPr bwMode="auto">
          <a:xfrm>
            <a:off x="3467100" y="5548313"/>
            <a:ext cx="2592388" cy="420687"/>
          </a:xfrm>
          <a:prstGeom prst="rect">
            <a:avLst/>
          </a:prstGeom>
        </p:spPr>
        <p:txBody>
          <a:bodyPr wrap="none" fromWordArt="1">
            <a:prstTxWarp prst="textPlain">
              <a:avLst>
                <a:gd name="adj" fmla="val 50000"/>
              </a:avLst>
            </a:prstTxWarp>
          </a:bodyPr>
          <a:lstStyle/>
          <a:p>
            <a:pPr algn="ctr"/>
            <a:r>
              <a:rPr lang="hu-HU" sz="2000" b="1" kern="10">
                <a:ln w="9525">
                  <a:solidFill>
                    <a:srgbClr val="FF0000"/>
                  </a:solidFill>
                  <a:round/>
                  <a:headEnd/>
                  <a:tailEnd/>
                </a:ln>
                <a:solidFill>
                  <a:schemeClr val="tx1"/>
                </a:solidFill>
                <a:effectLst>
                  <a:outerShdw dist="38100" dir="2700000" algn="tl" rotWithShape="0">
                    <a:srgbClr val="000000">
                      <a:alpha val="43137"/>
                    </a:srgbClr>
                  </a:outerShdw>
                </a:effectLst>
                <a:latin typeface="Arial Black"/>
              </a:rPr>
              <a:t>Tervhivatal (OT)</a:t>
            </a:r>
          </a:p>
        </p:txBody>
      </p:sp>
      <p:sp>
        <p:nvSpPr>
          <p:cNvPr id="479255" name="WordArt 29"/>
          <p:cNvSpPr>
            <a:spLocks noChangeArrowheads="1" noChangeShapeType="1" noTextEdit="1"/>
          </p:cNvSpPr>
          <p:nvPr/>
        </p:nvSpPr>
        <p:spPr bwMode="auto">
          <a:xfrm>
            <a:off x="3468688" y="6135688"/>
            <a:ext cx="2592387" cy="349250"/>
          </a:xfrm>
          <a:prstGeom prst="rect">
            <a:avLst/>
          </a:prstGeom>
        </p:spPr>
        <p:txBody>
          <a:bodyPr wrap="none" fromWordArt="1">
            <a:prstTxWarp prst="textPlain">
              <a:avLst>
                <a:gd name="adj" fmla="val 50000"/>
              </a:avLst>
            </a:prstTxWarp>
          </a:bodyPr>
          <a:lstStyle/>
          <a:p>
            <a:pPr algn="ctr"/>
            <a:r>
              <a:rPr lang="hu-HU" sz="2000" b="1" kern="10">
                <a:ln w="9525">
                  <a:solidFill>
                    <a:srgbClr val="FF0000"/>
                  </a:solidFill>
                  <a:round/>
                  <a:headEnd/>
                  <a:tailEnd/>
                </a:ln>
                <a:solidFill>
                  <a:schemeClr val="tx1"/>
                </a:solidFill>
                <a:effectLst>
                  <a:outerShdw dist="38100" dir="2700000" algn="tl" rotWithShape="0">
                    <a:srgbClr val="000000">
                      <a:alpha val="43137"/>
                    </a:srgbClr>
                  </a:outerShdw>
                </a:effectLst>
                <a:latin typeface="Arial Black"/>
              </a:rPr>
              <a:t>Minisztérium</a:t>
            </a:r>
          </a:p>
        </p:txBody>
      </p:sp>
      <p:sp>
        <p:nvSpPr>
          <p:cNvPr id="479256" name="WordArt 30"/>
          <p:cNvSpPr>
            <a:spLocks noChangeArrowheads="1" noChangeShapeType="1" noTextEdit="1"/>
          </p:cNvSpPr>
          <p:nvPr/>
        </p:nvSpPr>
        <p:spPr bwMode="auto">
          <a:xfrm>
            <a:off x="6340475" y="6159500"/>
            <a:ext cx="2592388" cy="349250"/>
          </a:xfrm>
          <a:prstGeom prst="rect">
            <a:avLst/>
          </a:prstGeom>
        </p:spPr>
        <p:txBody>
          <a:bodyPr wrap="none" fromWordArt="1">
            <a:prstTxWarp prst="textPlain">
              <a:avLst>
                <a:gd name="adj" fmla="val 50000"/>
              </a:avLst>
            </a:prstTxWarp>
          </a:bodyPr>
          <a:lstStyle/>
          <a:p>
            <a:pPr algn="ctr"/>
            <a:r>
              <a:rPr lang="hu-HU" sz="2000" b="1" kern="10">
                <a:ln w="9525">
                  <a:solidFill>
                    <a:srgbClr val="0000FF"/>
                  </a:solidFill>
                  <a:round/>
                  <a:headEnd/>
                  <a:tailEnd/>
                </a:ln>
                <a:solidFill>
                  <a:schemeClr val="accent2"/>
                </a:solidFill>
                <a:effectLst>
                  <a:outerShdw dist="38100" dir="2700000" algn="tl" rotWithShape="0">
                    <a:srgbClr val="000000">
                      <a:alpha val="43137"/>
                    </a:srgbClr>
                  </a:outerShdw>
                </a:effectLst>
                <a:latin typeface="Arial Black"/>
              </a:rPr>
              <a:t>Minisztérium</a:t>
            </a:r>
          </a:p>
        </p:txBody>
      </p:sp>
      <p:sp>
        <p:nvSpPr>
          <p:cNvPr id="479257" name="WordArt 31"/>
          <p:cNvSpPr>
            <a:spLocks noChangeArrowheads="1" noChangeShapeType="1" noTextEdit="1"/>
          </p:cNvSpPr>
          <p:nvPr/>
        </p:nvSpPr>
        <p:spPr bwMode="auto">
          <a:xfrm>
            <a:off x="6372225" y="2349500"/>
            <a:ext cx="2592388" cy="420688"/>
          </a:xfrm>
          <a:prstGeom prst="rect">
            <a:avLst/>
          </a:prstGeom>
        </p:spPr>
        <p:txBody>
          <a:bodyPr wrap="none" fromWordArt="1">
            <a:prstTxWarp prst="textPlain">
              <a:avLst>
                <a:gd name="adj" fmla="val 50000"/>
              </a:avLst>
            </a:prstTxWarp>
          </a:bodyPr>
          <a:lstStyle/>
          <a:p>
            <a:pPr algn="ctr"/>
            <a:r>
              <a:rPr lang="hu-HU" sz="2000" b="1" kern="10">
                <a:ln w="9525">
                  <a:solidFill>
                    <a:srgbClr val="0000FF"/>
                  </a:solidFill>
                  <a:round/>
                  <a:headEnd/>
                  <a:tailEnd/>
                </a:ln>
                <a:solidFill>
                  <a:schemeClr val="accent2"/>
                </a:solidFill>
                <a:effectLst>
                  <a:outerShdw dist="38100" dir="2700000" algn="tl" rotWithShape="0">
                    <a:srgbClr val="000000">
                      <a:alpha val="43137"/>
                    </a:srgbClr>
                  </a:outerShdw>
                </a:effectLst>
                <a:latin typeface="Arial Black"/>
              </a:rPr>
              <a:t>kapitalizmus</a:t>
            </a:r>
          </a:p>
        </p:txBody>
      </p:sp>
      <p:sp>
        <p:nvSpPr>
          <p:cNvPr id="479258" name="WordArt 32"/>
          <p:cNvSpPr>
            <a:spLocks noChangeArrowheads="1" noChangeShapeType="1" noTextEdit="1"/>
          </p:cNvSpPr>
          <p:nvPr/>
        </p:nvSpPr>
        <p:spPr bwMode="auto">
          <a:xfrm>
            <a:off x="6372225" y="2955925"/>
            <a:ext cx="2592388" cy="420688"/>
          </a:xfrm>
          <a:prstGeom prst="rect">
            <a:avLst/>
          </a:prstGeom>
        </p:spPr>
        <p:txBody>
          <a:bodyPr wrap="none" fromWordArt="1">
            <a:prstTxWarp prst="textPlain">
              <a:avLst>
                <a:gd name="adj" fmla="val 50000"/>
              </a:avLst>
            </a:prstTxWarp>
          </a:bodyPr>
          <a:lstStyle/>
          <a:p>
            <a:pPr algn="ctr"/>
            <a:r>
              <a:rPr lang="hu-HU" sz="2000" b="1" kern="10">
                <a:ln w="9525">
                  <a:solidFill>
                    <a:srgbClr val="0000FF"/>
                  </a:solidFill>
                  <a:round/>
                  <a:headEnd/>
                  <a:tailEnd/>
                </a:ln>
                <a:solidFill>
                  <a:schemeClr val="accent2"/>
                </a:solidFill>
                <a:effectLst>
                  <a:outerShdw dist="38100" dir="2700000" algn="tl" rotWithShape="0">
                    <a:srgbClr val="000000">
                      <a:alpha val="43137"/>
                    </a:srgbClr>
                  </a:outerShdw>
                </a:effectLst>
                <a:latin typeface="Arial Black"/>
              </a:rPr>
              <a:t>piacgazdaság</a:t>
            </a:r>
          </a:p>
        </p:txBody>
      </p:sp>
      <p:sp>
        <p:nvSpPr>
          <p:cNvPr id="479259" name="WordArt 33"/>
          <p:cNvSpPr>
            <a:spLocks noChangeArrowheads="1" noChangeShapeType="1" noTextEdit="1"/>
          </p:cNvSpPr>
          <p:nvPr/>
        </p:nvSpPr>
        <p:spPr bwMode="auto">
          <a:xfrm>
            <a:off x="6372225" y="3600450"/>
            <a:ext cx="2592388" cy="349250"/>
          </a:xfrm>
          <a:prstGeom prst="rect">
            <a:avLst/>
          </a:prstGeom>
        </p:spPr>
        <p:txBody>
          <a:bodyPr wrap="none" fromWordArt="1">
            <a:prstTxWarp prst="textPlain">
              <a:avLst>
                <a:gd name="adj" fmla="val 50000"/>
              </a:avLst>
            </a:prstTxWarp>
          </a:bodyPr>
          <a:lstStyle/>
          <a:p>
            <a:pPr algn="ctr"/>
            <a:r>
              <a:rPr lang="hu-HU" sz="2000" b="1" kern="10">
                <a:ln w="9525">
                  <a:solidFill>
                    <a:srgbClr val="0000FF"/>
                  </a:solidFill>
                  <a:round/>
                  <a:headEnd/>
                  <a:tailEnd/>
                </a:ln>
                <a:solidFill>
                  <a:schemeClr val="accent2"/>
                </a:solidFill>
                <a:effectLst>
                  <a:outerShdw dist="38100" dir="2700000" algn="tl" rotWithShape="0">
                    <a:srgbClr val="000000">
                      <a:alpha val="43137"/>
                    </a:srgbClr>
                  </a:outerShdw>
                </a:effectLst>
                <a:latin typeface="Arial Black"/>
              </a:rPr>
              <a:t>demokratikus</a:t>
            </a:r>
          </a:p>
        </p:txBody>
      </p:sp>
      <p:sp>
        <p:nvSpPr>
          <p:cNvPr id="479260" name="WordArt 34"/>
          <p:cNvSpPr>
            <a:spLocks noChangeArrowheads="1" noChangeShapeType="1" noTextEdit="1"/>
          </p:cNvSpPr>
          <p:nvPr/>
        </p:nvSpPr>
        <p:spPr bwMode="auto">
          <a:xfrm>
            <a:off x="6380163" y="1712913"/>
            <a:ext cx="2592387" cy="420687"/>
          </a:xfrm>
          <a:prstGeom prst="rect">
            <a:avLst/>
          </a:prstGeom>
        </p:spPr>
        <p:txBody>
          <a:bodyPr wrap="none" fromWordArt="1">
            <a:prstTxWarp prst="textPlain">
              <a:avLst>
                <a:gd name="adj" fmla="val 50000"/>
              </a:avLst>
            </a:prstTxWarp>
          </a:bodyPr>
          <a:lstStyle/>
          <a:p>
            <a:pPr algn="ctr"/>
            <a:r>
              <a:rPr lang="hu-HU" sz="2000" b="1" kern="10">
                <a:ln w="9525">
                  <a:solidFill>
                    <a:srgbClr val="0000FF"/>
                  </a:solidFill>
                  <a:round/>
                  <a:headEnd/>
                  <a:tailEnd/>
                </a:ln>
                <a:solidFill>
                  <a:schemeClr val="accent2"/>
                </a:solidFill>
                <a:effectLst>
                  <a:outerShdw dist="38100" dir="2700000" algn="tl" rotWithShape="0">
                    <a:srgbClr val="000000">
                      <a:alpha val="43137"/>
                    </a:srgbClr>
                  </a:outerShdw>
                </a:effectLst>
                <a:latin typeface="Arial Black"/>
              </a:rPr>
              <a:t>Európai Unió</a:t>
            </a:r>
          </a:p>
        </p:txBody>
      </p:sp>
      <p:sp>
        <p:nvSpPr>
          <p:cNvPr id="479261" name="WordArt 35"/>
          <p:cNvSpPr>
            <a:spLocks noChangeArrowheads="1" noChangeShapeType="1" noTextEdit="1"/>
          </p:cNvSpPr>
          <p:nvPr/>
        </p:nvSpPr>
        <p:spPr bwMode="auto">
          <a:xfrm>
            <a:off x="6356350" y="4264025"/>
            <a:ext cx="2592388" cy="420688"/>
          </a:xfrm>
          <a:prstGeom prst="rect">
            <a:avLst/>
          </a:prstGeom>
        </p:spPr>
        <p:txBody>
          <a:bodyPr wrap="none" fromWordArt="1">
            <a:prstTxWarp prst="textPlain">
              <a:avLst>
                <a:gd name="adj" fmla="val 50000"/>
              </a:avLst>
            </a:prstTxWarp>
          </a:bodyPr>
          <a:lstStyle/>
          <a:p>
            <a:pPr algn="ctr"/>
            <a:r>
              <a:rPr lang="hu-HU" sz="2000" b="1" kern="10">
                <a:ln w="9525">
                  <a:solidFill>
                    <a:srgbClr val="0000FF"/>
                  </a:solidFill>
                  <a:round/>
                  <a:headEnd/>
                  <a:tailEnd/>
                </a:ln>
                <a:solidFill>
                  <a:schemeClr val="accent2"/>
                </a:solidFill>
                <a:effectLst>
                  <a:outerShdw dist="38100" dir="2700000" algn="tl" rotWithShape="0">
                    <a:srgbClr val="000000">
                      <a:alpha val="43137"/>
                    </a:srgbClr>
                  </a:outerShdw>
                </a:effectLst>
                <a:latin typeface="Arial Black"/>
              </a:rPr>
              <a:t>változékony</a:t>
            </a:r>
          </a:p>
        </p:txBody>
      </p:sp>
      <p:sp>
        <p:nvSpPr>
          <p:cNvPr id="479262" name="WordArt 36"/>
          <p:cNvSpPr>
            <a:spLocks noChangeArrowheads="1" noChangeShapeType="1" noTextEdit="1"/>
          </p:cNvSpPr>
          <p:nvPr/>
        </p:nvSpPr>
        <p:spPr bwMode="auto">
          <a:xfrm>
            <a:off x="6580188" y="4900613"/>
            <a:ext cx="2232025" cy="420687"/>
          </a:xfrm>
          <a:prstGeom prst="rect">
            <a:avLst/>
          </a:prstGeom>
        </p:spPr>
        <p:txBody>
          <a:bodyPr wrap="none" fromWordArt="1">
            <a:prstTxWarp prst="textPlain">
              <a:avLst>
                <a:gd name="adj" fmla="val 50000"/>
              </a:avLst>
            </a:prstTxWarp>
          </a:bodyPr>
          <a:lstStyle/>
          <a:p>
            <a:pPr algn="ctr"/>
            <a:r>
              <a:rPr lang="pt-BR" sz="2000" b="1" kern="10">
                <a:ln w="9525">
                  <a:solidFill>
                    <a:srgbClr val="0000FF"/>
                  </a:solidFill>
                  <a:round/>
                  <a:headEnd/>
                  <a:tailEnd/>
                </a:ln>
                <a:solidFill>
                  <a:schemeClr val="accent2"/>
                </a:solidFill>
                <a:effectLst>
                  <a:outerShdw dist="38100" dir="2700000" algn="tl" rotWithShape="0">
                    <a:srgbClr val="000000">
                      <a:alpha val="43137"/>
                    </a:srgbClr>
                  </a:outerShdw>
                </a:effectLst>
                <a:latin typeface="Arial Black"/>
              </a:rPr>
              <a:t>K o r m á n y</a:t>
            </a:r>
            <a:endParaRPr lang="hu-HU" sz="2000" b="1" kern="10">
              <a:ln w="9525">
                <a:solidFill>
                  <a:srgbClr val="0000FF"/>
                </a:solidFill>
                <a:round/>
                <a:headEnd/>
                <a:tailEnd/>
              </a:ln>
              <a:solidFill>
                <a:schemeClr val="accent2"/>
              </a:solidFill>
              <a:effectLst>
                <a:outerShdw dist="38100" dir="2700000" algn="tl" rotWithShape="0">
                  <a:srgbClr val="000000">
                    <a:alpha val="43137"/>
                  </a:srgbClr>
                </a:outerShdw>
              </a:effectLst>
              <a:latin typeface="Arial Black"/>
            </a:endParaRPr>
          </a:p>
        </p:txBody>
      </p:sp>
      <p:sp>
        <p:nvSpPr>
          <p:cNvPr id="479263" name="WordArt 38"/>
          <p:cNvSpPr>
            <a:spLocks noChangeArrowheads="1" noChangeShapeType="1" noTextEdit="1"/>
          </p:cNvSpPr>
          <p:nvPr/>
        </p:nvSpPr>
        <p:spPr bwMode="auto">
          <a:xfrm>
            <a:off x="6356350" y="5543550"/>
            <a:ext cx="2592388" cy="349250"/>
          </a:xfrm>
          <a:prstGeom prst="rect">
            <a:avLst/>
          </a:prstGeom>
        </p:spPr>
        <p:txBody>
          <a:bodyPr wrap="none" fromWordArt="1">
            <a:prstTxWarp prst="textPlain">
              <a:avLst>
                <a:gd name="adj" fmla="val 50000"/>
              </a:avLst>
            </a:prstTxWarp>
          </a:bodyPr>
          <a:lstStyle/>
          <a:p>
            <a:pPr algn="ctr"/>
            <a:r>
              <a:rPr lang="hu-HU" sz="2000" b="1" kern="10">
                <a:ln w="9525">
                  <a:solidFill>
                    <a:srgbClr val="0000FF"/>
                  </a:solidFill>
                  <a:round/>
                  <a:headEnd/>
                  <a:tailEnd/>
                </a:ln>
                <a:solidFill>
                  <a:schemeClr val="accent2"/>
                </a:solidFill>
                <a:effectLst>
                  <a:outerShdw dist="38100" dir="2700000" algn="tl" rotWithShape="0">
                    <a:srgbClr val="000000">
                      <a:alpha val="43137"/>
                    </a:srgbClr>
                  </a:outerShdw>
                </a:effectLst>
                <a:latin typeface="Arial Black"/>
              </a:rPr>
              <a:t>Minisztérium</a:t>
            </a:r>
          </a:p>
        </p:txBody>
      </p:sp>
      <p:pic>
        <p:nvPicPr>
          <p:cNvPr id="479264"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4"/>
          <p:cNvSpPr txBox="1">
            <a:spLocks noGrp="1"/>
          </p:cNvSpPr>
          <p:nvPr/>
        </p:nvSpPr>
        <p:spPr>
          <a:xfrm>
            <a:off x="4419600" y="6629400"/>
            <a:ext cx="304800" cy="184150"/>
          </a:xfrm>
          <a:prstGeom prst="rect">
            <a:avLst/>
          </a:prstGeom>
          <a:noFill/>
        </p:spPr>
        <p:txBody>
          <a:bodyPr anchor="ctr"/>
          <a:lstStyle/>
          <a:p>
            <a:pPr algn="ctr" fontAlgn="auto">
              <a:spcBef>
                <a:spcPts val="0"/>
              </a:spcBef>
              <a:spcAft>
                <a:spcPts val="0"/>
              </a:spcAft>
              <a:defRPr/>
            </a:pPr>
            <a:fld id="{FA72BD4E-219B-4116-9C90-BCC2BFD1F116}" type="slidenum">
              <a:rPr lang="en-US" sz="1200">
                <a:solidFill>
                  <a:schemeClr val="tx1">
                    <a:tint val="75000"/>
                  </a:schemeClr>
                </a:solidFill>
                <a:effectLst/>
                <a:latin typeface="+mn-lt"/>
              </a:rPr>
              <a:pPr algn="ctr" fontAlgn="auto">
                <a:spcBef>
                  <a:spcPts val="0"/>
                </a:spcBef>
                <a:spcAft>
                  <a:spcPts val="0"/>
                </a:spcAft>
                <a:defRPr/>
              </a:pPr>
              <a:t>81</a:t>
            </a:fld>
            <a:endParaRPr lang="en-US" sz="1200">
              <a:solidFill>
                <a:schemeClr val="tx1">
                  <a:tint val="75000"/>
                </a:schemeClr>
              </a:solidFill>
              <a:effectLst/>
              <a:latin typeface="+mn-lt"/>
            </a:endParaRPr>
          </a:p>
        </p:txBody>
      </p:sp>
      <p:sp>
        <p:nvSpPr>
          <p:cNvPr id="5" name="Rectangle 2"/>
          <p:cNvSpPr>
            <a:spLocks noGrp="1" noChangeArrowheads="1"/>
          </p:cNvSpPr>
          <p:nvPr>
            <p:ph type="title" idx="4294967295"/>
          </p:nvPr>
        </p:nvSpPr>
        <p:spPr>
          <a:xfrm>
            <a:off x="971550" y="188913"/>
            <a:ext cx="8172450" cy="576262"/>
          </a:xfrm>
        </p:spPr>
        <p:txBody>
          <a:bodyPr wrap="square" lIns="91440" tIns="45720" rIns="91440" bIns="45720" numCol="1" anchorCtr="0" compatLnSpc="1">
            <a:prstTxWarp prst="textNoShape">
              <a:avLst/>
            </a:prstTxWarp>
            <a:normAutofit/>
          </a:bodyPr>
          <a:lstStyle/>
          <a:p>
            <a:r>
              <a:rPr lang="hu-HU" sz="2800" b="1" dirty="0" smtClean="0">
                <a:solidFill>
                  <a:srgbClr val="FF6600"/>
                </a:solidFill>
                <a:latin typeface="Arial" pitchFamily="34" charset="0"/>
              </a:rPr>
              <a:t>A korszakváltás előtt, után: az energetika</a:t>
            </a:r>
          </a:p>
        </p:txBody>
      </p:sp>
      <p:sp>
        <p:nvSpPr>
          <p:cNvPr id="480259" name="Text Box 3"/>
          <p:cNvSpPr txBox="1">
            <a:spLocks noChangeArrowheads="1"/>
          </p:cNvSpPr>
          <p:nvPr/>
        </p:nvSpPr>
        <p:spPr bwMode="auto">
          <a:xfrm>
            <a:off x="227013" y="949325"/>
            <a:ext cx="3121025" cy="5649913"/>
          </a:xfrm>
          <a:prstGeom prst="rect">
            <a:avLst/>
          </a:prstGeom>
          <a:noFill/>
          <a:ln w="12700">
            <a:noFill/>
            <a:miter lim="800000"/>
            <a:headEnd/>
            <a:tailEnd/>
          </a:ln>
        </p:spPr>
        <p:txBody>
          <a:bodyPr lIns="90000" tIns="46800" rIns="90000" bIns="46800">
            <a:spAutoFit/>
          </a:bodyPr>
          <a:lstStyle/>
          <a:p>
            <a:pPr>
              <a:spcBef>
                <a:spcPct val="50000"/>
              </a:spcBef>
              <a:buFontTx/>
              <a:buChar char="•"/>
            </a:pPr>
            <a:r>
              <a:rPr lang="hu-HU" sz="2800" b="1">
                <a:solidFill>
                  <a:srgbClr val="000099"/>
                </a:solidFill>
                <a:effectLst/>
              </a:rPr>
              <a:t> </a:t>
            </a:r>
            <a:r>
              <a:rPr lang="hu-HU" sz="2800" b="1">
                <a:solidFill>
                  <a:srgbClr val="00FFFF"/>
                </a:solidFill>
                <a:effectLst/>
              </a:rPr>
              <a:t>Korszak</a:t>
            </a:r>
          </a:p>
          <a:p>
            <a:pPr>
              <a:spcBef>
                <a:spcPct val="50000"/>
              </a:spcBef>
              <a:buFontTx/>
              <a:buChar char="•"/>
            </a:pPr>
            <a:r>
              <a:rPr lang="hu-HU" sz="2800" b="1">
                <a:solidFill>
                  <a:srgbClr val="00FFFF"/>
                </a:solidFill>
                <a:effectLst/>
              </a:rPr>
              <a:t> Meghatározója</a:t>
            </a:r>
          </a:p>
          <a:p>
            <a:pPr>
              <a:spcBef>
                <a:spcPct val="50000"/>
              </a:spcBef>
              <a:buFontTx/>
              <a:buChar char="•"/>
            </a:pPr>
            <a:r>
              <a:rPr lang="hu-HU" sz="2800" b="1">
                <a:solidFill>
                  <a:srgbClr val="00FFFF"/>
                </a:solidFill>
                <a:effectLst/>
              </a:rPr>
              <a:t> Döntési mód</a:t>
            </a:r>
          </a:p>
          <a:p>
            <a:pPr>
              <a:spcBef>
                <a:spcPct val="50000"/>
              </a:spcBef>
              <a:buFontTx/>
              <a:buChar char="•"/>
            </a:pPr>
            <a:r>
              <a:rPr lang="hu-HU" sz="2800" b="1">
                <a:solidFill>
                  <a:srgbClr val="00FFFF"/>
                </a:solidFill>
                <a:effectLst/>
              </a:rPr>
              <a:t> Tervezés</a:t>
            </a:r>
          </a:p>
          <a:p>
            <a:pPr>
              <a:spcBef>
                <a:spcPct val="50000"/>
              </a:spcBef>
              <a:buFontTx/>
              <a:buChar char="•"/>
            </a:pPr>
            <a:r>
              <a:rPr lang="hu-HU" sz="2800" b="1">
                <a:solidFill>
                  <a:srgbClr val="00FFFF"/>
                </a:solidFill>
                <a:effectLst/>
              </a:rPr>
              <a:t> Elemzések</a:t>
            </a:r>
          </a:p>
          <a:p>
            <a:pPr>
              <a:spcBef>
                <a:spcPct val="50000"/>
              </a:spcBef>
              <a:buFontTx/>
              <a:buChar char="•"/>
            </a:pPr>
            <a:r>
              <a:rPr lang="hu-HU" sz="2800" b="1">
                <a:solidFill>
                  <a:srgbClr val="00FFFF"/>
                </a:solidFill>
                <a:effectLst/>
              </a:rPr>
              <a:t> Döntés</a:t>
            </a:r>
          </a:p>
          <a:p>
            <a:pPr>
              <a:spcBef>
                <a:spcPct val="50000"/>
              </a:spcBef>
              <a:buFontTx/>
              <a:buChar char="•"/>
            </a:pPr>
            <a:r>
              <a:rPr lang="hu-HU" sz="2800" b="1">
                <a:solidFill>
                  <a:srgbClr val="00FFFF"/>
                </a:solidFill>
                <a:effectLst/>
              </a:rPr>
              <a:t> Biztonság</a:t>
            </a:r>
          </a:p>
          <a:p>
            <a:pPr>
              <a:spcBef>
                <a:spcPct val="50000"/>
              </a:spcBef>
              <a:buFontTx/>
              <a:buChar char="•"/>
            </a:pPr>
            <a:r>
              <a:rPr lang="hu-HU" sz="2800" b="1">
                <a:solidFill>
                  <a:srgbClr val="00FFFF"/>
                </a:solidFill>
                <a:effectLst/>
              </a:rPr>
              <a:t> Szakértelem</a:t>
            </a:r>
          </a:p>
          <a:p>
            <a:pPr>
              <a:spcBef>
                <a:spcPct val="50000"/>
              </a:spcBef>
              <a:buFontTx/>
              <a:buChar char="•"/>
            </a:pPr>
            <a:r>
              <a:rPr lang="hu-HU" sz="2800" b="1">
                <a:solidFill>
                  <a:srgbClr val="00FFFF"/>
                </a:solidFill>
                <a:effectLst/>
              </a:rPr>
              <a:t> Finanszírozás</a:t>
            </a:r>
          </a:p>
        </p:txBody>
      </p:sp>
      <p:sp>
        <p:nvSpPr>
          <p:cNvPr id="314373" name="Line 4"/>
          <p:cNvSpPr>
            <a:spLocks noChangeShapeType="1"/>
          </p:cNvSpPr>
          <p:nvPr/>
        </p:nvSpPr>
        <p:spPr bwMode="auto">
          <a:xfrm>
            <a:off x="0" y="1547813"/>
            <a:ext cx="9144000" cy="0"/>
          </a:xfrm>
          <a:prstGeom prst="line">
            <a:avLst/>
          </a:prstGeom>
          <a:noFill/>
          <a:ln w="19050">
            <a:solidFill>
              <a:srgbClr val="000099"/>
            </a:solidFill>
            <a:round/>
            <a:headEnd/>
            <a:tailEnd/>
          </a:ln>
        </p:spPr>
        <p:txBody>
          <a:bodyPr wrap="none" lIns="90000" tIns="46800" rIns="90000" bIns="46800" anchor="ctr"/>
          <a:lstStyle/>
          <a:p>
            <a:pPr algn="ctr">
              <a:defRPr/>
            </a:pPr>
            <a:endParaRPr lang="hu-HU"/>
          </a:p>
        </p:txBody>
      </p:sp>
      <p:sp>
        <p:nvSpPr>
          <p:cNvPr id="314374" name="Line 5"/>
          <p:cNvSpPr>
            <a:spLocks noChangeShapeType="1"/>
          </p:cNvSpPr>
          <p:nvPr/>
        </p:nvSpPr>
        <p:spPr bwMode="auto">
          <a:xfrm>
            <a:off x="3348038" y="852488"/>
            <a:ext cx="0" cy="5832475"/>
          </a:xfrm>
          <a:prstGeom prst="line">
            <a:avLst/>
          </a:prstGeom>
          <a:noFill/>
          <a:ln w="12700">
            <a:solidFill>
              <a:srgbClr val="FF0000"/>
            </a:solidFill>
            <a:round/>
            <a:headEnd/>
            <a:tailEnd/>
          </a:ln>
        </p:spPr>
        <p:txBody>
          <a:bodyPr wrap="none" lIns="90000" tIns="46800" rIns="90000" bIns="46800" anchor="ctr"/>
          <a:lstStyle/>
          <a:p>
            <a:pPr algn="ctr">
              <a:defRPr/>
            </a:pPr>
            <a:endParaRPr lang="hu-HU"/>
          </a:p>
        </p:txBody>
      </p:sp>
      <p:sp>
        <p:nvSpPr>
          <p:cNvPr id="314375" name="Line 6"/>
          <p:cNvSpPr>
            <a:spLocks noChangeShapeType="1"/>
          </p:cNvSpPr>
          <p:nvPr/>
        </p:nvSpPr>
        <p:spPr bwMode="auto">
          <a:xfrm>
            <a:off x="6156325" y="836613"/>
            <a:ext cx="0" cy="5832475"/>
          </a:xfrm>
          <a:prstGeom prst="line">
            <a:avLst/>
          </a:prstGeom>
          <a:noFill/>
          <a:ln w="12700">
            <a:solidFill>
              <a:schemeClr val="accent2"/>
            </a:solidFill>
            <a:round/>
            <a:headEnd/>
            <a:tailEnd/>
          </a:ln>
        </p:spPr>
        <p:txBody>
          <a:bodyPr wrap="none" lIns="90000" tIns="46800" rIns="90000" bIns="46800" anchor="ctr"/>
          <a:lstStyle/>
          <a:p>
            <a:pPr algn="ctr">
              <a:defRPr/>
            </a:pPr>
            <a:endParaRPr lang="hu-HU"/>
          </a:p>
        </p:txBody>
      </p:sp>
      <p:sp>
        <p:nvSpPr>
          <p:cNvPr id="480263" name="WordArt 7"/>
          <p:cNvSpPr>
            <a:spLocks noChangeArrowheads="1" noChangeShapeType="1" noTextEdit="1"/>
          </p:cNvSpPr>
          <p:nvPr/>
        </p:nvSpPr>
        <p:spPr bwMode="auto">
          <a:xfrm>
            <a:off x="3803650" y="1069975"/>
            <a:ext cx="1800225" cy="420688"/>
          </a:xfrm>
          <a:prstGeom prst="rect">
            <a:avLst/>
          </a:prstGeom>
        </p:spPr>
        <p:txBody>
          <a:bodyPr wrap="none" fromWordArt="1">
            <a:prstTxWarp prst="textPlain">
              <a:avLst>
                <a:gd name="adj" fmla="val 50000"/>
              </a:avLst>
            </a:prstTxWarp>
          </a:bodyPr>
          <a:lstStyle/>
          <a:p>
            <a:pPr algn="ctr"/>
            <a:r>
              <a:rPr lang="hu-HU" sz="2000" b="1" kern="10">
                <a:ln w="9525">
                  <a:solidFill>
                    <a:srgbClr val="FF0000"/>
                  </a:solidFill>
                  <a:round/>
                  <a:headEnd/>
                  <a:tailEnd/>
                </a:ln>
                <a:solidFill>
                  <a:schemeClr val="tx1"/>
                </a:solidFill>
                <a:effectLst>
                  <a:outerShdw dist="38100" dir="2700000" algn="tl" rotWithShape="0">
                    <a:srgbClr val="000000">
                      <a:alpha val="43137"/>
                    </a:srgbClr>
                  </a:outerShdw>
                </a:effectLst>
                <a:latin typeface="Arial Black"/>
              </a:rPr>
              <a:t>1950, 1960</a:t>
            </a:r>
          </a:p>
        </p:txBody>
      </p:sp>
      <p:sp>
        <p:nvSpPr>
          <p:cNvPr id="480264" name="WordArt 8"/>
          <p:cNvSpPr>
            <a:spLocks noChangeArrowheads="1" noChangeShapeType="1" noTextEdit="1"/>
          </p:cNvSpPr>
          <p:nvPr/>
        </p:nvSpPr>
        <p:spPr bwMode="auto">
          <a:xfrm>
            <a:off x="6692900" y="1068388"/>
            <a:ext cx="1800225" cy="420687"/>
          </a:xfrm>
          <a:prstGeom prst="rect">
            <a:avLst/>
          </a:prstGeom>
        </p:spPr>
        <p:txBody>
          <a:bodyPr wrap="none" fromWordArt="1">
            <a:prstTxWarp prst="textPlain">
              <a:avLst>
                <a:gd name="adj" fmla="val 50000"/>
              </a:avLst>
            </a:prstTxWarp>
          </a:bodyPr>
          <a:lstStyle/>
          <a:p>
            <a:pPr algn="ctr"/>
            <a:r>
              <a:rPr lang="hu-HU" sz="2000" b="1" kern="10">
                <a:ln w="9525">
                  <a:solidFill>
                    <a:srgbClr val="0000FF"/>
                  </a:solidFill>
                  <a:round/>
                  <a:headEnd/>
                  <a:tailEnd/>
                </a:ln>
                <a:solidFill>
                  <a:schemeClr val="accent2"/>
                </a:solidFill>
                <a:effectLst>
                  <a:outerShdw dist="38100" dir="2700000" algn="tl" rotWithShape="0">
                    <a:srgbClr val="000000">
                      <a:alpha val="43137"/>
                    </a:srgbClr>
                  </a:outerShdw>
                </a:effectLst>
                <a:latin typeface="Arial Black"/>
              </a:rPr>
              <a:t>2000, 2010</a:t>
            </a:r>
          </a:p>
        </p:txBody>
      </p:sp>
      <p:sp>
        <p:nvSpPr>
          <p:cNvPr id="480265" name="WordArt 9"/>
          <p:cNvSpPr>
            <a:spLocks noChangeArrowheads="1" noChangeShapeType="1" noTextEdit="1"/>
          </p:cNvSpPr>
          <p:nvPr/>
        </p:nvSpPr>
        <p:spPr bwMode="auto">
          <a:xfrm>
            <a:off x="3492500" y="1735138"/>
            <a:ext cx="2519363" cy="385762"/>
          </a:xfrm>
          <a:prstGeom prst="rect">
            <a:avLst/>
          </a:prstGeom>
        </p:spPr>
        <p:txBody>
          <a:bodyPr wrap="none" fromWordArt="1">
            <a:prstTxWarp prst="textPlain">
              <a:avLst>
                <a:gd name="adj" fmla="val 50000"/>
              </a:avLst>
            </a:prstTxWarp>
          </a:bodyPr>
          <a:lstStyle/>
          <a:p>
            <a:pPr algn="ctr"/>
            <a:r>
              <a:rPr lang="hu-HU" sz="2000" b="1" kern="10">
                <a:ln w="9525">
                  <a:solidFill>
                    <a:srgbClr val="FF0000"/>
                  </a:solidFill>
                  <a:round/>
                  <a:headEnd/>
                  <a:tailEnd/>
                </a:ln>
                <a:solidFill>
                  <a:schemeClr val="tx1"/>
                </a:solidFill>
                <a:effectLst>
                  <a:outerShdw dist="38100" dir="2700000" algn="tl" rotWithShape="0">
                    <a:srgbClr val="000000">
                      <a:alpha val="43137"/>
                    </a:srgbClr>
                  </a:outerShdw>
                </a:effectLst>
                <a:latin typeface="Arial Black"/>
              </a:rPr>
              <a:t>állami többség</a:t>
            </a:r>
          </a:p>
        </p:txBody>
      </p:sp>
      <p:sp>
        <p:nvSpPr>
          <p:cNvPr id="480266" name="WordArt 10"/>
          <p:cNvSpPr>
            <a:spLocks noChangeArrowheads="1" noChangeShapeType="1" noTextEdit="1"/>
          </p:cNvSpPr>
          <p:nvPr/>
        </p:nvSpPr>
        <p:spPr bwMode="auto">
          <a:xfrm>
            <a:off x="3492500" y="2352675"/>
            <a:ext cx="2482850" cy="349250"/>
          </a:xfrm>
          <a:prstGeom prst="rect">
            <a:avLst/>
          </a:prstGeom>
        </p:spPr>
        <p:txBody>
          <a:bodyPr wrap="none" fromWordArt="1">
            <a:prstTxWarp prst="textPlain">
              <a:avLst>
                <a:gd name="adj" fmla="val 50000"/>
              </a:avLst>
            </a:prstTxWarp>
          </a:bodyPr>
          <a:lstStyle/>
          <a:p>
            <a:pPr algn="ctr"/>
            <a:r>
              <a:rPr lang="hu-HU" sz="2000" b="1" kern="10">
                <a:ln w="9525">
                  <a:solidFill>
                    <a:srgbClr val="FF0000"/>
                  </a:solidFill>
                  <a:round/>
                  <a:headEnd/>
                  <a:tailEnd/>
                </a:ln>
                <a:solidFill>
                  <a:schemeClr val="tx1"/>
                </a:solidFill>
                <a:effectLst>
                  <a:outerShdw dist="38100" dir="2700000" algn="tl" rotWithShape="0">
                    <a:srgbClr val="000000">
                      <a:alpha val="43137"/>
                    </a:srgbClr>
                  </a:outerShdw>
                </a:effectLst>
                <a:latin typeface="Arial Black"/>
              </a:rPr>
              <a:t>felülről egyedi</a:t>
            </a:r>
          </a:p>
        </p:txBody>
      </p:sp>
      <p:sp>
        <p:nvSpPr>
          <p:cNvPr id="480267" name="WordArt 11"/>
          <p:cNvSpPr>
            <a:spLocks noChangeArrowheads="1" noChangeShapeType="1" noTextEdit="1"/>
          </p:cNvSpPr>
          <p:nvPr/>
        </p:nvSpPr>
        <p:spPr bwMode="auto">
          <a:xfrm>
            <a:off x="3444875" y="2965450"/>
            <a:ext cx="2592388" cy="349250"/>
          </a:xfrm>
          <a:prstGeom prst="rect">
            <a:avLst/>
          </a:prstGeom>
        </p:spPr>
        <p:txBody>
          <a:bodyPr wrap="none" fromWordArt="1">
            <a:prstTxWarp prst="textPlain">
              <a:avLst>
                <a:gd name="adj" fmla="val 50000"/>
              </a:avLst>
            </a:prstTxWarp>
          </a:bodyPr>
          <a:lstStyle/>
          <a:p>
            <a:pPr algn="ctr"/>
            <a:r>
              <a:rPr lang="hu-HU" sz="2000" b="1" kern="10">
                <a:ln w="9525">
                  <a:solidFill>
                    <a:srgbClr val="FF0000"/>
                  </a:solidFill>
                  <a:round/>
                  <a:headEnd/>
                  <a:tailEnd/>
                </a:ln>
                <a:solidFill>
                  <a:schemeClr val="tx1"/>
                </a:solidFill>
                <a:effectLst>
                  <a:outerShdw dist="38100" dir="2700000" algn="tl" rotWithShape="0">
                    <a:srgbClr val="000000">
                      <a:alpha val="43137"/>
                    </a:srgbClr>
                  </a:outerShdw>
                </a:effectLst>
                <a:latin typeface="Arial Black"/>
              </a:rPr>
              <a:t>felső döntésre</a:t>
            </a:r>
          </a:p>
        </p:txBody>
      </p:sp>
      <p:sp>
        <p:nvSpPr>
          <p:cNvPr id="480268" name="WordArt 12"/>
          <p:cNvSpPr>
            <a:spLocks noChangeArrowheads="1" noChangeShapeType="1" noTextEdit="1"/>
          </p:cNvSpPr>
          <p:nvPr/>
        </p:nvSpPr>
        <p:spPr bwMode="auto">
          <a:xfrm>
            <a:off x="3467100" y="3581400"/>
            <a:ext cx="2592388" cy="423863"/>
          </a:xfrm>
          <a:prstGeom prst="rect">
            <a:avLst/>
          </a:prstGeom>
        </p:spPr>
        <p:txBody>
          <a:bodyPr wrap="none" fromWordArt="1">
            <a:prstTxWarp prst="textPlain">
              <a:avLst>
                <a:gd name="adj" fmla="val 50000"/>
              </a:avLst>
            </a:prstTxWarp>
          </a:bodyPr>
          <a:lstStyle/>
          <a:p>
            <a:pPr algn="ctr"/>
            <a:r>
              <a:rPr lang="hu-HU" sz="2000" b="1" kern="10">
                <a:ln w="9525">
                  <a:solidFill>
                    <a:srgbClr val="FF0000"/>
                  </a:solidFill>
                  <a:round/>
                  <a:headEnd/>
                  <a:tailEnd/>
                </a:ln>
                <a:solidFill>
                  <a:schemeClr val="tx1"/>
                </a:solidFill>
                <a:effectLst>
                  <a:outerShdw dist="38100" dir="2700000" algn="tl" rotWithShape="0">
                    <a:srgbClr val="000000">
                      <a:alpha val="43137"/>
                    </a:srgbClr>
                  </a:outerShdw>
                </a:effectLst>
                <a:latin typeface="Arial Black"/>
              </a:rPr>
              <a:t>központi akaratra</a:t>
            </a:r>
          </a:p>
        </p:txBody>
      </p:sp>
      <p:sp>
        <p:nvSpPr>
          <p:cNvPr id="480269" name="WordArt 13"/>
          <p:cNvSpPr>
            <a:spLocks noChangeArrowheads="1" noChangeShapeType="1" noTextEdit="1"/>
          </p:cNvSpPr>
          <p:nvPr/>
        </p:nvSpPr>
        <p:spPr bwMode="auto">
          <a:xfrm>
            <a:off x="3467100" y="4244975"/>
            <a:ext cx="2592388" cy="420688"/>
          </a:xfrm>
          <a:prstGeom prst="rect">
            <a:avLst/>
          </a:prstGeom>
        </p:spPr>
        <p:txBody>
          <a:bodyPr wrap="none" fromWordArt="1">
            <a:prstTxWarp prst="textPlain">
              <a:avLst>
                <a:gd name="adj" fmla="val 50000"/>
              </a:avLst>
            </a:prstTxWarp>
          </a:bodyPr>
          <a:lstStyle/>
          <a:p>
            <a:pPr algn="ctr"/>
            <a:r>
              <a:rPr lang="hu-HU" sz="2000" b="1" kern="10">
                <a:ln w="9525">
                  <a:solidFill>
                    <a:srgbClr val="FF0000"/>
                  </a:solidFill>
                  <a:round/>
                  <a:headEnd/>
                  <a:tailEnd/>
                </a:ln>
                <a:solidFill>
                  <a:schemeClr val="tx1"/>
                </a:solidFill>
                <a:effectLst>
                  <a:outerShdw dist="38100" dir="2700000" algn="tl" rotWithShape="0">
                    <a:srgbClr val="000000">
                      <a:alpha val="43137"/>
                    </a:srgbClr>
                  </a:outerShdw>
                </a:effectLst>
                <a:latin typeface="Arial Black"/>
              </a:rPr>
              <a:t>politikai alapon</a:t>
            </a:r>
          </a:p>
        </p:txBody>
      </p:sp>
      <p:sp>
        <p:nvSpPr>
          <p:cNvPr id="314383" name="Line 14"/>
          <p:cNvSpPr>
            <a:spLocks noChangeShapeType="1"/>
          </p:cNvSpPr>
          <p:nvPr/>
        </p:nvSpPr>
        <p:spPr bwMode="auto">
          <a:xfrm>
            <a:off x="-20638" y="2181225"/>
            <a:ext cx="9144001" cy="0"/>
          </a:xfrm>
          <a:prstGeom prst="line">
            <a:avLst/>
          </a:prstGeom>
          <a:noFill/>
          <a:ln w="19050">
            <a:solidFill>
              <a:srgbClr val="000099"/>
            </a:solidFill>
            <a:prstDash val="dash"/>
            <a:round/>
            <a:headEnd/>
            <a:tailEnd/>
          </a:ln>
        </p:spPr>
        <p:txBody>
          <a:bodyPr wrap="none" lIns="90000" tIns="46800" rIns="90000" bIns="46800" anchor="ctr"/>
          <a:lstStyle/>
          <a:p>
            <a:pPr algn="ctr">
              <a:defRPr/>
            </a:pPr>
            <a:endParaRPr lang="hu-HU"/>
          </a:p>
        </p:txBody>
      </p:sp>
      <p:sp>
        <p:nvSpPr>
          <p:cNvPr id="314384" name="Line 15"/>
          <p:cNvSpPr>
            <a:spLocks noChangeShapeType="1"/>
          </p:cNvSpPr>
          <p:nvPr/>
        </p:nvSpPr>
        <p:spPr bwMode="auto">
          <a:xfrm>
            <a:off x="-4763" y="2828925"/>
            <a:ext cx="9144001" cy="0"/>
          </a:xfrm>
          <a:prstGeom prst="line">
            <a:avLst/>
          </a:prstGeom>
          <a:noFill/>
          <a:ln w="19050">
            <a:solidFill>
              <a:srgbClr val="000099"/>
            </a:solidFill>
            <a:prstDash val="dash"/>
            <a:round/>
            <a:headEnd/>
            <a:tailEnd/>
          </a:ln>
        </p:spPr>
        <p:txBody>
          <a:bodyPr wrap="none" lIns="90000" tIns="46800" rIns="90000" bIns="46800" anchor="ctr"/>
          <a:lstStyle/>
          <a:p>
            <a:pPr algn="ctr">
              <a:defRPr/>
            </a:pPr>
            <a:endParaRPr lang="hu-HU"/>
          </a:p>
        </p:txBody>
      </p:sp>
      <p:sp>
        <p:nvSpPr>
          <p:cNvPr id="314385" name="Line 16"/>
          <p:cNvSpPr>
            <a:spLocks noChangeShapeType="1"/>
          </p:cNvSpPr>
          <p:nvPr/>
        </p:nvSpPr>
        <p:spPr bwMode="auto">
          <a:xfrm>
            <a:off x="-4763" y="3484563"/>
            <a:ext cx="9144001" cy="0"/>
          </a:xfrm>
          <a:prstGeom prst="line">
            <a:avLst/>
          </a:prstGeom>
          <a:noFill/>
          <a:ln w="19050">
            <a:solidFill>
              <a:srgbClr val="000099"/>
            </a:solidFill>
            <a:prstDash val="dash"/>
            <a:round/>
            <a:headEnd/>
            <a:tailEnd/>
          </a:ln>
        </p:spPr>
        <p:txBody>
          <a:bodyPr wrap="none" lIns="90000" tIns="46800" rIns="90000" bIns="46800" anchor="ctr"/>
          <a:lstStyle/>
          <a:p>
            <a:pPr algn="ctr">
              <a:defRPr/>
            </a:pPr>
            <a:endParaRPr lang="hu-HU"/>
          </a:p>
        </p:txBody>
      </p:sp>
      <p:sp>
        <p:nvSpPr>
          <p:cNvPr id="314386" name="Line 17"/>
          <p:cNvSpPr>
            <a:spLocks noChangeShapeType="1"/>
          </p:cNvSpPr>
          <p:nvPr/>
        </p:nvSpPr>
        <p:spPr bwMode="auto">
          <a:xfrm>
            <a:off x="-20638" y="4102100"/>
            <a:ext cx="9144001" cy="0"/>
          </a:xfrm>
          <a:prstGeom prst="line">
            <a:avLst/>
          </a:prstGeom>
          <a:noFill/>
          <a:ln w="19050">
            <a:solidFill>
              <a:srgbClr val="000099"/>
            </a:solidFill>
            <a:prstDash val="dash"/>
            <a:round/>
            <a:headEnd/>
            <a:tailEnd/>
          </a:ln>
        </p:spPr>
        <p:txBody>
          <a:bodyPr wrap="none" lIns="90000" tIns="46800" rIns="90000" bIns="46800" anchor="ctr"/>
          <a:lstStyle/>
          <a:p>
            <a:pPr algn="ctr">
              <a:defRPr/>
            </a:pPr>
            <a:endParaRPr lang="hu-HU"/>
          </a:p>
        </p:txBody>
      </p:sp>
      <p:sp>
        <p:nvSpPr>
          <p:cNvPr id="314387" name="Line 18"/>
          <p:cNvSpPr>
            <a:spLocks noChangeShapeType="1"/>
          </p:cNvSpPr>
          <p:nvPr/>
        </p:nvSpPr>
        <p:spPr bwMode="auto">
          <a:xfrm>
            <a:off x="-20638" y="4756150"/>
            <a:ext cx="9144001" cy="0"/>
          </a:xfrm>
          <a:prstGeom prst="line">
            <a:avLst/>
          </a:prstGeom>
          <a:noFill/>
          <a:ln w="19050">
            <a:solidFill>
              <a:srgbClr val="000099"/>
            </a:solidFill>
            <a:prstDash val="dash"/>
            <a:round/>
            <a:headEnd/>
            <a:tailEnd/>
          </a:ln>
        </p:spPr>
        <p:txBody>
          <a:bodyPr wrap="none" lIns="90000" tIns="46800" rIns="90000" bIns="46800" anchor="ctr"/>
          <a:lstStyle/>
          <a:p>
            <a:pPr algn="ctr">
              <a:defRPr/>
            </a:pPr>
            <a:endParaRPr lang="hu-HU"/>
          </a:p>
        </p:txBody>
      </p:sp>
      <p:sp>
        <p:nvSpPr>
          <p:cNvPr id="314388" name="Line 19"/>
          <p:cNvSpPr>
            <a:spLocks noChangeShapeType="1"/>
          </p:cNvSpPr>
          <p:nvPr/>
        </p:nvSpPr>
        <p:spPr bwMode="auto">
          <a:xfrm>
            <a:off x="-4763" y="5389563"/>
            <a:ext cx="9144001" cy="0"/>
          </a:xfrm>
          <a:prstGeom prst="line">
            <a:avLst/>
          </a:prstGeom>
          <a:noFill/>
          <a:ln w="19050">
            <a:solidFill>
              <a:srgbClr val="000099"/>
            </a:solidFill>
            <a:prstDash val="dash"/>
            <a:round/>
            <a:headEnd/>
            <a:tailEnd/>
          </a:ln>
        </p:spPr>
        <p:txBody>
          <a:bodyPr wrap="none" lIns="90000" tIns="46800" rIns="90000" bIns="46800" anchor="ctr"/>
          <a:lstStyle/>
          <a:p>
            <a:pPr algn="ctr">
              <a:defRPr/>
            </a:pPr>
            <a:endParaRPr lang="hu-HU"/>
          </a:p>
        </p:txBody>
      </p:sp>
      <p:sp>
        <p:nvSpPr>
          <p:cNvPr id="314389" name="Line 20"/>
          <p:cNvSpPr>
            <a:spLocks noChangeShapeType="1"/>
          </p:cNvSpPr>
          <p:nvPr/>
        </p:nvSpPr>
        <p:spPr bwMode="auto">
          <a:xfrm>
            <a:off x="-4763" y="6021388"/>
            <a:ext cx="9144001" cy="0"/>
          </a:xfrm>
          <a:prstGeom prst="line">
            <a:avLst/>
          </a:prstGeom>
          <a:noFill/>
          <a:ln w="19050">
            <a:solidFill>
              <a:srgbClr val="000099"/>
            </a:solidFill>
            <a:prstDash val="dash"/>
            <a:round/>
            <a:headEnd/>
            <a:tailEnd/>
          </a:ln>
        </p:spPr>
        <p:txBody>
          <a:bodyPr wrap="none" lIns="90000" tIns="46800" rIns="90000" bIns="46800" anchor="ctr"/>
          <a:lstStyle/>
          <a:p>
            <a:pPr algn="ctr">
              <a:defRPr/>
            </a:pPr>
            <a:endParaRPr lang="hu-HU"/>
          </a:p>
        </p:txBody>
      </p:sp>
      <p:sp>
        <p:nvSpPr>
          <p:cNvPr id="480277" name="WordArt 21"/>
          <p:cNvSpPr>
            <a:spLocks noChangeArrowheads="1" noChangeShapeType="1" noTextEdit="1"/>
          </p:cNvSpPr>
          <p:nvPr/>
        </p:nvSpPr>
        <p:spPr bwMode="auto">
          <a:xfrm>
            <a:off x="3595688" y="4903788"/>
            <a:ext cx="2303462" cy="420687"/>
          </a:xfrm>
          <a:prstGeom prst="rect">
            <a:avLst/>
          </a:prstGeom>
        </p:spPr>
        <p:txBody>
          <a:bodyPr wrap="none" fromWordArt="1">
            <a:prstTxWarp prst="textPlain">
              <a:avLst>
                <a:gd name="adj" fmla="val 50000"/>
              </a:avLst>
            </a:prstTxWarp>
          </a:bodyPr>
          <a:lstStyle/>
          <a:p>
            <a:pPr algn="ctr"/>
            <a:r>
              <a:rPr lang="hu-HU" sz="2000" b="1" kern="10">
                <a:ln w="9525">
                  <a:solidFill>
                    <a:srgbClr val="FF0000"/>
                  </a:solidFill>
                  <a:round/>
                  <a:headEnd/>
                  <a:tailEnd/>
                </a:ln>
                <a:solidFill>
                  <a:schemeClr val="tx1"/>
                </a:solidFill>
                <a:effectLst>
                  <a:outerShdw dist="38100" dir="2700000" algn="tl" rotWithShape="0">
                    <a:srgbClr val="000000">
                      <a:alpha val="43137"/>
                    </a:srgbClr>
                  </a:outerShdw>
                </a:effectLst>
                <a:latin typeface="Arial Black"/>
              </a:rPr>
              <a:t>adott, elvárt</a:t>
            </a:r>
          </a:p>
        </p:txBody>
      </p:sp>
      <p:sp>
        <p:nvSpPr>
          <p:cNvPr id="480278" name="WordArt 22"/>
          <p:cNvSpPr>
            <a:spLocks noChangeArrowheads="1" noChangeShapeType="1" noTextEdit="1"/>
          </p:cNvSpPr>
          <p:nvPr/>
        </p:nvSpPr>
        <p:spPr bwMode="auto">
          <a:xfrm>
            <a:off x="3467100" y="5548313"/>
            <a:ext cx="2592388" cy="420687"/>
          </a:xfrm>
          <a:prstGeom prst="rect">
            <a:avLst/>
          </a:prstGeom>
        </p:spPr>
        <p:txBody>
          <a:bodyPr wrap="none" fromWordArt="1">
            <a:prstTxWarp prst="textPlain">
              <a:avLst>
                <a:gd name="adj" fmla="val 50000"/>
              </a:avLst>
            </a:prstTxWarp>
          </a:bodyPr>
          <a:lstStyle/>
          <a:p>
            <a:pPr algn="ctr"/>
            <a:r>
              <a:rPr lang="hu-HU" sz="2000" b="1" kern="10">
                <a:ln w="9525">
                  <a:solidFill>
                    <a:srgbClr val="FF0000"/>
                  </a:solidFill>
                  <a:round/>
                  <a:headEnd/>
                  <a:tailEnd/>
                </a:ln>
                <a:solidFill>
                  <a:schemeClr val="tx1"/>
                </a:solidFill>
                <a:effectLst>
                  <a:outerShdw dist="38100" dir="2700000" algn="tl" rotWithShape="0">
                    <a:srgbClr val="000000">
                      <a:alpha val="43137"/>
                    </a:srgbClr>
                  </a:outerShdw>
                </a:effectLst>
                <a:latin typeface="Arial Black"/>
              </a:rPr>
              <a:t>felül kis, alul nagy</a:t>
            </a:r>
          </a:p>
        </p:txBody>
      </p:sp>
      <p:sp>
        <p:nvSpPr>
          <p:cNvPr id="480279" name="WordArt 23"/>
          <p:cNvSpPr>
            <a:spLocks noChangeArrowheads="1" noChangeShapeType="1" noTextEdit="1"/>
          </p:cNvSpPr>
          <p:nvPr/>
        </p:nvSpPr>
        <p:spPr bwMode="auto">
          <a:xfrm>
            <a:off x="3700463" y="6167438"/>
            <a:ext cx="2159000" cy="349250"/>
          </a:xfrm>
          <a:prstGeom prst="rect">
            <a:avLst/>
          </a:prstGeom>
        </p:spPr>
        <p:txBody>
          <a:bodyPr wrap="none" fromWordArt="1">
            <a:prstTxWarp prst="textPlain">
              <a:avLst>
                <a:gd name="adj" fmla="val 50000"/>
              </a:avLst>
            </a:prstTxWarp>
          </a:bodyPr>
          <a:lstStyle/>
          <a:p>
            <a:pPr algn="ctr"/>
            <a:r>
              <a:rPr lang="pt-BR" sz="2000" b="1" kern="10">
                <a:ln w="9525">
                  <a:solidFill>
                    <a:srgbClr val="FF0000"/>
                  </a:solidFill>
                  <a:round/>
                  <a:headEnd/>
                  <a:tailEnd/>
                </a:ln>
                <a:solidFill>
                  <a:schemeClr val="tx1"/>
                </a:solidFill>
                <a:effectLst>
                  <a:outerShdw dist="38100" dir="2700000" algn="tl" rotWithShape="0">
                    <a:srgbClr val="000000">
                      <a:alpha val="43137"/>
                    </a:srgbClr>
                  </a:outerShdw>
                </a:effectLst>
                <a:latin typeface="Arial Black"/>
              </a:rPr>
              <a:t>á l l a m i</a:t>
            </a:r>
            <a:endParaRPr lang="hu-HU" sz="2000" b="1" kern="10">
              <a:ln w="9525">
                <a:solidFill>
                  <a:srgbClr val="FF0000"/>
                </a:solidFill>
                <a:round/>
                <a:headEnd/>
                <a:tailEnd/>
              </a:ln>
              <a:solidFill>
                <a:schemeClr val="tx1"/>
              </a:solidFill>
              <a:effectLst>
                <a:outerShdw dist="38100" dir="2700000" algn="tl" rotWithShape="0">
                  <a:srgbClr val="000000">
                    <a:alpha val="43137"/>
                  </a:srgbClr>
                </a:outerShdw>
              </a:effectLst>
              <a:latin typeface="Arial Black"/>
            </a:endParaRPr>
          </a:p>
        </p:txBody>
      </p:sp>
      <p:sp>
        <p:nvSpPr>
          <p:cNvPr id="480280" name="WordArt 24"/>
          <p:cNvSpPr>
            <a:spLocks noChangeArrowheads="1" noChangeShapeType="1" noTextEdit="1"/>
          </p:cNvSpPr>
          <p:nvPr/>
        </p:nvSpPr>
        <p:spPr bwMode="auto">
          <a:xfrm>
            <a:off x="6248400" y="6159500"/>
            <a:ext cx="2743200" cy="349250"/>
          </a:xfrm>
          <a:prstGeom prst="rect">
            <a:avLst/>
          </a:prstGeom>
        </p:spPr>
        <p:txBody>
          <a:bodyPr wrap="none" fromWordArt="1">
            <a:prstTxWarp prst="textPlain">
              <a:avLst>
                <a:gd name="adj" fmla="val 50000"/>
              </a:avLst>
            </a:prstTxWarp>
          </a:bodyPr>
          <a:lstStyle/>
          <a:p>
            <a:pPr algn="ctr"/>
            <a:r>
              <a:rPr lang="pt-BR" sz="2000" b="1" kern="10">
                <a:ln w="9525">
                  <a:solidFill>
                    <a:srgbClr val="0000FF"/>
                  </a:solidFill>
                  <a:round/>
                  <a:headEnd/>
                  <a:tailEnd/>
                </a:ln>
                <a:solidFill>
                  <a:schemeClr val="accent2"/>
                </a:solidFill>
                <a:effectLst>
                  <a:outerShdw dist="38100" dir="2700000" algn="tl" rotWithShape="0">
                    <a:srgbClr val="000000">
                      <a:alpha val="43137"/>
                    </a:srgbClr>
                  </a:outerShdw>
                </a:effectLst>
                <a:latin typeface="Arial Black"/>
              </a:rPr>
              <a:t> b a n k o k k a l</a:t>
            </a:r>
            <a:endParaRPr lang="hu-HU" sz="2000" b="1" kern="10">
              <a:ln w="9525">
                <a:solidFill>
                  <a:srgbClr val="0000FF"/>
                </a:solidFill>
                <a:round/>
                <a:headEnd/>
                <a:tailEnd/>
              </a:ln>
              <a:solidFill>
                <a:schemeClr val="accent2"/>
              </a:solidFill>
              <a:effectLst>
                <a:outerShdw dist="38100" dir="2700000" algn="tl" rotWithShape="0">
                  <a:srgbClr val="000000">
                    <a:alpha val="43137"/>
                  </a:srgbClr>
                </a:outerShdw>
              </a:effectLst>
              <a:latin typeface="Arial Black"/>
            </a:endParaRPr>
          </a:p>
        </p:txBody>
      </p:sp>
      <p:sp>
        <p:nvSpPr>
          <p:cNvPr id="480281" name="WordArt 25"/>
          <p:cNvSpPr>
            <a:spLocks noChangeArrowheads="1" noChangeShapeType="1" noTextEdit="1"/>
          </p:cNvSpPr>
          <p:nvPr/>
        </p:nvSpPr>
        <p:spPr bwMode="auto">
          <a:xfrm>
            <a:off x="6221413" y="2333625"/>
            <a:ext cx="2843212" cy="420688"/>
          </a:xfrm>
          <a:prstGeom prst="rect">
            <a:avLst/>
          </a:prstGeom>
        </p:spPr>
        <p:txBody>
          <a:bodyPr wrap="none" fromWordArt="1">
            <a:prstTxWarp prst="textPlain">
              <a:avLst>
                <a:gd name="adj" fmla="val 50000"/>
              </a:avLst>
            </a:prstTxWarp>
          </a:bodyPr>
          <a:lstStyle/>
          <a:p>
            <a:pPr algn="ctr"/>
            <a:r>
              <a:rPr lang="hu-HU" sz="2000" b="1" kern="10">
                <a:ln w="9525">
                  <a:solidFill>
                    <a:srgbClr val="0000FF"/>
                  </a:solidFill>
                  <a:round/>
                  <a:headEnd/>
                  <a:tailEnd/>
                </a:ln>
                <a:solidFill>
                  <a:schemeClr val="accent2"/>
                </a:solidFill>
                <a:effectLst>
                  <a:outerShdw dist="38100" dir="2700000" algn="tl" rotWithShape="0">
                    <a:srgbClr val="000000">
                      <a:alpha val="43137"/>
                    </a:srgbClr>
                  </a:outerShdw>
                </a:effectLst>
                <a:latin typeface="Arial Black"/>
              </a:rPr>
              <a:t>egyéni felelősség</a:t>
            </a:r>
          </a:p>
        </p:txBody>
      </p:sp>
      <p:sp>
        <p:nvSpPr>
          <p:cNvPr id="480282" name="WordArt 26"/>
          <p:cNvSpPr>
            <a:spLocks noChangeArrowheads="1" noChangeShapeType="1" noTextEdit="1"/>
          </p:cNvSpPr>
          <p:nvPr/>
        </p:nvSpPr>
        <p:spPr bwMode="auto">
          <a:xfrm>
            <a:off x="6221413" y="2955925"/>
            <a:ext cx="2843212" cy="420688"/>
          </a:xfrm>
          <a:prstGeom prst="rect">
            <a:avLst/>
          </a:prstGeom>
        </p:spPr>
        <p:txBody>
          <a:bodyPr wrap="none" fromWordArt="1">
            <a:prstTxWarp prst="textPlain">
              <a:avLst>
                <a:gd name="adj" fmla="val 50000"/>
              </a:avLst>
            </a:prstTxWarp>
          </a:bodyPr>
          <a:lstStyle/>
          <a:p>
            <a:pPr algn="ctr"/>
            <a:r>
              <a:rPr lang="hu-HU" sz="2000" b="1" kern="10">
                <a:ln w="9525">
                  <a:solidFill>
                    <a:srgbClr val="0000FF"/>
                  </a:solidFill>
                  <a:round/>
                  <a:headEnd/>
                  <a:tailEnd/>
                </a:ln>
                <a:solidFill>
                  <a:schemeClr val="accent2"/>
                </a:solidFill>
                <a:effectLst>
                  <a:outerShdw dist="38100" dir="2700000" algn="tl" rotWithShape="0">
                    <a:srgbClr val="000000">
                      <a:alpha val="43137"/>
                    </a:srgbClr>
                  </a:outerShdw>
                </a:effectLst>
                <a:latin typeface="Arial Black"/>
              </a:rPr>
              <a:t>egyéni érdekekre</a:t>
            </a:r>
          </a:p>
        </p:txBody>
      </p:sp>
      <p:sp>
        <p:nvSpPr>
          <p:cNvPr id="480283" name="WordArt 27"/>
          <p:cNvSpPr>
            <a:spLocks noChangeArrowheads="1" noChangeShapeType="1" noTextEdit="1"/>
          </p:cNvSpPr>
          <p:nvPr/>
        </p:nvSpPr>
        <p:spPr bwMode="auto">
          <a:xfrm>
            <a:off x="6300788" y="3600450"/>
            <a:ext cx="2663825" cy="404813"/>
          </a:xfrm>
          <a:prstGeom prst="rect">
            <a:avLst/>
          </a:prstGeom>
        </p:spPr>
        <p:txBody>
          <a:bodyPr wrap="none" fromWordArt="1">
            <a:prstTxWarp prst="textPlain">
              <a:avLst>
                <a:gd name="adj" fmla="val 50000"/>
              </a:avLst>
            </a:prstTxWarp>
          </a:bodyPr>
          <a:lstStyle/>
          <a:p>
            <a:pPr algn="ctr"/>
            <a:r>
              <a:rPr lang="hu-HU" sz="2000" b="1" kern="10">
                <a:ln w="9525">
                  <a:solidFill>
                    <a:srgbClr val="0000FF"/>
                  </a:solidFill>
                  <a:round/>
                  <a:headEnd/>
                  <a:tailEnd/>
                </a:ln>
                <a:solidFill>
                  <a:schemeClr val="accent2"/>
                </a:solidFill>
                <a:effectLst>
                  <a:outerShdw dist="38100" dir="2700000" algn="tl" rotWithShape="0">
                    <a:srgbClr val="000000">
                      <a:alpha val="43137"/>
                    </a:srgbClr>
                  </a:outerShdw>
                </a:effectLst>
                <a:latin typeface="Arial Black"/>
              </a:rPr>
              <a:t>forgatókönyvekre</a:t>
            </a:r>
          </a:p>
        </p:txBody>
      </p:sp>
      <p:sp>
        <p:nvSpPr>
          <p:cNvPr id="480284" name="WordArt 28"/>
          <p:cNvSpPr>
            <a:spLocks noChangeArrowheads="1" noChangeShapeType="1" noTextEdit="1"/>
          </p:cNvSpPr>
          <p:nvPr/>
        </p:nvSpPr>
        <p:spPr bwMode="auto">
          <a:xfrm>
            <a:off x="6380163" y="1712913"/>
            <a:ext cx="2592387" cy="420687"/>
          </a:xfrm>
          <a:prstGeom prst="rect">
            <a:avLst/>
          </a:prstGeom>
        </p:spPr>
        <p:txBody>
          <a:bodyPr wrap="none" fromWordArt="1">
            <a:prstTxWarp prst="textPlain">
              <a:avLst>
                <a:gd name="adj" fmla="val 50000"/>
              </a:avLst>
            </a:prstTxWarp>
          </a:bodyPr>
          <a:lstStyle/>
          <a:p>
            <a:pPr algn="ctr"/>
            <a:r>
              <a:rPr lang="hu-HU" sz="2000" b="1" kern="10">
                <a:ln w="9525">
                  <a:solidFill>
                    <a:srgbClr val="0000FF"/>
                  </a:solidFill>
                  <a:round/>
                  <a:headEnd/>
                  <a:tailEnd/>
                </a:ln>
                <a:solidFill>
                  <a:schemeClr val="accent2"/>
                </a:solidFill>
                <a:effectLst>
                  <a:outerShdw dist="38100" dir="2700000" algn="tl" rotWithShape="0">
                    <a:srgbClr val="000000">
                      <a:alpha val="43137"/>
                    </a:srgbClr>
                  </a:outerShdw>
                </a:effectLst>
                <a:latin typeface="Arial Black"/>
              </a:rPr>
              <a:t>magántöbbség</a:t>
            </a:r>
          </a:p>
        </p:txBody>
      </p:sp>
      <p:sp>
        <p:nvSpPr>
          <p:cNvPr id="480285" name="WordArt 29"/>
          <p:cNvSpPr>
            <a:spLocks noChangeArrowheads="1" noChangeShapeType="1" noTextEdit="1"/>
          </p:cNvSpPr>
          <p:nvPr/>
        </p:nvSpPr>
        <p:spPr bwMode="auto">
          <a:xfrm>
            <a:off x="6261100" y="4229100"/>
            <a:ext cx="2787650" cy="385763"/>
          </a:xfrm>
          <a:prstGeom prst="rect">
            <a:avLst/>
          </a:prstGeom>
        </p:spPr>
        <p:txBody>
          <a:bodyPr wrap="none" fromWordArt="1">
            <a:prstTxWarp prst="textPlain">
              <a:avLst>
                <a:gd name="adj" fmla="val 50000"/>
              </a:avLst>
            </a:prstTxWarp>
          </a:bodyPr>
          <a:lstStyle/>
          <a:p>
            <a:pPr algn="ctr"/>
            <a:r>
              <a:rPr lang="hu-HU" sz="2000" b="1" kern="10">
                <a:ln w="9525">
                  <a:solidFill>
                    <a:srgbClr val="0000FF"/>
                  </a:solidFill>
                  <a:round/>
                  <a:headEnd/>
                  <a:tailEnd/>
                </a:ln>
                <a:solidFill>
                  <a:schemeClr val="accent2"/>
                </a:solidFill>
                <a:effectLst>
                  <a:outerShdw dist="38100" dir="2700000" algn="tl" rotWithShape="0">
                    <a:srgbClr val="000000">
                      <a:alpha val="43137"/>
                    </a:srgbClr>
                  </a:outerShdw>
                </a:effectLst>
                <a:latin typeface="Arial Black"/>
              </a:rPr>
              <a:t>kockázatvállalással</a:t>
            </a:r>
          </a:p>
        </p:txBody>
      </p:sp>
      <p:sp>
        <p:nvSpPr>
          <p:cNvPr id="480286" name="WordArt 30"/>
          <p:cNvSpPr>
            <a:spLocks noChangeArrowheads="1" noChangeShapeType="1" noTextEdit="1"/>
          </p:cNvSpPr>
          <p:nvPr/>
        </p:nvSpPr>
        <p:spPr bwMode="auto">
          <a:xfrm>
            <a:off x="6403975" y="4884738"/>
            <a:ext cx="2519363" cy="349250"/>
          </a:xfrm>
          <a:prstGeom prst="rect">
            <a:avLst/>
          </a:prstGeom>
        </p:spPr>
        <p:txBody>
          <a:bodyPr wrap="none" fromWordArt="1">
            <a:prstTxWarp prst="textPlain">
              <a:avLst>
                <a:gd name="adj" fmla="val 50000"/>
              </a:avLst>
            </a:prstTxWarp>
          </a:bodyPr>
          <a:lstStyle/>
          <a:p>
            <a:pPr algn="ctr"/>
            <a:r>
              <a:rPr lang="hu-HU" sz="2000" b="1" kern="10">
                <a:ln w="9525">
                  <a:solidFill>
                    <a:srgbClr val="0000FF"/>
                  </a:solidFill>
                  <a:round/>
                  <a:headEnd/>
                  <a:tailEnd/>
                </a:ln>
                <a:solidFill>
                  <a:schemeClr val="accent2"/>
                </a:solidFill>
                <a:effectLst>
                  <a:outerShdw dist="38100" dir="2700000" algn="tl" rotWithShape="0">
                    <a:srgbClr val="000000">
                      <a:alpha val="43137"/>
                    </a:srgbClr>
                  </a:outerShdw>
                </a:effectLst>
                <a:latin typeface="Arial Black"/>
              </a:rPr>
              <a:t>mérsékelt</a:t>
            </a:r>
          </a:p>
        </p:txBody>
      </p:sp>
      <p:sp>
        <p:nvSpPr>
          <p:cNvPr id="480287" name="WordArt 31"/>
          <p:cNvSpPr>
            <a:spLocks noChangeArrowheads="1" noChangeShapeType="1" noTextEdit="1"/>
          </p:cNvSpPr>
          <p:nvPr/>
        </p:nvSpPr>
        <p:spPr bwMode="auto">
          <a:xfrm>
            <a:off x="6356350" y="5543550"/>
            <a:ext cx="2592388" cy="420688"/>
          </a:xfrm>
          <a:prstGeom prst="rect">
            <a:avLst/>
          </a:prstGeom>
        </p:spPr>
        <p:txBody>
          <a:bodyPr wrap="none" fromWordArt="1">
            <a:prstTxWarp prst="textPlain">
              <a:avLst>
                <a:gd name="adj" fmla="val 50000"/>
              </a:avLst>
            </a:prstTxWarp>
          </a:bodyPr>
          <a:lstStyle/>
          <a:p>
            <a:pPr algn="ctr"/>
            <a:r>
              <a:rPr lang="hu-HU" sz="2000" b="1" kern="10">
                <a:ln w="9525">
                  <a:solidFill>
                    <a:srgbClr val="0000FF"/>
                  </a:solidFill>
                  <a:round/>
                  <a:headEnd/>
                  <a:tailEnd/>
                </a:ln>
                <a:solidFill>
                  <a:schemeClr val="accent2"/>
                </a:solidFill>
                <a:effectLst>
                  <a:outerShdw dist="38100" dir="2700000" algn="tl" rotWithShape="0">
                    <a:srgbClr val="000000">
                      <a:alpha val="43137"/>
                    </a:srgbClr>
                  </a:outerShdw>
                </a:effectLst>
                <a:latin typeface="Arial Black"/>
              </a:rPr>
              <a:t>mindenütt nagy</a:t>
            </a:r>
          </a:p>
        </p:txBody>
      </p:sp>
      <p:pic>
        <p:nvPicPr>
          <p:cNvPr id="480288"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idx="4294967295"/>
          </p:nvPr>
        </p:nvSpPr>
        <p:spPr>
          <a:xfrm>
            <a:off x="684213" y="115888"/>
            <a:ext cx="8459787" cy="792162"/>
          </a:xfrm>
        </p:spPr>
        <p:txBody>
          <a:bodyPr wrap="square" lIns="91440" tIns="45720" rIns="91440" bIns="45720" numCol="1" anchorCtr="0" compatLnSpc="1">
            <a:prstTxWarp prst="textNoShape">
              <a:avLst/>
            </a:prstTxWarp>
          </a:bodyPr>
          <a:lstStyle/>
          <a:p>
            <a:r>
              <a:rPr lang="hu-HU" sz="3200" b="1" dirty="0" smtClean="0">
                <a:solidFill>
                  <a:srgbClr val="FF6600"/>
                </a:solidFill>
                <a:latin typeface="Arial" pitchFamily="34" charset="0"/>
              </a:rPr>
              <a:t>Megoldandó főbb feladatok</a:t>
            </a:r>
          </a:p>
        </p:txBody>
      </p:sp>
      <p:sp>
        <p:nvSpPr>
          <p:cNvPr id="481282" name="Rectangle 3"/>
          <p:cNvSpPr>
            <a:spLocks noGrp="1" noChangeArrowheads="1"/>
          </p:cNvSpPr>
          <p:nvPr>
            <p:ph idx="4294967295"/>
          </p:nvPr>
        </p:nvSpPr>
        <p:spPr>
          <a:xfrm>
            <a:off x="0" y="1125538"/>
            <a:ext cx="8640763" cy="5181600"/>
          </a:xfrm>
          <a:solidFill>
            <a:schemeClr val="bg2">
              <a:alpha val="50195"/>
            </a:schemeClr>
          </a:solidFill>
          <a:scene3d>
            <a:camera prst="orthographicFront"/>
            <a:lightRig rig="threePt" dir="t"/>
          </a:scene3d>
          <a:sp3d>
            <a:bevelT prst="relaxedInset"/>
          </a:sp3d>
        </p:spPr>
        <p:txBody>
          <a:bodyPr/>
          <a:lstStyle/>
          <a:p>
            <a:pPr marL="525463" indent="-457200">
              <a:lnSpc>
                <a:spcPct val="80000"/>
              </a:lnSpc>
              <a:buFont typeface="+mj-lt"/>
              <a:buAutoNum type="arabicPeriod"/>
            </a:pPr>
            <a:r>
              <a:rPr lang="hu-HU" sz="2800" dirty="0" smtClean="0">
                <a:latin typeface="Arial" pitchFamily="34" charset="0"/>
                <a:cs typeface="Arial" pitchFamily="34" charset="0"/>
              </a:rPr>
              <a:t>El kell készíteni és az Országgyűlésnek mielőbb meg kell tárgyalnia „ Magyarország ásványi nyersanyag politikája „ című anyagot. Ez adhat támpontot ahhoz, hogy a várhatóan 2025 – </a:t>
            </a:r>
            <a:r>
              <a:rPr lang="hu-HU" sz="2800" dirty="0" err="1" smtClean="0">
                <a:latin typeface="Arial" pitchFamily="34" charset="0"/>
                <a:cs typeface="Arial" pitchFamily="34" charset="0"/>
              </a:rPr>
              <a:t>ig</a:t>
            </a:r>
            <a:r>
              <a:rPr lang="hu-HU" sz="2800" dirty="0" smtClean="0">
                <a:latin typeface="Arial" pitchFamily="34" charset="0"/>
                <a:cs typeface="Arial" pitchFamily="34" charset="0"/>
              </a:rPr>
              <a:t> belépő ( selejtezés, min. energiaigény növekedés stb. ) 6000 MW új erőmű milyen hazai ásványi nyersanyagot vehet figyelembe. Tudomásul kell venni, hogy mind egy új erőműépítése, mind egy  bányanyitás több parlamenti ciklust ölel fel.</a:t>
            </a:r>
          </a:p>
          <a:p>
            <a:pPr marL="582613" indent="-514350">
              <a:lnSpc>
                <a:spcPct val="80000"/>
              </a:lnSpc>
              <a:buFont typeface="+mj-lt"/>
              <a:buAutoNum type="arabicPeriod"/>
            </a:pPr>
            <a:endParaRPr lang="hu-HU" sz="2800" dirty="0" smtClean="0">
              <a:latin typeface="Arial" pitchFamily="34" charset="0"/>
              <a:cs typeface="Arial" pitchFamily="34" charset="0"/>
            </a:endParaRPr>
          </a:p>
          <a:p>
            <a:pPr marL="582613" indent="-514350">
              <a:lnSpc>
                <a:spcPct val="80000"/>
              </a:lnSpc>
              <a:buFont typeface="+mj-lt"/>
              <a:buAutoNum type="arabicPeriod"/>
            </a:pPr>
            <a:r>
              <a:rPr lang="hu-HU" sz="2800" dirty="0" smtClean="0">
                <a:latin typeface="Arial" pitchFamily="34" charset="0"/>
                <a:cs typeface="Arial" pitchFamily="34" charset="0"/>
              </a:rPr>
              <a:t>Felül kell vizsgálni a NATURA 2000-t és más  indokolatlan környezetvédelmi rendeletet, amelyek esetenként megakadályozzák a hazai természeti erőforrások kihasználását.</a:t>
            </a:r>
            <a:endParaRPr lang="hu-HU" sz="2400" dirty="0" smtClean="0">
              <a:latin typeface="Arial" pitchFamily="34" charset="0"/>
              <a:cs typeface="Arial" pitchFamily="34" charset="0"/>
            </a:endParaRPr>
          </a:p>
        </p:txBody>
      </p:sp>
      <p:pic>
        <p:nvPicPr>
          <p:cNvPr id="481283"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6" name="Rectangle 8"/>
          <p:cNvSpPr>
            <a:spLocks noGrp="1" noChangeArrowheads="1"/>
          </p:cNvSpPr>
          <p:nvPr>
            <p:ph type="title" idx="4294967295"/>
          </p:nvPr>
        </p:nvSpPr>
        <p:spPr>
          <a:xfrm>
            <a:off x="684213" y="115888"/>
            <a:ext cx="8459787" cy="792162"/>
          </a:xfrm>
        </p:spPr>
        <p:txBody>
          <a:bodyPr/>
          <a:lstStyle/>
          <a:p>
            <a:pPr fontAlgn="auto">
              <a:spcAft>
                <a:spcPts val="0"/>
              </a:spcAft>
              <a:defRPr/>
            </a:pPr>
            <a:r>
              <a:rPr lang="hu-HU" sz="3200" b="1" dirty="0">
                <a:solidFill>
                  <a:srgbClr val="FF6600"/>
                </a:solidFill>
                <a:latin typeface="Arial" pitchFamily="34" charset="0"/>
                <a:cs typeface="Arial" pitchFamily="34" charset="0"/>
              </a:rPr>
              <a:t>Megoldandó főbb feladatok</a:t>
            </a:r>
          </a:p>
        </p:txBody>
      </p:sp>
      <p:sp>
        <p:nvSpPr>
          <p:cNvPr id="482306" name="Rectangle 3"/>
          <p:cNvSpPr>
            <a:spLocks noGrp="1" noChangeArrowheads="1"/>
          </p:cNvSpPr>
          <p:nvPr>
            <p:ph idx="4294967295"/>
          </p:nvPr>
        </p:nvSpPr>
        <p:spPr>
          <a:xfrm>
            <a:off x="0" y="1052513"/>
            <a:ext cx="8713788" cy="5400675"/>
          </a:xfrm>
          <a:solidFill>
            <a:schemeClr val="bg2">
              <a:alpha val="50195"/>
            </a:schemeClr>
          </a:solidFill>
          <a:scene3d>
            <a:camera prst="orthographicFront"/>
            <a:lightRig rig="threePt" dir="t"/>
          </a:scene3d>
          <a:sp3d>
            <a:bevelT prst="relaxedInset"/>
          </a:sp3d>
        </p:spPr>
        <p:txBody>
          <a:bodyPr/>
          <a:lstStyle/>
          <a:p>
            <a:pPr marL="582613" indent="-514350">
              <a:lnSpc>
                <a:spcPct val="80000"/>
              </a:lnSpc>
              <a:buFont typeface="+mj-lt"/>
              <a:buAutoNum type="arabicPeriod" startAt="3"/>
            </a:pPr>
            <a:r>
              <a:rPr lang="hu-HU" sz="2800" dirty="0" smtClean="0">
                <a:latin typeface="Arial" pitchFamily="34" charset="0"/>
                <a:cs typeface="Arial" pitchFamily="34" charset="0"/>
              </a:rPr>
              <a:t>Csökkenteni kell az energiaimport függőségünket  és prioritást kell kapnia a hazai ásványvagyonnak (külkereskedelmi mérleg javulása, munkanélküliség csökken, adók befolynak a költségvetésbe stb.). </a:t>
            </a:r>
          </a:p>
          <a:p>
            <a:pPr marL="582613" indent="-514350">
              <a:lnSpc>
                <a:spcPct val="80000"/>
              </a:lnSpc>
              <a:buFont typeface="+mj-lt"/>
              <a:buAutoNum type="arabicPeriod" startAt="3"/>
            </a:pPr>
            <a:endParaRPr lang="hu-HU" sz="2800" dirty="0" smtClean="0">
              <a:latin typeface="Arial" pitchFamily="34" charset="0"/>
              <a:cs typeface="Arial" pitchFamily="34" charset="0"/>
            </a:endParaRPr>
          </a:p>
          <a:p>
            <a:pPr marL="582613" indent="-514350">
              <a:lnSpc>
                <a:spcPct val="80000"/>
              </a:lnSpc>
              <a:buFont typeface="+mj-lt"/>
              <a:buAutoNum type="arabicPeriod" startAt="3"/>
            </a:pPr>
            <a:r>
              <a:rPr lang="hu-HU" sz="2800" dirty="0" smtClean="0">
                <a:latin typeface="Arial" pitchFamily="34" charset="0"/>
                <a:cs typeface="Arial" pitchFamily="34" charset="0"/>
              </a:rPr>
              <a:t>Minden segítséget meg kell adni a tiszta szén technológiák(CCT, CCS) bevezetéséhez. </a:t>
            </a:r>
          </a:p>
          <a:p>
            <a:pPr marL="582613" indent="-514350">
              <a:lnSpc>
                <a:spcPct val="80000"/>
              </a:lnSpc>
              <a:buFont typeface="+mj-lt"/>
              <a:buAutoNum type="arabicPeriod" startAt="3"/>
            </a:pPr>
            <a:endParaRPr lang="hu-HU" sz="2800" dirty="0" smtClean="0">
              <a:latin typeface="Arial" pitchFamily="34" charset="0"/>
              <a:cs typeface="Arial" pitchFamily="34" charset="0"/>
            </a:endParaRPr>
          </a:p>
          <a:p>
            <a:pPr marL="582613" indent="-514350">
              <a:lnSpc>
                <a:spcPct val="80000"/>
              </a:lnSpc>
              <a:buFont typeface="+mj-lt"/>
              <a:buAutoNum type="arabicPeriod" startAt="3"/>
            </a:pPr>
            <a:r>
              <a:rPr lang="hu-HU" sz="2800" dirty="0" smtClean="0">
                <a:latin typeface="Arial" pitchFamily="34" charset="0"/>
                <a:cs typeface="Arial" pitchFamily="34" charset="0"/>
              </a:rPr>
              <a:t>Meg kell szüntetni azt a hibás gyakorlatot, hogy a gazdaságosan működő erőműveket több esetben vissza kell terhelni, mert a megújulókból termelt áramot kötelező átvenni igen magas áron, mert nem valósult meg a szivattyús tározó.</a:t>
            </a:r>
          </a:p>
        </p:txBody>
      </p:sp>
      <p:pic>
        <p:nvPicPr>
          <p:cNvPr id="482307"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8" name="Rectangle 6"/>
          <p:cNvSpPr>
            <a:spLocks noGrp="1" noChangeArrowheads="1"/>
          </p:cNvSpPr>
          <p:nvPr>
            <p:ph type="title" idx="4294967295"/>
          </p:nvPr>
        </p:nvSpPr>
        <p:spPr>
          <a:xfrm>
            <a:off x="684213" y="115888"/>
            <a:ext cx="8459787" cy="792162"/>
          </a:xfrm>
        </p:spPr>
        <p:txBody>
          <a:bodyPr wrap="square" lIns="91440" tIns="45720" rIns="91440" bIns="45720" numCol="1" anchorCtr="0" compatLnSpc="1">
            <a:prstTxWarp prst="textNoShape">
              <a:avLst/>
            </a:prstTxWarp>
          </a:bodyPr>
          <a:lstStyle/>
          <a:p>
            <a:r>
              <a:rPr lang="hu-HU" sz="3200" b="1" dirty="0" smtClean="0">
                <a:solidFill>
                  <a:srgbClr val="FF6600"/>
                </a:solidFill>
                <a:latin typeface="Arial" pitchFamily="34" charset="0"/>
              </a:rPr>
              <a:t>Megoldandó főbb feladatok</a:t>
            </a:r>
          </a:p>
        </p:txBody>
      </p:sp>
      <p:sp>
        <p:nvSpPr>
          <p:cNvPr id="320515" name="Rectangle 3"/>
          <p:cNvSpPr>
            <a:spLocks noGrp="1" noChangeArrowheads="1"/>
          </p:cNvSpPr>
          <p:nvPr>
            <p:ph idx="4294967295"/>
          </p:nvPr>
        </p:nvSpPr>
        <p:spPr>
          <a:xfrm>
            <a:off x="609600" y="1125538"/>
            <a:ext cx="8534400" cy="5041900"/>
          </a:xfrm>
          <a:solidFill>
            <a:schemeClr val="bg2">
              <a:alpha val="50999"/>
            </a:schemeClr>
          </a:solidFill>
          <a:scene3d>
            <a:camera prst="orthographicFront"/>
            <a:lightRig rig="threePt" dir="t"/>
          </a:scene3d>
          <a:sp3d>
            <a:bevelT prst="relaxedInset"/>
          </a:sp3d>
        </p:spPr>
        <p:txBody>
          <a:bodyPr>
            <a:normAutofit fontScale="92500" lnSpcReduction="10000"/>
          </a:bodyPr>
          <a:lstStyle/>
          <a:p>
            <a:pPr marL="525780" indent="-457200" fontAlgn="auto">
              <a:lnSpc>
                <a:spcPct val="90000"/>
              </a:lnSpc>
              <a:spcAft>
                <a:spcPts val="0"/>
              </a:spcAft>
              <a:buFont typeface="+mj-lt"/>
              <a:buAutoNum type="arabicPeriod" startAt="6"/>
              <a:defRPr/>
            </a:pPr>
            <a:r>
              <a:rPr lang="hu-HU" sz="2400" dirty="0" smtClean="0">
                <a:latin typeface="Arial" pitchFamily="34" charset="0"/>
                <a:cs typeface="Arial" pitchFamily="34" charset="0"/>
              </a:rPr>
              <a:t>Be </a:t>
            </a:r>
            <a:r>
              <a:rPr lang="hu-HU" sz="2400" dirty="0">
                <a:latin typeface="Arial" pitchFamily="34" charset="0"/>
                <a:cs typeface="Arial" pitchFamily="34" charset="0"/>
              </a:rPr>
              <a:t>kell mutatni, hogy bár hazánk 2010-re vállalt 3,6 %-os megújuló arányt, de ezt már 2005-ben túlteljesítettük és ez milyen többlet terhet jelentett a nemzetgazdaságnak, azaz  adófizetőknek és milyen gondot okoznak a VER rugalmas szabályozhatóságában.</a:t>
            </a:r>
          </a:p>
          <a:p>
            <a:pPr marL="525780" indent="-457200" fontAlgn="auto">
              <a:lnSpc>
                <a:spcPct val="90000"/>
              </a:lnSpc>
              <a:spcAft>
                <a:spcPts val="0"/>
              </a:spcAft>
              <a:buFont typeface="+mj-lt"/>
              <a:buAutoNum type="arabicPeriod" startAt="6"/>
              <a:defRPr/>
            </a:pPr>
            <a:endParaRPr lang="hu-HU" sz="2400" dirty="0">
              <a:latin typeface="Arial" pitchFamily="34" charset="0"/>
              <a:cs typeface="Arial" pitchFamily="34" charset="0"/>
            </a:endParaRPr>
          </a:p>
          <a:p>
            <a:pPr marL="525780" indent="-457200" fontAlgn="auto">
              <a:lnSpc>
                <a:spcPct val="90000"/>
              </a:lnSpc>
              <a:spcAft>
                <a:spcPts val="0"/>
              </a:spcAft>
              <a:buFont typeface="+mj-lt"/>
              <a:buAutoNum type="arabicPeriod" startAt="6"/>
              <a:defRPr/>
            </a:pPr>
            <a:r>
              <a:rPr lang="hu-HU" sz="2400" dirty="0" smtClean="0">
                <a:latin typeface="Arial" pitchFamily="34" charset="0"/>
                <a:cs typeface="Arial" pitchFamily="34" charset="0"/>
              </a:rPr>
              <a:t>Megvizsgálandó</a:t>
            </a:r>
            <a:r>
              <a:rPr lang="hu-HU" sz="2400" dirty="0">
                <a:latin typeface="Arial" pitchFamily="34" charset="0"/>
                <a:cs typeface="Arial" pitchFamily="34" charset="0"/>
              </a:rPr>
              <a:t>, hogy egyes szénhidrogén tüzelésű blokkok átállíthatók-e szénre+biomasszára, s ezt milyen támogatási rendszer mellett lehet üzemeltetni?</a:t>
            </a:r>
          </a:p>
          <a:p>
            <a:pPr marL="525780" indent="-457200" fontAlgn="auto">
              <a:lnSpc>
                <a:spcPct val="90000"/>
              </a:lnSpc>
              <a:spcAft>
                <a:spcPts val="0"/>
              </a:spcAft>
              <a:buFont typeface="+mj-lt"/>
              <a:buAutoNum type="arabicPeriod" startAt="6"/>
              <a:defRPr/>
            </a:pPr>
            <a:endParaRPr lang="hu-HU" sz="2400" dirty="0">
              <a:latin typeface="Arial" pitchFamily="34" charset="0"/>
              <a:cs typeface="Arial" pitchFamily="34" charset="0"/>
            </a:endParaRPr>
          </a:p>
          <a:p>
            <a:pPr marL="525780" indent="-457200" fontAlgn="auto">
              <a:lnSpc>
                <a:spcPct val="90000"/>
              </a:lnSpc>
              <a:spcAft>
                <a:spcPts val="0"/>
              </a:spcAft>
              <a:buFont typeface="+mj-lt"/>
              <a:buAutoNum type="arabicPeriod" startAt="6"/>
              <a:defRPr/>
            </a:pPr>
            <a:r>
              <a:rPr lang="hu-HU" sz="2400" dirty="0" smtClean="0">
                <a:latin typeface="Arial" pitchFamily="34" charset="0"/>
                <a:cs typeface="Arial" pitchFamily="34" charset="0"/>
              </a:rPr>
              <a:t>A </a:t>
            </a:r>
            <a:r>
              <a:rPr lang="hu-HU" sz="2400" dirty="0">
                <a:latin typeface="Arial" pitchFamily="34" charset="0"/>
                <a:cs typeface="Arial" pitchFamily="34" charset="0"/>
              </a:rPr>
              <a:t>közvéleményt is gazdasági számításokkal alátámasztott mutatók bemutatásával kell tájékoztatni az ásványi nyersanyagok hasznosítási lehetőségeiről. Vitás esetekben ne lehessen az adott kitermelést egy jelentéktelen civil szervezetnek megakadályozni, az érvek és ellenérvek figyelembevételével a bíróság döntsön.</a:t>
            </a:r>
          </a:p>
          <a:p>
            <a:pPr marL="411480" fontAlgn="auto">
              <a:lnSpc>
                <a:spcPct val="90000"/>
              </a:lnSpc>
              <a:spcAft>
                <a:spcPts val="0"/>
              </a:spcAft>
              <a:buFontTx/>
              <a:buNone/>
              <a:defRPr/>
            </a:pPr>
            <a:endParaRPr lang="hu-HU" sz="2400" dirty="0">
              <a:latin typeface="Arial" pitchFamily="34" charset="0"/>
              <a:cs typeface="Arial" pitchFamily="34" charset="0"/>
            </a:endParaRPr>
          </a:p>
        </p:txBody>
      </p:sp>
      <p:pic>
        <p:nvPicPr>
          <p:cNvPr id="483331"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3" name="Rectangle 3"/>
          <p:cNvSpPr>
            <a:spLocks noChangeArrowheads="1"/>
          </p:cNvSpPr>
          <p:nvPr/>
        </p:nvSpPr>
        <p:spPr bwMode="auto">
          <a:xfrm>
            <a:off x="684213" y="1484313"/>
            <a:ext cx="7772400" cy="2089150"/>
          </a:xfrm>
          <a:prstGeom prst="rect">
            <a:avLst/>
          </a:prstGeom>
          <a:noFill/>
          <a:ln w="9525">
            <a:noFill/>
            <a:miter lim="800000"/>
            <a:headEnd/>
            <a:tailEnd/>
          </a:ln>
        </p:spPr>
        <p:txBody>
          <a:bodyPr/>
          <a:lstStyle/>
          <a:p>
            <a:pPr marL="342900" indent="-342900" algn="ctr">
              <a:spcBef>
                <a:spcPct val="20000"/>
              </a:spcBef>
              <a:buClr>
                <a:schemeClr val="accent2"/>
              </a:buClr>
            </a:pPr>
            <a:r>
              <a:rPr lang="hu-HU" b="1" dirty="0">
                <a:solidFill>
                  <a:schemeClr val="tx1"/>
                </a:solidFill>
                <a:effectLst/>
                <a:latin typeface="Times New Roman" pitchFamily="18" charset="0"/>
              </a:rPr>
              <a:t>NAVIGARE NECESSE EST</a:t>
            </a:r>
          </a:p>
          <a:p>
            <a:pPr marL="342900" indent="-342900" algn="ctr">
              <a:spcBef>
                <a:spcPct val="20000"/>
              </a:spcBef>
              <a:buClr>
                <a:schemeClr val="accent2"/>
              </a:buClr>
            </a:pPr>
            <a:r>
              <a:rPr lang="hu-HU" b="1" dirty="0">
                <a:solidFill>
                  <a:schemeClr val="tx1"/>
                </a:solidFill>
                <a:effectLst/>
                <a:latin typeface="Times New Roman" pitchFamily="18" charset="0"/>
              </a:rPr>
              <a:t>(</a:t>
            </a:r>
            <a:r>
              <a:rPr lang="hu-HU" b="1" dirty="0" err="1">
                <a:solidFill>
                  <a:schemeClr val="tx1"/>
                </a:solidFill>
                <a:effectLst/>
                <a:latin typeface="Times New Roman" pitchFamily="18" charset="0"/>
              </a:rPr>
              <a:t>vivere</a:t>
            </a:r>
            <a:r>
              <a:rPr lang="hu-HU" b="1" dirty="0">
                <a:solidFill>
                  <a:schemeClr val="tx1"/>
                </a:solidFill>
                <a:effectLst/>
                <a:latin typeface="Times New Roman" pitchFamily="18" charset="0"/>
              </a:rPr>
              <a:t> non est necesse)</a:t>
            </a:r>
          </a:p>
          <a:p>
            <a:pPr marL="342900" indent="-342900" algn="ctr">
              <a:spcBef>
                <a:spcPct val="20000"/>
              </a:spcBef>
              <a:buClr>
                <a:schemeClr val="accent2"/>
              </a:buClr>
            </a:pPr>
            <a:r>
              <a:rPr lang="hu-HU" b="1" dirty="0">
                <a:solidFill>
                  <a:schemeClr val="tx1"/>
                </a:solidFill>
                <a:effectLst/>
                <a:latin typeface="Times New Roman" pitchFamily="18" charset="0"/>
              </a:rPr>
              <a:t>(időszámítás előtt 43–106 között) </a:t>
            </a:r>
          </a:p>
          <a:p>
            <a:pPr marL="342900" indent="-342900">
              <a:spcBef>
                <a:spcPct val="20000"/>
              </a:spcBef>
              <a:buClr>
                <a:schemeClr val="accent2"/>
              </a:buClr>
              <a:buFontTx/>
              <a:buChar char="•"/>
            </a:pPr>
            <a:endParaRPr lang="hu-HU" b="1" dirty="0">
              <a:solidFill>
                <a:schemeClr val="tx1"/>
              </a:solidFill>
              <a:effectLst/>
              <a:latin typeface="Times New Roman" pitchFamily="18" charset="0"/>
            </a:endParaRPr>
          </a:p>
        </p:txBody>
      </p:sp>
      <p:pic>
        <p:nvPicPr>
          <p:cNvPr id="484354" name="Picture 7" descr="vitorlás"/>
          <p:cNvPicPr>
            <a:picLocks noChangeAspect="1" noChangeArrowheads="1"/>
          </p:cNvPicPr>
          <p:nvPr/>
        </p:nvPicPr>
        <p:blipFill>
          <a:blip r:embed="rId2" cstate="print"/>
          <a:srcRect/>
          <a:stretch>
            <a:fillRect/>
          </a:stretch>
        </p:blipFill>
        <p:spPr bwMode="auto">
          <a:xfrm>
            <a:off x="3276600" y="4114800"/>
            <a:ext cx="2743200" cy="1579563"/>
          </a:xfrm>
          <a:prstGeom prst="rect">
            <a:avLst/>
          </a:prstGeom>
          <a:noFill/>
          <a:ln w="9525">
            <a:noFill/>
            <a:miter lim="800000"/>
            <a:headEnd/>
            <a:tailEnd/>
          </a:ln>
        </p:spPr>
      </p:pic>
      <p:pic>
        <p:nvPicPr>
          <p:cNvPr id="484355" name="Picture 5" descr="logokicsibb"/>
          <p:cNvPicPr>
            <a:picLocks noChangeAspect="1" noChangeArrowheads="1"/>
          </p:cNvPicPr>
          <p:nvPr/>
        </p:nvPicPr>
        <p:blipFill>
          <a:blip r:embed="rId3"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7" name="Rectangle 3"/>
          <p:cNvSpPr>
            <a:spLocks noChangeArrowheads="1"/>
          </p:cNvSpPr>
          <p:nvPr/>
        </p:nvSpPr>
        <p:spPr bwMode="auto">
          <a:xfrm>
            <a:off x="684213" y="1196975"/>
            <a:ext cx="7772400" cy="4114800"/>
          </a:xfrm>
          <a:prstGeom prst="rect">
            <a:avLst/>
          </a:prstGeom>
          <a:noFill/>
          <a:ln w="9525">
            <a:noFill/>
            <a:miter lim="800000"/>
            <a:headEnd/>
            <a:tailEnd/>
          </a:ln>
        </p:spPr>
        <p:txBody>
          <a:bodyPr/>
          <a:lstStyle/>
          <a:p>
            <a:pPr marL="342900" indent="-342900" algn="ctr">
              <a:spcBef>
                <a:spcPct val="20000"/>
              </a:spcBef>
              <a:buFont typeface="Arial" pitchFamily="34" charset="0"/>
              <a:buNone/>
            </a:pPr>
            <a:r>
              <a:rPr lang="hu-HU" sz="3600" b="1">
                <a:solidFill>
                  <a:schemeClr val="tx1"/>
                </a:solidFill>
                <a:effectLst/>
                <a:latin typeface="ＭＳ Ｐゴシック" pitchFamily="34" charset="-128"/>
              </a:rPr>
              <a:t>EFFODERE NECESSE EST</a:t>
            </a:r>
          </a:p>
          <a:p>
            <a:pPr marL="342900" indent="-342900" algn="ctr">
              <a:spcBef>
                <a:spcPct val="20000"/>
              </a:spcBef>
              <a:buFont typeface="Arial" pitchFamily="34" charset="0"/>
              <a:buNone/>
            </a:pPr>
            <a:r>
              <a:rPr lang="hu-HU" b="1">
                <a:solidFill>
                  <a:schemeClr val="tx1"/>
                </a:solidFill>
                <a:effectLst/>
                <a:latin typeface="ＭＳ Ｐゴシック" pitchFamily="34" charset="-128"/>
              </a:rPr>
              <a:t>(vivere est necesse)</a:t>
            </a:r>
            <a:endParaRPr lang="hu-HU">
              <a:solidFill>
                <a:schemeClr val="tx1"/>
              </a:solidFill>
              <a:effectLst/>
              <a:latin typeface="ＭＳ Ｐゴシック" pitchFamily="34" charset="-128"/>
            </a:endParaRPr>
          </a:p>
        </p:txBody>
      </p:sp>
      <p:pic>
        <p:nvPicPr>
          <p:cNvPr id="485378" name="Picture 4" descr="mail"/>
          <p:cNvPicPr>
            <a:picLocks noChangeAspect="1" noChangeArrowheads="1" noCrop="1"/>
          </p:cNvPicPr>
          <p:nvPr/>
        </p:nvPicPr>
        <p:blipFill>
          <a:blip r:embed="rId2" cstate="print"/>
          <a:srcRect/>
          <a:stretch>
            <a:fillRect/>
          </a:stretch>
        </p:blipFill>
        <p:spPr bwMode="auto">
          <a:xfrm>
            <a:off x="3132138" y="2924175"/>
            <a:ext cx="2808287" cy="2090738"/>
          </a:xfrm>
          <a:prstGeom prst="rect">
            <a:avLst/>
          </a:prstGeom>
          <a:noFill/>
          <a:ln w="9525">
            <a:noFill/>
            <a:miter lim="800000"/>
            <a:headEnd/>
            <a:tailEnd/>
          </a:ln>
        </p:spPr>
      </p:pic>
      <p:pic>
        <p:nvPicPr>
          <p:cNvPr id="485379" name="Picture 5" descr="logokicsibb"/>
          <p:cNvPicPr>
            <a:picLocks noChangeAspect="1" noChangeArrowheads="1"/>
          </p:cNvPicPr>
          <p:nvPr/>
        </p:nvPicPr>
        <p:blipFill>
          <a:blip r:embed="rId3"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idx="4294967295"/>
          </p:nvPr>
        </p:nvSpPr>
        <p:spPr>
          <a:xfrm>
            <a:off x="0" y="188913"/>
            <a:ext cx="503238" cy="5903912"/>
          </a:xfrm>
        </p:spPr>
        <p:txBody>
          <a:bodyPr wrap="square" lIns="91440" tIns="45720" rIns="91440" bIns="45720" numCol="1" anchorCtr="0" compatLnSpc="1">
            <a:prstTxWarp prst="textNoShape">
              <a:avLst/>
            </a:prstTxWarp>
          </a:bodyPr>
          <a:lstStyle/>
          <a:p>
            <a:r>
              <a:rPr lang="hu-HU" sz="3200" b="1" dirty="0" smtClean="0">
                <a:solidFill>
                  <a:srgbClr val="FF6600"/>
                </a:solidFill>
                <a:latin typeface="Arial" pitchFamily="34" charset="0"/>
              </a:rPr>
              <a:t>ZÁRÓGONDOLAT</a:t>
            </a:r>
          </a:p>
        </p:txBody>
      </p:sp>
      <p:sp>
        <p:nvSpPr>
          <p:cNvPr id="396291" name="Rectangle 3"/>
          <p:cNvSpPr>
            <a:spLocks noGrp="1" noChangeArrowheads="1"/>
          </p:cNvSpPr>
          <p:nvPr>
            <p:ph idx="4294967295"/>
          </p:nvPr>
        </p:nvSpPr>
        <p:spPr>
          <a:xfrm>
            <a:off x="936625" y="1268413"/>
            <a:ext cx="8207375" cy="4827587"/>
          </a:xfrm>
          <a:solidFill>
            <a:schemeClr val="bg2">
              <a:alpha val="50000"/>
            </a:schemeClr>
          </a:solidFill>
          <a:effectLst>
            <a:outerShdw blurRad="76200" dist="12700" dir="8100000" sy="-23000" kx="800400" algn="br" rotWithShape="0">
              <a:prstClr val="black">
                <a:alpha val="20000"/>
              </a:prstClr>
            </a:outerShdw>
            <a:reflection blurRad="6350" stA="50000" endA="300" endPos="55500" dist="50800" dir="5400000" sy="-100000" algn="bl" rotWithShape="0"/>
          </a:effectLst>
          <a:scene3d>
            <a:camera prst="isometricOffAxis2Left"/>
            <a:lightRig rig="threePt" dir="t"/>
          </a:scene3d>
          <a:sp3d>
            <a:bevelT prst="relaxedInset"/>
          </a:sp3d>
        </p:spPr>
        <p:txBody>
          <a:bodyPr>
            <a:normAutofit/>
          </a:bodyPr>
          <a:lstStyle/>
          <a:p>
            <a:pPr marL="411480" algn="ctr" fontAlgn="auto">
              <a:spcAft>
                <a:spcPts val="0"/>
              </a:spcAft>
              <a:buFontTx/>
              <a:buNone/>
              <a:defRPr/>
            </a:pPr>
            <a:r>
              <a:rPr lang="hu-HU" sz="2800" b="1" dirty="0"/>
              <a:t>„JÓLÉTÜNK,  NEMZETI VAGYONOSODÁSUNK </a:t>
            </a:r>
          </a:p>
          <a:p>
            <a:pPr marL="411480" algn="ctr" fontAlgn="auto">
              <a:spcAft>
                <a:spcPts val="0"/>
              </a:spcAft>
              <a:buFontTx/>
              <a:buNone/>
              <a:defRPr/>
            </a:pPr>
            <a:r>
              <a:rPr lang="hu-HU" sz="2800" b="1" dirty="0"/>
              <a:t>   S MINDEN TOVÁBBI EBBŐL FAKADÓKNAK ALAPJÁT KÉPEZI, HOGY KELLŐLEG FELHASZNÁLJUK ÉS ÉRTÉKESÍTSÜK MINDAZT, AMIT AZ ANYAFÖLD NEKÜNK JUTTAT„</a:t>
            </a:r>
          </a:p>
          <a:p>
            <a:pPr marL="411480" algn="ctr" fontAlgn="auto">
              <a:spcAft>
                <a:spcPts val="0"/>
              </a:spcAft>
              <a:buFontTx/>
              <a:buNone/>
              <a:defRPr/>
            </a:pPr>
            <a:r>
              <a:rPr lang="hu-HU" sz="2800" b="1" dirty="0"/>
              <a:t>               </a:t>
            </a:r>
            <a:r>
              <a:rPr lang="hu-HU" sz="2000" b="1" dirty="0"/>
              <a:t>BÖCKH JÁNOS MINISZTERI BIZTOS A MAGYAR KIRÁLYI FÖLDTANI  INTÉZET IGAGATÓJA (1904)</a:t>
            </a:r>
          </a:p>
          <a:p>
            <a:pPr marL="411480" fontAlgn="auto">
              <a:spcAft>
                <a:spcPts val="0"/>
              </a:spcAft>
              <a:buFontTx/>
              <a:buNone/>
              <a:defRPr/>
            </a:pPr>
            <a:endParaRPr lang="hu-HU" sz="2000" b="1" dirty="0"/>
          </a:p>
          <a:p>
            <a:pPr marL="411480" fontAlgn="auto">
              <a:spcAft>
                <a:spcPts val="0"/>
              </a:spcAft>
              <a:buFontTx/>
              <a:buNone/>
              <a:defRPr/>
            </a:pPr>
            <a:r>
              <a:rPr lang="hu-HU" sz="1800" i="1" dirty="0">
                <a:effectLst>
                  <a:outerShdw blurRad="38100" dist="38100" dir="2700000" algn="tl">
                    <a:srgbClr val="000000"/>
                  </a:outerShdw>
                </a:effectLst>
              </a:rPr>
              <a:t>(ma hozzátartozik: környezetvédelem, gazdaságosság teljesítése H.J megjegyzése</a:t>
            </a:r>
            <a:r>
              <a:rPr lang="hu-HU" sz="2000" i="1" dirty="0">
                <a:effectLst>
                  <a:outerShdw blurRad="38100" dist="38100" dir="2700000" algn="tl">
                    <a:srgbClr val="000000"/>
                  </a:outerShdw>
                </a:effectLst>
              </a:rPr>
              <a:t>)</a:t>
            </a:r>
          </a:p>
        </p:txBody>
      </p:sp>
      <p:pic>
        <p:nvPicPr>
          <p:cNvPr id="486403"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5" name="Rectangle 3"/>
          <p:cNvSpPr>
            <a:spLocks/>
          </p:cNvSpPr>
          <p:nvPr/>
        </p:nvSpPr>
        <p:spPr bwMode="auto">
          <a:xfrm>
            <a:off x="457200" y="2349500"/>
            <a:ext cx="8229600" cy="3776663"/>
          </a:xfrm>
          <a:prstGeom prst="rect">
            <a:avLst/>
          </a:prstGeom>
          <a:noFill/>
          <a:ln w="9525">
            <a:noFill/>
            <a:miter lim="800000"/>
            <a:headEnd/>
            <a:tailEnd/>
          </a:ln>
        </p:spPr>
        <p:txBody>
          <a:bodyPr/>
          <a:lstStyle/>
          <a:p>
            <a:pPr marL="342900" indent="-342900" algn="ctr">
              <a:lnSpc>
                <a:spcPct val="90000"/>
              </a:lnSpc>
              <a:spcBef>
                <a:spcPct val="20000"/>
              </a:spcBef>
              <a:buClr>
                <a:schemeClr val="accent2"/>
              </a:buClr>
            </a:pPr>
            <a:endParaRPr lang="hu-HU" sz="4000" b="1">
              <a:solidFill>
                <a:srgbClr val="FF6600"/>
              </a:solidFill>
              <a:effectLst/>
              <a:latin typeface="Times New Roman" pitchFamily="18" charset="0"/>
            </a:endParaRPr>
          </a:p>
          <a:p>
            <a:pPr marL="342900" indent="-342900" algn="ctr">
              <a:lnSpc>
                <a:spcPct val="90000"/>
              </a:lnSpc>
              <a:spcBef>
                <a:spcPct val="20000"/>
              </a:spcBef>
              <a:buClr>
                <a:schemeClr val="accent2"/>
              </a:buClr>
            </a:pPr>
            <a:r>
              <a:rPr lang="hu-HU" sz="4000" b="1">
                <a:solidFill>
                  <a:srgbClr val="FF6600"/>
                </a:solidFill>
                <a:effectLst/>
                <a:latin typeface="Times New Roman" pitchFamily="18" charset="0"/>
              </a:rPr>
              <a:t>Köszönöm figyelmüket !</a:t>
            </a:r>
          </a:p>
          <a:p>
            <a:pPr marL="342900" indent="-342900" algn="ctr">
              <a:lnSpc>
                <a:spcPct val="90000"/>
              </a:lnSpc>
              <a:spcBef>
                <a:spcPct val="20000"/>
              </a:spcBef>
              <a:buClr>
                <a:schemeClr val="accent2"/>
              </a:buClr>
            </a:pPr>
            <a:r>
              <a:rPr lang="hu-HU" sz="4000" b="1">
                <a:solidFill>
                  <a:srgbClr val="FF6600"/>
                </a:solidFill>
                <a:effectLst/>
                <a:latin typeface="Script MT Bold" pitchFamily="66" charset="0"/>
              </a:rPr>
              <a:t>Jó szerencsét!</a:t>
            </a:r>
          </a:p>
          <a:p>
            <a:pPr marL="342900" indent="-342900">
              <a:lnSpc>
                <a:spcPct val="90000"/>
              </a:lnSpc>
              <a:spcBef>
                <a:spcPct val="20000"/>
              </a:spcBef>
              <a:buClr>
                <a:schemeClr val="accent2"/>
              </a:buClr>
            </a:pPr>
            <a:endParaRPr lang="hu-HU" sz="4000" b="1">
              <a:solidFill>
                <a:srgbClr val="FF6600"/>
              </a:solidFill>
              <a:effectLst/>
              <a:latin typeface="Script MT Bold" pitchFamily="66" charset="0"/>
            </a:endParaRPr>
          </a:p>
          <a:p>
            <a:pPr marL="342900" indent="-342900" algn="r">
              <a:lnSpc>
                <a:spcPct val="90000"/>
              </a:lnSpc>
              <a:spcBef>
                <a:spcPct val="20000"/>
              </a:spcBef>
              <a:buClr>
                <a:schemeClr val="accent2"/>
              </a:buClr>
            </a:pPr>
            <a:endParaRPr lang="hu-HU" sz="2800" b="1">
              <a:solidFill>
                <a:schemeClr val="tx1"/>
              </a:solidFill>
              <a:effectLst/>
              <a:latin typeface="Times New Roman" pitchFamily="18" charset="0"/>
            </a:endParaRPr>
          </a:p>
          <a:p>
            <a:pPr marL="342900" indent="-342900" algn="r">
              <a:lnSpc>
                <a:spcPct val="90000"/>
              </a:lnSpc>
              <a:spcBef>
                <a:spcPct val="20000"/>
              </a:spcBef>
              <a:buClr>
                <a:schemeClr val="accent2"/>
              </a:buClr>
            </a:pPr>
            <a:endParaRPr lang="hu-HU" sz="2800" b="1">
              <a:solidFill>
                <a:schemeClr val="tx1"/>
              </a:solidFill>
              <a:effectLst/>
              <a:latin typeface="Times New Roman" pitchFamily="18" charset="0"/>
            </a:endParaRPr>
          </a:p>
          <a:p>
            <a:pPr marL="342900" indent="-342900" algn="r">
              <a:lnSpc>
                <a:spcPct val="90000"/>
              </a:lnSpc>
              <a:spcBef>
                <a:spcPct val="20000"/>
              </a:spcBef>
              <a:buClr>
                <a:schemeClr val="accent2"/>
              </a:buClr>
            </a:pPr>
            <a:r>
              <a:rPr lang="hu-HU" sz="2800" b="1">
                <a:solidFill>
                  <a:schemeClr val="tx1"/>
                </a:solidFill>
                <a:effectLst/>
                <a:latin typeface="Times New Roman" pitchFamily="18" charset="0"/>
              </a:rPr>
              <a:t>E-mail: horn.janos@gmail.com</a:t>
            </a:r>
          </a:p>
        </p:txBody>
      </p:sp>
      <p:pic>
        <p:nvPicPr>
          <p:cNvPr id="487426" name="Picture 5" descr="logokicsibb"/>
          <p:cNvPicPr>
            <a:picLocks noChangeAspect="1" noChangeArrowheads="1"/>
          </p:cNvPicPr>
          <p:nvPr/>
        </p:nvPicPr>
        <p:blipFill>
          <a:blip r:embed="rId2" cstate="print"/>
          <a:srcRect/>
          <a:stretch>
            <a:fillRect/>
          </a:stretch>
        </p:blipFill>
        <p:spPr bwMode="auto">
          <a:xfrm>
            <a:off x="3779838" y="836613"/>
            <a:ext cx="1381125"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755650" y="0"/>
            <a:ext cx="8388350" cy="719138"/>
          </a:xfrm>
        </p:spPr>
        <p:txBody>
          <a:bodyPr anchor="ctr"/>
          <a:lstStyle/>
          <a:p>
            <a:pPr fontAlgn="auto">
              <a:spcAft>
                <a:spcPts val="0"/>
              </a:spcAft>
              <a:defRPr/>
            </a:pPr>
            <a:r>
              <a:rPr lang="hu-HU" sz="3600" dirty="0">
                <a:solidFill>
                  <a:srgbClr val="FF6600"/>
                </a:solidFill>
              </a:rPr>
              <a:t>TERMÉSZETI ERŐFORRÁSOK</a:t>
            </a:r>
          </a:p>
        </p:txBody>
      </p:sp>
      <p:graphicFrame>
        <p:nvGraphicFramePr>
          <p:cNvPr id="15412" name="Group 52"/>
          <p:cNvGraphicFramePr>
            <a:graphicFrameLocks noGrp="1"/>
          </p:cNvGraphicFramePr>
          <p:nvPr>
            <p:ph type="subTitle" idx="4294967295"/>
          </p:nvPr>
        </p:nvGraphicFramePr>
        <p:xfrm>
          <a:off x="0" y="981075"/>
          <a:ext cx="7772400" cy="5275281"/>
        </p:xfrm>
        <a:graphic>
          <a:graphicData uri="http://schemas.openxmlformats.org/drawingml/2006/table">
            <a:tbl>
              <a:tblPr>
                <a:effectLst>
                  <a:outerShdw blurRad="76200" dist="12700" dir="8100000" sy="-23000" kx="800400" algn="br" rotWithShape="0">
                    <a:prstClr val="black">
                      <a:alpha val="20000"/>
                    </a:prstClr>
                  </a:outerShdw>
                </a:effectLst>
              </a:tblPr>
              <a:tblGrid>
                <a:gridCol w="3887717"/>
                <a:gridCol w="3884683"/>
              </a:tblGrid>
              <a:tr h="55823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Tx/>
                        <a:buNone/>
                        <a:tabLst/>
                      </a:pPr>
                      <a:r>
                        <a:rPr kumimoji="0" lang="hu-HU" sz="2400" b="1" i="0" u="none" strike="noStrike" cap="none" normalizeH="0" baseline="0" dirty="0" smtClean="0">
                          <a:ln>
                            <a:noFill/>
                          </a:ln>
                          <a:solidFill>
                            <a:schemeClr val="accent2"/>
                          </a:solidFill>
                          <a:effectLst/>
                          <a:latin typeface="Times New Roman" pitchFamily="18" charset="0"/>
                        </a:rPr>
                        <a:t>Meg nem újulók </a:t>
                      </a:r>
                      <a:endParaRPr kumimoji="0" lang="hu-HU" sz="2400" b="0" i="0" u="none" strike="noStrike" cap="none" normalizeH="0" baseline="0" dirty="0" smtClean="0">
                        <a:ln>
                          <a:noFill/>
                        </a:ln>
                        <a:solidFill>
                          <a:schemeClr val="accent2"/>
                        </a:solidFill>
                        <a:effectLst/>
                        <a:latin typeface="Times New Roman" pitchFamily="18" charset="0"/>
                      </a:endParaRPr>
                    </a:p>
                  </a:txBody>
                  <a:tcPr marL="87371" marR="873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Tx/>
                        <a:buNone/>
                        <a:tabLst/>
                      </a:pPr>
                      <a:r>
                        <a:rPr kumimoji="0" lang="hu-HU" sz="2400" b="1" i="0" u="none" strike="noStrike" cap="none" normalizeH="0" baseline="0" dirty="0" smtClean="0">
                          <a:ln>
                            <a:noFill/>
                          </a:ln>
                          <a:solidFill>
                            <a:schemeClr val="hlink"/>
                          </a:solidFill>
                          <a:effectLst/>
                          <a:latin typeface="Times New Roman" pitchFamily="18" charset="0"/>
                        </a:rPr>
                        <a:t>Megújulók</a:t>
                      </a:r>
                      <a:endParaRPr kumimoji="0" lang="hu-HU" sz="2400" b="0" i="0" u="none" strike="noStrike" cap="none" normalizeH="0" baseline="0" dirty="0" smtClean="0">
                        <a:ln>
                          <a:noFill/>
                        </a:ln>
                        <a:solidFill>
                          <a:schemeClr val="hlink"/>
                        </a:solidFill>
                        <a:effectLst/>
                        <a:latin typeface="Times New Roman" pitchFamily="18" charset="0"/>
                      </a:endParaRPr>
                    </a:p>
                  </a:txBody>
                  <a:tcPr marL="87371" marR="873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50000"/>
                      </a:schemeClr>
                    </a:solidFill>
                  </a:tcPr>
                </a:tc>
              </a:tr>
              <a:tr h="55522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Tx/>
                        <a:buNone/>
                        <a:tabLst/>
                      </a:pPr>
                      <a:r>
                        <a:rPr kumimoji="0" lang="hu-HU" sz="2400" b="1" i="0" u="none" strike="noStrike" cap="none" normalizeH="0" baseline="0" smtClean="0">
                          <a:ln>
                            <a:noFill/>
                          </a:ln>
                          <a:solidFill>
                            <a:schemeClr val="accent1"/>
                          </a:solidFill>
                          <a:effectLst/>
                          <a:latin typeface="Times New Roman" pitchFamily="18" charset="0"/>
                        </a:rPr>
                        <a:t>Szénhidrogének </a:t>
                      </a:r>
                    </a:p>
                  </a:txBody>
                  <a:tcPr marL="87371" marR="873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Tx/>
                        <a:buNone/>
                        <a:tabLst/>
                      </a:pPr>
                      <a:r>
                        <a:rPr kumimoji="0" lang="hu-HU" sz="2400" b="1" i="0" u="none" strike="noStrike" cap="none" normalizeH="0" baseline="0" dirty="0" smtClean="0">
                          <a:ln>
                            <a:noFill/>
                          </a:ln>
                          <a:solidFill>
                            <a:srgbClr val="00CC00"/>
                          </a:solidFill>
                          <a:effectLst/>
                          <a:latin typeface="Times New Roman" pitchFamily="18" charset="0"/>
                        </a:rPr>
                        <a:t>Biomassza</a:t>
                      </a:r>
                      <a:endParaRPr kumimoji="0" lang="hu-HU" sz="2400" b="0" i="0" u="none" strike="noStrike" cap="none" normalizeH="0" baseline="0" dirty="0" smtClean="0">
                        <a:ln>
                          <a:noFill/>
                        </a:ln>
                        <a:solidFill>
                          <a:srgbClr val="00CC00"/>
                        </a:solidFill>
                        <a:effectLst/>
                        <a:latin typeface="Times New Roman" pitchFamily="18" charset="0"/>
                      </a:endParaRPr>
                    </a:p>
                  </a:txBody>
                  <a:tcPr marL="87371" marR="873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50000"/>
                      </a:schemeClr>
                    </a:solidFill>
                  </a:tcPr>
                </a:tc>
              </a:tr>
              <a:tr h="55672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Tx/>
                        <a:buNone/>
                        <a:tabLst/>
                      </a:pPr>
                      <a:r>
                        <a:rPr kumimoji="0" lang="hu-HU" sz="2400" b="1" i="0" u="none" strike="noStrike" cap="none" normalizeH="0" baseline="0" smtClean="0">
                          <a:ln>
                            <a:noFill/>
                          </a:ln>
                          <a:solidFill>
                            <a:schemeClr val="accent1"/>
                          </a:solidFill>
                          <a:effectLst/>
                          <a:latin typeface="Times New Roman" pitchFamily="18" charset="0"/>
                        </a:rPr>
                        <a:t>Kőszenek </a:t>
                      </a:r>
                    </a:p>
                  </a:txBody>
                  <a:tcPr marL="87371" marR="873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Tx/>
                        <a:buNone/>
                        <a:tabLst/>
                      </a:pPr>
                      <a:r>
                        <a:rPr kumimoji="0" lang="hu-HU" sz="2400" b="1" i="0" u="none" strike="noStrike" cap="none" normalizeH="0" baseline="0" dirty="0" smtClean="0">
                          <a:ln>
                            <a:noFill/>
                          </a:ln>
                          <a:solidFill>
                            <a:srgbClr val="00CC00"/>
                          </a:solidFill>
                          <a:effectLst/>
                          <a:latin typeface="Times New Roman" pitchFamily="18" charset="0"/>
                        </a:rPr>
                        <a:t>Nap</a:t>
                      </a:r>
                      <a:endParaRPr kumimoji="0" lang="hu-HU" sz="2400" b="0" i="0" u="none" strike="noStrike" cap="none" normalizeH="0" baseline="0" dirty="0" smtClean="0">
                        <a:ln>
                          <a:noFill/>
                        </a:ln>
                        <a:solidFill>
                          <a:srgbClr val="00CC00"/>
                        </a:solidFill>
                        <a:effectLst/>
                        <a:latin typeface="Times New Roman" pitchFamily="18" charset="0"/>
                      </a:endParaRPr>
                    </a:p>
                  </a:txBody>
                  <a:tcPr marL="87371" marR="873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50000"/>
                      </a:schemeClr>
                    </a:solidFill>
                  </a:tcPr>
                </a:tc>
              </a:tr>
              <a:tr h="55522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Tx/>
                        <a:buNone/>
                        <a:tabLst/>
                      </a:pPr>
                      <a:r>
                        <a:rPr kumimoji="0" lang="hu-HU" sz="2400" b="1" i="0" u="none" strike="noStrike" cap="none" normalizeH="0" baseline="0" smtClean="0">
                          <a:ln>
                            <a:noFill/>
                          </a:ln>
                          <a:solidFill>
                            <a:schemeClr val="accent1"/>
                          </a:solidFill>
                          <a:effectLst/>
                          <a:latin typeface="Times New Roman" pitchFamily="18" charset="0"/>
                        </a:rPr>
                        <a:t>Lignit </a:t>
                      </a:r>
                    </a:p>
                  </a:txBody>
                  <a:tcPr marL="87371" marR="873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Tx/>
                        <a:buNone/>
                        <a:tabLst/>
                      </a:pPr>
                      <a:r>
                        <a:rPr kumimoji="0" lang="hu-HU" sz="2400" b="1" i="0" u="none" strike="noStrike" cap="none" normalizeH="0" baseline="0" dirty="0" smtClean="0">
                          <a:ln>
                            <a:noFill/>
                          </a:ln>
                          <a:solidFill>
                            <a:srgbClr val="00CC00"/>
                          </a:solidFill>
                          <a:effectLst/>
                          <a:latin typeface="Times New Roman" pitchFamily="18" charset="0"/>
                        </a:rPr>
                        <a:t>Szél</a:t>
                      </a:r>
                      <a:endParaRPr kumimoji="0" lang="hu-HU" sz="2400" b="0" i="0" u="none" strike="noStrike" cap="none" normalizeH="0" baseline="0" dirty="0" smtClean="0">
                        <a:ln>
                          <a:noFill/>
                        </a:ln>
                        <a:solidFill>
                          <a:srgbClr val="00CC00"/>
                        </a:solidFill>
                        <a:effectLst/>
                        <a:latin typeface="Times New Roman" pitchFamily="18" charset="0"/>
                      </a:endParaRPr>
                    </a:p>
                  </a:txBody>
                  <a:tcPr marL="87371" marR="873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50000"/>
                      </a:schemeClr>
                    </a:solidFill>
                  </a:tcPr>
                </a:tc>
              </a:tr>
              <a:tr h="55672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Tx/>
                        <a:buNone/>
                        <a:tabLst/>
                      </a:pPr>
                      <a:r>
                        <a:rPr kumimoji="0" lang="hu-HU" sz="2400" b="1" i="0" u="none" strike="noStrike" cap="none" normalizeH="0" baseline="0" dirty="0" smtClean="0">
                          <a:ln>
                            <a:noFill/>
                          </a:ln>
                          <a:solidFill>
                            <a:schemeClr val="accent1"/>
                          </a:solidFill>
                          <a:effectLst/>
                          <a:latin typeface="Times New Roman" pitchFamily="18" charset="0"/>
                        </a:rPr>
                        <a:t>Urán </a:t>
                      </a:r>
                    </a:p>
                  </a:txBody>
                  <a:tcPr marL="87371" marR="873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Tx/>
                        <a:buNone/>
                        <a:tabLst/>
                      </a:pPr>
                      <a:r>
                        <a:rPr kumimoji="0" lang="hu-HU" sz="2400" b="1" i="0" u="none" strike="noStrike" cap="none" normalizeH="0" baseline="0" dirty="0" smtClean="0">
                          <a:ln>
                            <a:noFill/>
                          </a:ln>
                          <a:solidFill>
                            <a:srgbClr val="00CC00"/>
                          </a:solidFill>
                          <a:effectLst/>
                          <a:latin typeface="Times New Roman" pitchFamily="18" charset="0"/>
                        </a:rPr>
                        <a:t>Víz</a:t>
                      </a:r>
                    </a:p>
                  </a:txBody>
                  <a:tcPr marL="87371" marR="873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50000"/>
                      </a:schemeClr>
                    </a:solidFill>
                  </a:tcPr>
                </a:tc>
              </a:tr>
              <a:tr h="55672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Tx/>
                        <a:buNone/>
                        <a:tabLst/>
                      </a:pPr>
                      <a:r>
                        <a:rPr kumimoji="0" lang="hu-HU" sz="2400" b="1" i="0" u="none" strike="noStrike" cap="none" normalizeH="0" baseline="0" smtClean="0">
                          <a:ln>
                            <a:noFill/>
                          </a:ln>
                          <a:solidFill>
                            <a:srgbClr val="FF9900"/>
                          </a:solidFill>
                          <a:effectLst/>
                          <a:latin typeface="Times New Roman" pitchFamily="18" charset="0"/>
                        </a:rPr>
                        <a:t>Földhő </a:t>
                      </a:r>
                      <a:r>
                        <a:rPr kumimoji="0" lang="hu-HU" sz="1100" b="0" i="0" u="none" strike="noStrike" cap="none" normalizeH="0" baseline="0" smtClean="0">
                          <a:ln>
                            <a:noFill/>
                          </a:ln>
                          <a:solidFill>
                            <a:srgbClr val="FF9900"/>
                          </a:solidFill>
                          <a:effectLst/>
                          <a:latin typeface="Times New Roman" pitchFamily="18" charset="0"/>
                        </a:rPr>
                        <a:t>(Büki Gergely Energiagazdálkodás 2008. 4. sz.)</a:t>
                      </a:r>
                    </a:p>
                  </a:txBody>
                  <a:tcPr marL="87371" marR="873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Tx/>
                        <a:buNone/>
                        <a:tabLst/>
                      </a:pPr>
                      <a:endParaRPr kumimoji="0" lang="hu-HU" sz="2400" b="1" i="0" u="none" strike="noStrike" cap="none" normalizeH="0" baseline="0" dirty="0" smtClean="0">
                        <a:ln>
                          <a:noFill/>
                        </a:ln>
                        <a:solidFill>
                          <a:srgbClr val="00CC00"/>
                        </a:solidFill>
                        <a:effectLst/>
                        <a:latin typeface="Times New Roman" pitchFamily="18" charset="0"/>
                      </a:endParaRPr>
                    </a:p>
                  </a:txBody>
                  <a:tcPr marL="87371" marR="873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50000"/>
                      </a:schemeClr>
                    </a:solidFill>
                  </a:tcPr>
                </a:tc>
              </a:tr>
              <a:tr h="55672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Tx/>
                        <a:buNone/>
                        <a:tabLst/>
                      </a:pPr>
                      <a:r>
                        <a:rPr kumimoji="0" lang="hu-HU" sz="2400" b="1" i="0" u="none" strike="noStrike" cap="none" normalizeH="0" baseline="0" smtClean="0">
                          <a:ln>
                            <a:noFill/>
                          </a:ln>
                          <a:solidFill>
                            <a:schemeClr val="tx1"/>
                          </a:solidFill>
                          <a:effectLst/>
                          <a:latin typeface="Times New Roman" pitchFamily="18" charset="0"/>
                        </a:rPr>
                        <a:t>Széndioxid</a:t>
                      </a:r>
                    </a:p>
                  </a:txBody>
                  <a:tcPr marL="87371" marR="873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Tx/>
                        <a:buNone/>
                        <a:tabLst/>
                      </a:pPr>
                      <a:endParaRPr kumimoji="0" lang="hu-HU" sz="2400" b="1" i="0" u="none" strike="noStrike" cap="none" normalizeH="0" baseline="0" dirty="0" smtClean="0">
                        <a:ln>
                          <a:noFill/>
                        </a:ln>
                        <a:solidFill>
                          <a:srgbClr val="00CC00"/>
                        </a:solidFill>
                        <a:effectLst/>
                        <a:latin typeface="Times New Roman" pitchFamily="18" charset="0"/>
                      </a:endParaRPr>
                    </a:p>
                  </a:txBody>
                  <a:tcPr marL="87371" marR="873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50000"/>
                      </a:schemeClr>
                    </a:solidFill>
                  </a:tcPr>
                </a:tc>
              </a:tr>
              <a:tr h="55672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Tx/>
                        <a:buNone/>
                        <a:tabLst/>
                      </a:pPr>
                      <a:r>
                        <a:rPr kumimoji="0" lang="hu-HU" sz="2400" b="1" i="0" u="none" strike="noStrike" cap="none" normalizeH="0" baseline="0" smtClean="0">
                          <a:ln>
                            <a:noFill/>
                          </a:ln>
                          <a:solidFill>
                            <a:schemeClr val="tx1"/>
                          </a:solidFill>
                          <a:effectLst/>
                          <a:latin typeface="Times New Roman" pitchFamily="18" charset="0"/>
                        </a:rPr>
                        <a:t>Ércek</a:t>
                      </a:r>
                    </a:p>
                  </a:txBody>
                  <a:tcPr marL="87371" marR="873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Tx/>
                        <a:buNone/>
                        <a:tabLst/>
                      </a:pPr>
                      <a:endParaRPr kumimoji="0" lang="hu-HU" sz="2400" b="1" i="0" u="none" strike="noStrike" cap="none" normalizeH="0" baseline="0" dirty="0" smtClean="0">
                        <a:ln>
                          <a:noFill/>
                        </a:ln>
                        <a:solidFill>
                          <a:srgbClr val="00CC00"/>
                        </a:solidFill>
                        <a:effectLst/>
                        <a:latin typeface="Times New Roman" pitchFamily="18" charset="0"/>
                      </a:endParaRPr>
                    </a:p>
                  </a:txBody>
                  <a:tcPr marL="87371" marR="873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50000"/>
                      </a:schemeClr>
                    </a:solidFill>
                  </a:tcPr>
                </a:tc>
              </a:tr>
              <a:tr h="78002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Tx/>
                        <a:buNone/>
                        <a:tabLst/>
                      </a:pPr>
                      <a:r>
                        <a:rPr kumimoji="0" lang="hu-HU" sz="2400" b="1" i="0" u="none" strike="noStrike" cap="none" normalizeH="0" baseline="0" smtClean="0">
                          <a:ln>
                            <a:noFill/>
                          </a:ln>
                          <a:solidFill>
                            <a:schemeClr val="tx1"/>
                          </a:solidFill>
                          <a:effectLst/>
                          <a:latin typeface="Times New Roman" pitchFamily="18" charset="0"/>
                        </a:rPr>
                        <a:t>Nem fémes ásványi nyersanyagok</a:t>
                      </a:r>
                    </a:p>
                  </a:txBody>
                  <a:tcPr marL="87371" marR="873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Tx/>
                        <a:buNone/>
                        <a:tabLst/>
                      </a:pPr>
                      <a:endParaRPr kumimoji="0" lang="hu-HU" sz="2400" b="1" i="0" u="none" strike="noStrike" cap="none" normalizeH="0" baseline="0" dirty="0" smtClean="0">
                        <a:ln>
                          <a:noFill/>
                        </a:ln>
                        <a:solidFill>
                          <a:schemeClr val="tx1"/>
                        </a:solidFill>
                        <a:effectLst/>
                        <a:latin typeface="Times New Roman" pitchFamily="18" charset="0"/>
                      </a:endParaRPr>
                    </a:p>
                  </a:txBody>
                  <a:tcPr marL="87371" marR="873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50000"/>
                      </a:schemeClr>
                    </a:solidFill>
                  </a:tcPr>
                </a:tc>
              </a:tr>
            </a:tbl>
          </a:graphicData>
        </a:graphic>
      </p:graphicFrame>
      <p:pic>
        <p:nvPicPr>
          <p:cNvPr id="395298" name="Picture 5" descr="logokicsibb"/>
          <p:cNvPicPr>
            <a:picLocks noChangeAspect="1" noChangeArrowheads="1"/>
          </p:cNvPicPr>
          <p:nvPr/>
        </p:nvPicPr>
        <p:blipFill>
          <a:blip r:embed="rId2" cstate="print"/>
          <a:srcRect/>
          <a:stretch>
            <a:fillRect/>
          </a:stretch>
        </p:blipFill>
        <p:spPr bwMode="auto">
          <a:xfrm>
            <a:off x="0" y="0"/>
            <a:ext cx="622300"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412"/>
                                        </p:tgtEl>
                                        <p:attrNameLst>
                                          <p:attrName>style.visibility</p:attrName>
                                        </p:attrNameLst>
                                      </p:cBhvr>
                                      <p:to>
                                        <p:strVal val="visible"/>
                                      </p:to>
                                    </p:set>
                                    <p:anim calcmode="lin" valueType="num">
                                      <p:cBhvr additive="base">
                                        <p:cTn id="7" dur="500" fill="hold"/>
                                        <p:tgtEl>
                                          <p:spTgt spid="15412"/>
                                        </p:tgtEl>
                                        <p:attrNameLst>
                                          <p:attrName>ppt_x</p:attrName>
                                        </p:attrNameLst>
                                      </p:cBhvr>
                                      <p:tavLst>
                                        <p:tav tm="0">
                                          <p:val>
                                            <p:strVal val="#ppt_x"/>
                                          </p:val>
                                        </p:tav>
                                        <p:tav tm="100000">
                                          <p:val>
                                            <p:strVal val="#ppt_x"/>
                                          </p:val>
                                        </p:tav>
                                      </p:tavLst>
                                    </p:anim>
                                    <p:anim calcmode="lin" valueType="num">
                                      <p:cBhvr additive="base">
                                        <p:cTn id="8" dur="500" fill="hold"/>
                                        <p:tgtEl>
                                          <p:spTgt spid="15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ó">
  <a:themeElements>
    <a:clrScheme name="Metró">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ó">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ó">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2043</TotalTime>
  <Words>3175</Words>
  <Application>Microsoft Office PowerPoint</Application>
  <PresentationFormat>Diavetítés a képernyőre (4:3 oldalarány)</PresentationFormat>
  <Paragraphs>940</Paragraphs>
  <Slides>88</Slides>
  <Notes>11</Notes>
  <HiddenSlides>0</HiddenSlides>
  <MMClips>0</MMClips>
  <ScaleCrop>false</ScaleCrop>
  <HeadingPairs>
    <vt:vector size="6" baseType="variant">
      <vt:variant>
        <vt:lpstr>Téma</vt:lpstr>
      </vt:variant>
      <vt:variant>
        <vt:i4>1</vt:i4>
      </vt:variant>
      <vt:variant>
        <vt:lpstr>Beágyazott OLE kiszolgálók</vt:lpstr>
      </vt:variant>
      <vt:variant>
        <vt:i4>2</vt:i4>
      </vt:variant>
      <vt:variant>
        <vt:lpstr>Diacímek</vt:lpstr>
      </vt:variant>
      <vt:variant>
        <vt:i4>88</vt:i4>
      </vt:variant>
    </vt:vector>
  </HeadingPairs>
  <TitlesOfParts>
    <vt:vector size="91" baseType="lpstr">
      <vt:lpstr>Metró</vt:lpstr>
      <vt:lpstr>Worksheet</vt:lpstr>
      <vt:lpstr>Chart</vt:lpstr>
      <vt:lpstr>1. dia</vt:lpstr>
      <vt:lpstr>AZ ELŐADÁS CÉLJA</vt:lpstr>
      <vt:lpstr>KIINDULÓ  GONDOLAT</vt:lpstr>
      <vt:lpstr>M É D I A:</vt:lpstr>
      <vt:lpstr>5. dia</vt:lpstr>
      <vt:lpstr>6. dia</vt:lpstr>
      <vt:lpstr>A VILÁG ÁSVÁNYI NYERSANYAG  FELHASZNÁLÁSA</vt:lpstr>
      <vt:lpstr>A várható növekedések a világon</vt:lpstr>
      <vt:lpstr>TERMÉSZETI ERŐFORRÁSOK</vt:lpstr>
      <vt:lpstr>A természeti erőforrások</vt:lpstr>
      <vt:lpstr>11. dia</vt:lpstr>
      <vt:lpstr>12. dia</vt:lpstr>
      <vt:lpstr>Megújulók a villamos energiában</vt:lpstr>
      <vt:lpstr>Megújuló energiaforrások az Európai Unióban és Magyarországon (2006-2008)</vt:lpstr>
      <vt:lpstr>Együttes biomassza-tüzelésű erőművek</vt:lpstr>
      <vt:lpstr>TÁROZÓS VÍZERŐMŰ LÉTESÍTÉSÉNEK SZÜKSÉGESSÉGE</vt:lpstr>
      <vt:lpstr>A tíz legnagyobb CO2-kibocsátó</vt:lpstr>
      <vt:lpstr>18. dia</vt:lpstr>
      <vt:lpstr>19. dia</vt:lpstr>
      <vt:lpstr>EGY PÁR KIEMELÉS AHOL MINIMÁLIS A LAKOSSÁG HOZZÁFÉRÉSE AZ ENERGIÁHOZ (ENSZ FEJLESZTÉSI PROGRAM /UNDP/)</vt:lpstr>
      <vt:lpstr>HAZÁNK NYERSANYAGVAGYONÁBA FELVETT ELŐFORDULÁSOK SZÁMA  (2008.01.01.)</vt:lpstr>
      <vt:lpstr>Hazánk ásványi nyersanyag-termelése (Mt)</vt:lpstr>
      <vt:lpstr>ELLÁTÁSBIZTONSÁG – ENERGIAIMPORT FÜGGŐSÉG</vt:lpstr>
      <vt:lpstr>AMIBŐL KEVÉS VAN:     kőolaj,gazdaságosan kitermelhető földgáz</vt:lpstr>
      <vt:lpstr>25. dia</vt:lpstr>
      <vt:lpstr>Az olajárak alakulása 1990 és 2008 között, Brent (USD/hordó)</vt:lpstr>
      <vt:lpstr>A világ bizonyított regionális eloszlása (%) </vt:lpstr>
      <vt:lpstr>Oroszország számokban – „Oroszország nagyobb a szakadéknál?”</vt:lpstr>
      <vt:lpstr>29. dia</vt:lpstr>
      <vt:lpstr>30. dia</vt:lpstr>
      <vt:lpstr>Földgázellátás Magyarországon</vt:lpstr>
      <vt:lpstr>Országos gázfogyasztás Mrdm3 </vt:lpstr>
      <vt:lpstr>FÖLDGÁZFOGYASZTÁSUNK SZÁMOKBAN</vt:lpstr>
      <vt:lpstr>34. dia</vt:lpstr>
      <vt:lpstr>35. dia</vt:lpstr>
      <vt:lpstr>Kútkörzet repesztési művelet alatt</vt:lpstr>
      <vt:lpstr>Költséges logisztika</vt:lpstr>
      <vt:lpstr>Repesztő/serkentő szivattyú  teljesítménye 2000 hidraulikus lóerő</vt:lpstr>
      <vt:lpstr>39. dia</vt:lpstr>
      <vt:lpstr>40. dia</vt:lpstr>
      <vt:lpstr>     Az EU egyik stratégiai problémája:     a magas energia import függés, %</vt:lpstr>
      <vt:lpstr>Magyarország energia importja</vt:lpstr>
      <vt:lpstr>EU 27 gázfogyasztás 2009</vt:lpstr>
      <vt:lpstr>EU 27 orosz import-függőség</vt:lpstr>
      <vt:lpstr>Gázfogyasztás az EU-ban, toe/fő </vt:lpstr>
      <vt:lpstr>46. dia</vt:lpstr>
      <vt:lpstr>47. dia</vt:lpstr>
      <vt:lpstr>48. dia</vt:lpstr>
      <vt:lpstr>A SZÉN ELŐNYEI</vt:lpstr>
      <vt:lpstr>VE ZRT. ÁTALAKULÁSA</vt:lpstr>
      <vt:lpstr>51. dia</vt:lpstr>
      <vt:lpstr>52. dia</vt:lpstr>
      <vt:lpstr>53. dia</vt:lpstr>
      <vt:lpstr>54. dia</vt:lpstr>
      <vt:lpstr>55. dia</vt:lpstr>
      <vt:lpstr>A GÉPEK ADATAI</vt:lpstr>
      <vt:lpstr>A mecseki szénbányászat újraindításának lehetőségei </vt:lpstr>
      <vt:lpstr>Hol lehet még bányászkodni Borsodban?</vt:lpstr>
      <vt:lpstr>Dubicsány megnyitásának piaci oldala</vt:lpstr>
      <vt:lpstr>Dubicsány szénvagyonának jellemzői</vt:lpstr>
      <vt:lpstr>Dubicsány lehetőségek</vt:lpstr>
      <vt:lpstr>DUBICSÁNY, AJKA</vt:lpstr>
      <vt:lpstr>63. dia</vt:lpstr>
      <vt:lpstr>A főbb energiahordozók belföldi termelői árának (árszínvonalának) a világpiaci árakhoz viszonyított százalékos aránya</vt:lpstr>
      <vt:lpstr>65. dia</vt:lpstr>
      <vt:lpstr>66. dia</vt:lpstr>
      <vt:lpstr>Wildhorse Energy (WHE)</vt:lpstr>
      <vt:lpstr>Globális ellátottság „igazolt” készletekkel  2007 évi termelési szinten</vt:lpstr>
      <vt:lpstr>A világ jelenlegi energiafelhasználása</vt:lpstr>
      <vt:lpstr>70. dia</vt:lpstr>
      <vt:lpstr>RECSKI NAGYMÉLYSÉGŰ SZINESFÉMÉRC LELŐHELY</vt:lpstr>
      <vt:lpstr>Amiből gazdagok vagyunk: nemfémes ásványi nyersanyagok (kitermelhető vagyon)</vt:lpstr>
      <vt:lpstr>ERŐMŰ GÉPNAGYSÁGOK</vt:lpstr>
      <vt:lpstr>74. dia</vt:lpstr>
      <vt:lpstr>75. dia</vt:lpstr>
      <vt:lpstr>76. dia</vt:lpstr>
      <vt:lpstr>Bányajáradék</vt:lpstr>
      <vt:lpstr>A külkereskedelmi termékforgalom 2008-ban árufőcsoportonként (milliárd Ft)</vt:lpstr>
      <vt:lpstr>A külkereskedelmi termékforgalom 2009-ben árufőcsoportonként (milliárd Ft)</vt:lpstr>
      <vt:lpstr>A korszakváltás előtt, után: az alapok</vt:lpstr>
      <vt:lpstr>A korszakváltás előtt, után: az energetika</vt:lpstr>
      <vt:lpstr>Megoldandó főbb feladatok</vt:lpstr>
      <vt:lpstr>Megoldandó főbb feladatok</vt:lpstr>
      <vt:lpstr>Megoldandó főbb feladatok</vt:lpstr>
      <vt:lpstr>85. dia</vt:lpstr>
      <vt:lpstr>86. dia</vt:lpstr>
      <vt:lpstr>ZÁRÓGONDOLAT</vt:lpstr>
      <vt:lpstr>88.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Elnökség</dc:creator>
  <cp:lastModifiedBy>Felhasználónév</cp:lastModifiedBy>
  <cp:revision>196</cp:revision>
  <dcterms:created xsi:type="dcterms:W3CDTF">2009-09-09T12:42:28Z</dcterms:created>
  <dcterms:modified xsi:type="dcterms:W3CDTF">2011-02-24T18:21:42Z</dcterms:modified>
</cp:coreProperties>
</file>